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80" r:id="rId3"/>
    <p:sldId id="279" r:id="rId4"/>
    <p:sldId id="277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8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D46A1-FB10-45EB-A019-BE492E37C0D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6DAAF8-6284-4D2C-BB0B-66A4B94E9EAD}">
      <dgm:prSet/>
      <dgm:spPr/>
      <dgm:t>
        <a:bodyPr/>
        <a:lstStyle/>
        <a:p>
          <a:r>
            <a:rPr lang="en-US"/>
            <a:t>2</a:t>
          </a:r>
          <a:r>
            <a:rPr lang="en-US" baseline="30000"/>
            <a:t>nd</a:t>
          </a:r>
          <a:r>
            <a:rPr lang="en-US"/>
            <a:t> Period- 659403</a:t>
          </a:r>
        </a:p>
      </dgm:t>
    </dgm:pt>
    <dgm:pt modelId="{150133D0-2677-4689-99BA-8B190772466A}" type="parTrans" cxnId="{17A6F30F-0E69-46CB-9BD2-800850A79DD8}">
      <dgm:prSet/>
      <dgm:spPr/>
      <dgm:t>
        <a:bodyPr/>
        <a:lstStyle/>
        <a:p>
          <a:endParaRPr lang="en-US"/>
        </a:p>
      </dgm:t>
    </dgm:pt>
    <dgm:pt modelId="{50C9C071-661E-4BFF-9104-F6277C23589B}" type="sibTrans" cxnId="{17A6F30F-0E69-46CB-9BD2-800850A79DD8}">
      <dgm:prSet/>
      <dgm:spPr/>
      <dgm:t>
        <a:bodyPr/>
        <a:lstStyle/>
        <a:p>
          <a:endParaRPr lang="en-US"/>
        </a:p>
      </dgm:t>
    </dgm:pt>
    <dgm:pt modelId="{DB92B913-E7D1-40C2-AA48-5EC0F885278C}">
      <dgm:prSet/>
      <dgm:spPr/>
      <dgm:t>
        <a:bodyPr/>
        <a:lstStyle/>
        <a:p>
          <a:r>
            <a:rPr lang="en-US"/>
            <a:t>3</a:t>
          </a:r>
          <a:r>
            <a:rPr lang="en-US" baseline="30000"/>
            <a:t>rd</a:t>
          </a:r>
          <a:r>
            <a:rPr lang="en-US"/>
            <a:t> Period- 201065</a:t>
          </a:r>
        </a:p>
      </dgm:t>
    </dgm:pt>
    <dgm:pt modelId="{63ECDA80-2155-4DF3-8FF0-3766175F3083}" type="parTrans" cxnId="{3F4DF7A5-FE1F-4DF8-8828-06201B1F72F0}">
      <dgm:prSet/>
      <dgm:spPr/>
      <dgm:t>
        <a:bodyPr/>
        <a:lstStyle/>
        <a:p>
          <a:endParaRPr lang="en-US"/>
        </a:p>
      </dgm:t>
    </dgm:pt>
    <dgm:pt modelId="{0B9F06A0-6DDD-4A31-AF72-3134CD03AFB9}" type="sibTrans" cxnId="{3F4DF7A5-FE1F-4DF8-8828-06201B1F72F0}">
      <dgm:prSet/>
      <dgm:spPr/>
      <dgm:t>
        <a:bodyPr/>
        <a:lstStyle/>
        <a:p>
          <a:endParaRPr lang="en-US"/>
        </a:p>
      </dgm:t>
    </dgm:pt>
    <dgm:pt modelId="{FA865985-B578-4FC8-90C5-EF8E16E8C1F3}">
      <dgm:prSet/>
      <dgm:spPr/>
      <dgm:t>
        <a:bodyPr/>
        <a:lstStyle/>
        <a:p>
          <a:r>
            <a:rPr lang="en-US"/>
            <a:t>4</a:t>
          </a:r>
          <a:r>
            <a:rPr lang="en-US" baseline="30000"/>
            <a:t>th</a:t>
          </a:r>
          <a:r>
            <a:rPr lang="en-US"/>
            <a:t> Period- 724206</a:t>
          </a:r>
        </a:p>
      </dgm:t>
    </dgm:pt>
    <dgm:pt modelId="{DE68E058-1FBE-4A2F-ADF4-5E202C607B80}" type="parTrans" cxnId="{65C2EB44-197B-44D2-92CE-7027281DFD28}">
      <dgm:prSet/>
      <dgm:spPr/>
      <dgm:t>
        <a:bodyPr/>
        <a:lstStyle/>
        <a:p>
          <a:endParaRPr lang="en-US"/>
        </a:p>
      </dgm:t>
    </dgm:pt>
    <dgm:pt modelId="{BE42743E-7886-4BA3-BC16-468D5CAF8D78}" type="sibTrans" cxnId="{65C2EB44-197B-44D2-92CE-7027281DFD28}">
      <dgm:prSet/>
      <dgm:spPr/>
      <dgm:t>
        <a:bodyPr/>
        <a:lstStyle/>
        <a:p>
          <a:endParaRPr lang="en-US"/>
        </a:p>
      </dgm:t>
    </dgm:pt>
    <dgm:pt modelId="{7B6482C7-02A9-462B-ADF2-2A4C80D98FDE}">
      <dgm:prSet/>
      <dgm:spPr/>
      <dgm:t>
        <a:bodyPr/>
        <a:lstStyle/>
        <a:p>
          <a:r>
            <a:rPr lang="en-US"/>
            <a:t>5</a:t>
          </a:r>
          <a:r>
            <a:rPr lang="en-US" baseline="30000"/>
            <a:t>th</a:t>
          </a:r>
          <a:r>
            <a:rPr lang="en-US"/>
            <a:t> Period- 763598</a:t>
          </a:r>
        </a:p>
      </dgm:t>
    </dgm:pt>
    <dgm:pt modelId="{AB31D566-1086-40A4-88ED-56A8F9013183}" type="parTrans" cxnId="{31E0F94D-B63C-46F2-959A-33368555F8D2}">
      <dgm:prSet/>
      <dgm:spPr/>
      <dgm:t>
        <a:bodyPr/>
        <a:lstStyle/>
        <a:p>
          <a:endParaRPr lang="en-US"/>
        </a:p>
      </dgm:t>
    </dgm:pt>
    <dgm:pt modelId="{56CABEB3-94CA-47ED-8BC9-67CE75522A1F}" type="sibTrans" cxnId="{31E0F94D-B63C-46F2-959A-33368555F8D2}">
      <dgm:prSet/>
      <dgm:spPr/>
      <dgm:t>
        <a:bodyPr/>
        <a:lstStyle/>
        <a:p>
          <a:endParaRPr lang="en-US"/>
        </a:p>
      </dgm:t>
    </dgm:pt>
    <dgm:pt modelId="{4A829418-F8B1-41EC-9C67-CDD1283B1B6A}">
      <dgm:prSet/>
      <dgm:spPr/>
      <dgm:t>
        <a:bodyPr/>
        <a:lstStyle/>
        <a:p>
          <a:r>
            <a:rPr lang="en-US"/>
            <a:t>6</a:t>
          </a:r>
          <a:r>
            <a:rPr lang="en-US" baseline="30000"/>
            <a:t>th</a:t>
          </a:r>
          <a:r>
            <a:rPr lang="en-US"/>
            <a:t> Period- 466428</a:t>
          </a:r>
        </a:p>
      </dgm:t>
    </dgm:pt>
    <dgm:pt modelId="{6B4471DF-0510-41A3-8C04-0788A6C6F8D3}" type="parTrans" cxnId="{CB063BA4-57D9-4D3A-82D3-D9EE1A3ACCC5}">
      <dgm:prSet/>
      <dgm:spPr/>
      <dgm:t>
        <a:bodyPr/>
        <a:lstStyle/>
        <a:p>
          <a:endParaRPr lang="en-US"/>
        </a:p>
      </dgm:t>
    </dgm:pt>
    <dgm:pt modelId="{882524BD-3B90-4F4E-9F43-420D2A324E94}" type="sibTrans" cxnId="{CB063BA4-57D9-4D3A-82D3-D9EE1A3ACCC5}">
      <dgm:prSet/>
      <dgm:spPr/>
      <dgm:t>
        <a:bodyPr/>
        <a:lstStyle/>
        <a:p>
          <a:endParaRPr lang="en-US"/>
        </a:p>
      </dgm:t>
    </dgm:pt>
    <dgm:pt modelId="{4191E76E-6C60-431A-B962-BA7350D60239}">
      <dgm:prSet/>
      <dgm:spPr/>
      <dgm:t>
        <a:bodyPr/>
        <a:lstStyle/>
        <a:p>
          <a:r>
            <a:rPr lang="en-US"/>
            <a:t>7</a:t>
          </a:r>
          <a:r>
            <a:rPr lang="en-US" baseline="30000"/>
            <a:t>th</a:t>
          </a:r>
          <a:r>
            <a:rPr lang="en-US"/>
            <a:t> Period- 589441</a:t>
          </a:r>
        </a:p>
      </dgm:t>
    </dgm:pt>
    <dgm:pt modelId="{A90282B7-248C-4471-BB51-928E63B01723}" type="parTrans" cxnId="{4D3C23DF-3DCC-4D26-B51D-97765BD9E2A3}">
      <dgm:prSet/>
      <dgm:spPr/>
      <dgm:t>
        <a:bodyPr/>
        <a:lstStyle/>
        <a:p>
          <a:endParaRPr lang="en-US"/>
        </a:p>
      </dgm:t>
    </dgm:pt>
    <dgm:pt modelId="{59B0043F-3BFE-458D-B2D4-5F334A7C5511}" type="sibTrans" cxnId="{4D3C23DF-3DCC-4D26-B51D-97765BD9E2A3}">
      <dgm:prSet/>
      <dgm:spPr/>
      <dgm:t>
        <a:bodyPr/>
        <a:lstStyle/>
        <a:p>
          <a:endParaRPr lang="en-US"/>
        </a:p>
      </dgm:t>
    </dgm:pt>
    <dgm:pt modelId="{70EE6E83-9793-434D-905E-8CEF053261A8}" type="pres">
      <dgm:prSet presAssocID="{F4AD46A1-FB10-45EB-A019-BE492E37C0DD}" presName="linear" presStyleCnt="0">
        <dgm:presLayoutVars>
          <dgm:animLvl val="lvl"/>
          <dgm:resizeHandles val="exact"/>
        </dgm:presLayoutVars>
      </dgm:prSet>
      <dgm:spPr/>
    </dgm:pt>
    <dgm:pt modelId="{10A3029A-CB66-45C1-BEF8-2F2515DC5368}" type="pres">
      <dgm:prSet presAssocID="{D56DAAF8-6284-4D2C-BB0B-66A4B94E9EA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9C2132A-5331-408F-8CEF-184068FC8344}" type="pres">
      <dgm:prSet presAssocID="{50C9C071-661E-4BFF-9104-F6277C23589B}" presName="spacer" presStyleCnt="0"/>
      <dgm:spPr/>
    </dgm:pt>
    <dgm:pt modelId="{B667FCAF-7AF8-45EE-8D4C-B6AB4FFBF2A3}" type="pres">
      <dgm:prSet presAssocID="{DB92B913-E7D1-40C2-AA48-5EC0F885278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7C879D1-020E-41CE-B448-C24FC58CBF30}" type="pres">
      <dgm:prSet presAssocID="{0B9F06A0-6DDD-4A31-AF72-3134CD03AFB9}" presName="spacer" presStyleCnt="0"/>
      <dgm:spPr/>
    </dgm:pt>
    <dgm:pt modelId="{B9338AA2-1129-4C80-B811-7106B27E98D7}" type="pres">
      <dgm:prSet presAssocID="{FA865985-B578-4FC8-90C5-EF8E16E8C1F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2354E48-3863-43A6-B70A-00A7936C045B}" type="pres">
      <dgm:prSet presAssocID="{BE42743E-7886-4BA3-BC16-468D5CAF8D78}" presName="spacer" presStyleCnt="0"/>
      <dgm:spPr/>
    </dgm:pt>
    <dgm:pt modelId="{2B5F08B4-FF98-4B21-B8EC-F60829180F3A}" type="pres">
      <dgm:prSet presAssocID="{7B6482C7-02A9-462B-ADF2-2A4C80D98FD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71BF415-D89A-46EC-A69D-150156574C5A}" type="pres">
      <dgm:prSet presAssocID="{56CABEB3-94CA-47ED-8BC9-67CE75522A1F}" presName="spacer" presStyleCnt="0"/>
      <dgm:spPr/>
    </dgm:pt>
    <dgm:pt modelId="{2ACDCC60-A6B9-4CB5-80C8-FCA33C106442}" type="pres">
      <dgm:prSet presAssocID="{4A829418-F8B1-41EC-9C67-CDD1283B1B6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C0BDA71-0EA7-441D-BA7F-01290B68A87A}" type="pres">
      <dgm:prSet presAssocID="{882524BD-3B90-4F4E-9F43-420D2A324E94}" presName="spacer" presStyleCnt="0"/>
      <dgm:spPr/>
    </dgm:pt>
    <dgm:pt modelId="{9D87411F-F001-48F0-A8E6-D259676DBF65}" type="pres">
      <dgm:prSet presAssocID="{4191E76E-6C60-431A-B962-BA7350D602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7A6F30F-0E69-46CB-9BD2-800850A79DD8}" srcId="{F4AD46A1-FB10-45EB-A019-BE492E37C0DD}" destId="{D56DAAF8-6284-4D2C-BB0B-66A4B94E9EAD}" srcOrd="0" destOrd="0" parTransId="{150133D0-2677-4689-99BA-8B190772466A}" sibTransId="{50C9C071-661E-4BFF-9104-F6277C23589B}"/>
    <dgm:cxn modelId="{1608E223-169C-42FA-BA0D-8AB5235B7F81}" type="presOf" srcId="{7B6482C7-02A9-462B-ADF2-2A4C80D98FDE}" destId="{2B5F08B4-FF98-4B21-B8EC-F60829180F3A}" srcOrd="0" destOrd="0" presId="urn:microsoft.com/office/officeart/2005/8/layout/vList2"/>
    <dgm:cxn modelId="{FEBB4835-AED6-4177-81F3-2E09CFC215F4}" type="presOf" srcId="{DB92B913-E7D1-40C2-AA48-5EC0F885278C}" destId="{B667FCAF-7AF8-45EE-8D4C-B6AB4FFBF2A3}" srcOrd="0" destOrd="0" presId="urn:microsoft.com/office/officeart/2005/8/layout/vList2"/>
    <dgm:cxn modelId="{13BF4835-54D4-4E90-A8EB-6A4F457E3C3E}" type="presOf" srcId="{F4AD46A1-FB10-45EB-A019-BE492E37C0DD}" destId="{70EE6E83-9793-434D-905E-8CEF053261A8}" srcOrd="0" destOrd="0" presId="urn:microsoft.com/office/officeart/2005/8/layout/vList2"/>
    <dgm:cxn modelId="{65C2EB44-197B-44D2-92CE-7027281DFD28}" srcId="{F4AD46A1-FB10-45EB-A019-BE492E37C0DD}" destId="{FA865985-B578-4FC8-90C5-EF8E16E8C1F3}" srcOrd="2" destOrd="0" parTransId="{DE68E058-1FBE-4A2F-ADF4-5E202C607B80}" sibTransId="{BE42743E-7886-4BA3-BC16-468D5CAF8D78}"/>
    <dgm:cxn modelId="{31E0F94D-B63C-46F2-959A-33368555F8D2}" srcId="{F4AD46A1-FB10-45EB-A019-BE492E37C0DD}" destId="{7B6482C7-02A9-462B-ADF2-2A4C80D98FDE}" srcOrd="3" destOrd="0" parTransId="{AB31D566-1086-40A4-88ED-56A8F9013183}" sibTransId="{56CABEB3-94CA-47ED-8BC9-67CE75522A1F}"/>
    <dgm:cxn modelId="{CB063BA4-57D9-4D3A-82D3-D9EE1A3ACCC5}" srcId="{F4AD46A1-FB10-45EB-A019-BE492E37C0DD}" destId="{4A829418-F8B1-41EC-9C67-CDD1283B1B6A}" srcOrd="4" destOrd="0" parTransId="{6B4471DF-0510-41A3-8C04-0788A6C6F8D3}" sibTransId="{882524BD-3B90-4F4E-9F43-420D2A324E94}"/>
    <dgm:cxn modelId="{3F4DF7A5-FE1F-4DF8-8828-06201B1F72F0}" srcId="{F4AD46A1-FB10-45EB-A019-BE492E37C0DD}" destId="{DB92B913-E7D1-40C2-AA48-5EC0F885278C}" srcOrd="1" destOrd="0" parTransId="{63ECDA80-2155-4DF3-8FF0-3766175F3083}" sibTransId="{0B9F06A0-6DDD-4A31-AF72-3134CD03AFB9}"/>
    <dgm:cxn modelId="{737666AD-2480-4EB2-84E4-7E14D0F2F08E}" type="presOf" srcId="{4A829418-F8B1-41EC-9C67-CDD1283B1B6A}" destId="{2ACDCC60-A6B9-4CB5-80C8-FCA33C106442}" srcOrd="0" destOrd="0" presId="urn:microsoft.com/office/officeart/2005/8/layout/vList2"/>
    <dgm:cxn modelId="{69E39EBA-4E50-43A6-BE09-952153CC8934}" type="presOf" srcId="{4191E76E-6C60-431A-B962-BA7350D60239}" destId="{9D87411F-F001-48F0-A8E6-D259676DBF65}" srcOrd="0" destOrd="0" presId="urn:microsoft.com/office/officeart/2005/8/layout/vList2"/>
    <dgm:cxn modelId="{A4C81AC3-7218-4F51-9568-299892FB0A3F}" type="presOf" srcId="{FA865985-B578-4FC8-90C5-EF8E16E8C1F3}" destId="{B9338AA2-1129-4C80-B811-7106B27E98D7}" srcOrd="0" destOrd="0" presId="urn:microsoft.com/office/officeart/2005/8/layout/vList2"/>
    <dgm:cxn modelId="{4D3C23DF-3DCC-4D26-B51D-97765BD9E2A3}" srcId="{F4AD46A1-FB10-45EB-A019-BE492E37C0DD}" destId="{4191E76E-6C60-431A-B962-BA7350D60239}" srcOrd="5" destOrd="0" parTransId="{A90282B7-248C-4471-BB51-928E63B01723}" sibTransId="{59B0043F-3BFE-458D-B2D4-5F334A7C5511}"/>
    <dgm:cxn modelId="{42A890FC-228B-41BD-B168-3E9727DC5B57}" type="presOf" srcId="{D56DAAF8-6284-4D2C-BB0B-66A4B94E9EAD}" destId="{10A3029A-CB66-45C1-BEF8-2F2515DC5368}" srcOrd="0" destOrd="0" presId="urn:microsoft.com/office/officeart/2005/8/layout/vList2"/>
    <dgm:cxn modelId="{D7C2CDE1-80AA-4C8E-B9C0-4FA79224B7CB}" type="presParOf" srcId="{70EE6E83-9793-434D-905E-8CEF053261A8}" destId="{10A3029A-CB66-45C1-BEF8-2F2515DC5368}" srcOrd="0" destOrd="0" presId="urn:microsoft.com/office/officeart/2005/8/layout/vList2"/>
    <dgm:cxn modelId="{D59337BB-A38D-4ECD-9846-99317EECD83D}" type="presParOf" srcId="{70EE6E83-9793-434D-905E-8CEF053261A8}" destId="{69C2132A-5331-408F-8CEF-184068FC8344}" srcOrd="1" destOrd="0" presId="urn:microsoft.com/office/officeart/2005/8/layout/vList2"/>
    <dgm:cxn modelId="{24277916-EA9D-4004-B219-94DE15A61F52}" type="presParOf" srcId="{70EE6E83-9793-434D-905E-8CEF053261A8}" destId="{B667FCAF-7AF8-45EE-8D4C-B6AB4FFBF2A3}" srcOrd="2" destOrd="0" presId="urn:microsoft.com/office/officeart/2005/8/layout/vList2"/>
    <dgm:cxn modelId="{5B741BD3-96FC-485A-9293-1BB013C3C301}" type="presParOf" srcId="{70EE6E83-9793-434D-905E-8CEF053261A8}" destId="{07C879D1-020E-41CE-B448-C24FC58CBF30}" srcOrd="3" destOrd="0" presId="urn:microsoft.com/office/officeart/2005/8/layout/vList2"/>
    <dgm:cxn modelId="{DFBA53F3-8B5C-4F99-9F69-8D0D40FED98D}" type="presParOf" srcId="{70EE6E83-9793-434D-905E-8CEF053261A8}" destId="{B9338AA2-1129-4C80-B811-7106B27E98D7}" srcOrd="4" destOrd="0" presId="urn:microsoft.com/office/officeart/2005/8/layout/vList2"/>
    <dgm:cxn modelId="{A422852C-19BA-4691-88A8-CDEF56DFE63E}" type="presParOf" srcId="{70EE6E83-9793-434D-905E-8CEF053261A8}" destId="{A2354E48-3863-43A6-B70A-00A7936C045B}" srcOrd="5" destOrd="0" presId="urn:microsoft.com/office/officeart/2005/8/layout/vList2"/>
    <dgm:cxn modelId="{D070A86A-355F-4511-9A56-1061B75A5997}" type="presParOf" srcId="{70EE6E83-9793-434D-905E-8CEF053261A8}" destId="{2B5F08B4-FF98-4B21-B8EC-F60829180F3A}" srcOrd="6" destOrd="0" presId="urn:microsoft.com/office/officeart/2005/8/layout/vList2"/>
    <dgm:cxn modelId="{A3A7BDD4-1BAE-44E7-A2FC-9891C10EAF41}" type="presParOf" srcId="{70EE6E83-9793-434D-905E-8CEF053261A8}" destId="{E71BF415-D89A-46EC-A69D-150156574C5A}" srcOrd="7" destOrd="0" presId="urn:microsoft.com/office/officeart/2005/8/layout/vList2"/>
    <dgm:cxn modelId="{E7141193-E61E-4B0C-BD56-837B6B80727C}" type="presParOf" srcId="{70EE6E83-9793-434D-905E-8CEF053261A8}" destId="{2ACDCC60-A6B9-4CB5-80C8-FCA33C106442}" srcOrd="8" destOrd="0" presId="urn:microsoft.com/office/officeart/2005/8/layout/vList2"/>
    <dgm:cxn modelId="{1379BE77-4A4E-407B-A327-1B8FEC39AA3E}" type="presParOf" srcId="{70EE6E83-9793-434D-905E-8CEF053261A8}" destId="{DC0BDA71-0EA7-441D-BA7F-01290B68A87A}" srcOrd="9" destOrd="0" presId="urn:microsoft.com/office/officeart/2005/8/layout/vList2"/>
    <dgm:cxn modelId="{2EBFD128-174F-4D6D-BDA8-74986DF84950}" type="presParOf" srcId="{70EE6E83-9793-434D-905E-8CEF053261A8}" destId="{9D87411F-F001-48F0-A8E6-D259676DBF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3029A-CB66-45C1-BEF8-2F2515DC5368}">
      <dsp:nvSpPr>
        <dsp:cNvPr id="0" name=""/>
        <dsp:cNvSpPr/>
      </dsp:nvSpPr>
      <dsp:spPr>
        <a:xfrm>
          <a:off x="0" y="61073"/>
          <a:ext cx="626364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</a:t>
          </a:r>
          <a:r>
            <a:rPr lang="en-US" sz="3400" kern="1200" baseline="30000"/>
            <a:t>nd</a:t>
          </a:r>
          <a:r>
            <a:rPr lang="en-US" sz="3400" kern="1200"/>
            <a:t> Period- 659403</a:t>
          </a:r>
        </a:p>
      </dsp:txBody>
      <dsp:txXfrm>
        <a:off x="39809" y="100882"/>
        <a:ext cx="6184022" cy="735872"/>
      </dsp:txXfrm>
    </dsp:sp>
    <dsp:sp modelId="{B667FCAF-7AF8-45EE-8D4C-B6AB4FFBF2A3}">
      <dsp:nvSpPr>
        <dsp:cNvPr id="0" name=""/>
        <dsp:cNvSpPr/>
      </dsp:nvSpPr>
      <dsp:spPr>
        <a:xfrm>
          <a:off x="0" y="974483"/>
          <a:ext cx="6263640" cy="81549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3</a:t>
          </a:r>
          <a:r>
            <a:rPr lang="en-US" sz="3400" kern="1200" baseline="30000"/>
            <a:t>rd</a:t>
          </a:r>
          <a:r>
            <a:rPr lang="en-US" sz="3400" kern="1200"/>
            <a:t> Period- 201065</a:t>
          </a:r>
        </a:p>
      </dsp:txBody>
      <dsp:txXfrm>
        <a:off x="39809" y="1014292"/>
        <a:ext cx="6184022" cy="735872"/>
      </dsp:txXfrm>
    </dsp:sp>
    <dsp:sp modelId="{B9338AA2-1129-4C80-B811-7106B27E98D7}">
      <dsp:nvSpPr>
        <dsp:cNvPr id="0" name=""/>
        <dsp:cNvSpPr/>
      </dsp:nvSpPr>
      <dsp:spPr>
        <a:xfrm>
          <a:off x="0" y="1887893"/>
          <a:ext cx="6263640" cy="81549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4</a:t>
          </a:r>
          <a:r>
            <a:rPr lang="en-US" sz="3400" kern="1200" baseline="30000"/>
            <a:t>th</a:t>
          </a:r>
          <a:r>
            <a:rPr lang="en-US" sz="3400" kern="1200"/>
            <a:t> Period- 724206</a:t>
          </a:r>
        </a:p>
      </dsp:txBody>
      <dsp:txXfrm>
        <a:off x="39809" y="1927702"/>
        <a:ext cx="6184022" cy="735872"/>
      </dsp:txXfrm>
    </dsp:sp>
    <dsp:sp modelId="{2B5F08B4-FF98-4B21-B8EC-F60829180F3A}">
      <dsp:nvSpPr>
        <dsp:cNvPr id="0" name=""/>
        <dsp:cNvSpPr/>
      </dsp:nvSpPr>
      <dsp:spPr>
        <a:xfrm>
          <a:off x="0" y="2801303"/>
          <a:ext cx="6263640" cy="81549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5</a:t>
          </a:r>
          <a:r>
            <a:rPr lang="en-US" sz="3400" kern="1200" baseline="30000"/>
            <a:t>th</a:t>
          </a:r>
          <a:r>
            <a:rPr lang="en-US" sz="3400" kern="1200"/>
            <a:t> Period- 763598</a:t>
          </a:r>
        </a:p>
      </dsp:txBody>
      <dsp:txXfrm>
        <a:off x="39809" y="2841112"/>
        <a:ext cx="6184022" cy="735872"/>
      </dsp:txXfrm>
    </dsp:sp>
    <dsp:sp modelId="{2ACDCC60-A6B9-4CB5-80C8-FCA33C106442}">
      <dsp:nvSpPr>
        <dsp:cNvPr id="0" name=""/>
        <dsp:cNvSpPr/>
      </dsp:nvSpPr>
      <dsp:spPr>
        <a:xfrm>
          <a:off x="0" y="3714714"/>
          <a:ext cx="6263640" cy="81549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6</a:t>
          </a:r>
          <a:r>
            <a:rPr lang="en-US" sz="3400" kern="1200" baseline="30000"/>
            <a:t>th</a:t>
          </a:r>
          <a:r>
            <a:rPr lang="en-US" sz="3400" kern="1200"/>
            <a:t> Period- 466428</a:t>
          </a:r>
        </a:p>
      </dsp:txBody>
      <dsp:txXfrm>
        <a:off x="39809" y="3754523"/>
        <a:ext cx="6184022" cy="735872"/>
      </dsp:txXfrm>
    </dsp:sp>
    <dsp:sp modelId="{9D87411F-F001-48F0-A8E6-D259676DBF65}">
      <dsp:nvSpPr>
        <dsp:cNvPr id="0" name=""/>
        <dsp:cNvSpPr/>
      </dsp:nvSpPr>
      <dsp:spPr>
        <a:xfrm>
          <a:off x="0" y="4628124"/>
          <a:ext cx="6263640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7</a:t>
          </a:r>
          <a:r>
            <a:rPr lang="en-US" sz="3400" kern="1200" baseline="30000"/>
            <a:t>th</a:t>
          </a:r>
          <a:r>
            <a:rPr lang="en-US" sz="3400" kern="1200"/>
            <a:t> Period- 589441</a:t>
          </a:r>
        </a:p>
      </dsp:txBody>
      <dsp:txXfrm>
        <a:off x="39809" y="4667933"/>
        <a:ext cx="6184022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6CFF7-B9C9-4A58-8AB4-FF5FD22F33B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D953-4D65-4425-8CBF-41594EC2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F91B-E657-4810-9BA3-2DBC9BA78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AEFCE-2E4B-46F9-8A2F-24F60ECA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1E97-91F1-4E0C-A2B7-0CF58876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6A6D0-6572-4013-BD70-C250ED92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3C7A6-DDCB-4989-8758-41B16D68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01FE-A338-4FEA-BD60-B4AE6C04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8EDA5-AFE4-423A-8B5D-0BF3CB4AC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CAEA-A8E3-439A-9BFF-3AB8DFAF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C741-68F2-4399-BF58-95759A0E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31EA-2ECA-4621-B19A-D1782910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1D25C-8D82-45B2-A552-071C1629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A623-A5A3-43EB-BD6A-9751DF97A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B742-78EA-4A2E-BDCC-20B40469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F0282-2A51-4FC1-AFDF-AE60CD0E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9AEFB-6B1A-4F2C-A7C7-0FA8DC7F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950A-995F-41DF-8752-ED72DA99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42F2-CDF1-4A6B-915B-33613650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8757-AD0D-4826-8BB0-F2DDFDB4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F040B-F9F6-42AD-B81D-3FC97654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03136-22B7-43EC-86C6-8D0A232E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1C3A-9E1A-4877-A8EB-CD4366A8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D8263-4E16-48D4-A471-CFDA44D80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7B91B-ECB0-421F-A7AE-4F36CD20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DBF5F-AF0D-49D3-BC78-3D6E0695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830E-9F41-4522-A7D6-CAD210EB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DF7B-699E-49B6-B0C7-DADD80AE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08E3-02E7-462D-8F1F-BC47B6644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BA2BB-B514-4A37-963A-C1ED93ECC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5DCEB-1180-4D60-B8F7-5CF7A448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3382C-2553-46B6-BDCA-7D0B6A74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CDE5-FAE9-46A9-881F-B34A1D28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5350-9BAB-4B8F-BF02-D823390A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69AA-AFF6-43A8-8446-E50EDDE95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C7E3C-B0D2-47BA-8D2D-A8A1EFCD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9A9AA-05F7-4066-831E-A138D312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D9FD2-AD69-4384-805F-216E0C5F9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1037B-6367-4A30-938F-20E71A9B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C7448-6A7D-43D9-BF18-7D1B6F71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6AD03-FD14-421E-A263-D2325DA4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7409-A427-44EE-BE1B-2694E210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50FC6-7DFB-4A2D-A522-21512E88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3119F-59F4-4140-BC13-61D5888C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2742E-CE8F-49FA-9435-B92F587B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4440D-64FD-4865-B55A-DE7F5AFC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1BCC3-ADBC-478B-A235-DCCEF72B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0BE0C-5189-4519-A07B-84DA125F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8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239C-6A78-4C65-91D4-BB9178A7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2D53-24BB-4C55-80C2-A0F3773F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3C102-1680-4C6F-A82F-A452D28D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00E20-580A-43AF-90AD-76819EDC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2764-D547-4637-A915-D9490571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FC718-7C2C-40E6-9E2D-CEED0A53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E94B-35CA-4A2C-B335-7C7C1849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2DAC3-C4B2-4131-A3E3-6F43680A2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1161D-E481-4AF1-9804-9CBAC64C7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9DC14-16F4-4772-A88A-C748EE5F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1BCC9-4704-4DE7-B321-45E26AFD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B72E7-8C4F-4122-8A1A-AA01C898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E892B-18FA-4D8C-8557-CA27A351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5B8AB-65A2-4421-AFA9-47CD0397E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625E-1E81-4C23-8DA4-9EB8D9594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C449-49B5-481B-AB67-1511F589F86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AD74D-8377-4D00-92DC-5E7E6B2C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D893-2396-48B4-A630-2DAE272E7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06F3-2F2A-4A9C-BB82-C1B84A8D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760" y="4212709"/>
            <a:ext cx="8232296" cy="1337699"/>
          </a:xfrm>
        </p:spPr>
        <p:txBody>
          <a:bodyPr anchor="b">
            <a:normAutofit/>
          </a:bodyPr>
          <a:lstStyle/>
          <a:p>
            <a:r>
              <a:rPr lang="en-US" sz="4200"/>
              <a:t>Homeroom Warm Up</a:t>
            </a:r>
            <a:br>
              <a:rPr lang="en-US" sz="4200"/>
            </a:br>
            <a:endParaRPr lang="en-US" sz="4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75"/>
          <a:stretch/>
        </p:blipFill>
        <p:spPr>
          <a:xfrm>
            <a:off x="1123359" y="1107907"/>
            <a:ext cx="2935720" cy="27996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4294" y="1107907"/>
            <a:ext cx="5414265" cy="27996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If you could end any one problem in the world, what would it be?  Why?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23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molecules are called compounds.</a:t>
            </a:r>
          </a:p>
          <a:p>
            <a:r>
              <a:rPr lang="en-US" dirty="0">
                <a:solidFill>
                  <a:srgbClr val="FF0000"/>
                </a:solidFill>
              </a:rPr>
              <a:t>Compounds are molecules that are made up of more than 1 type of atom.</a:t>
            </a:r>
          </a:p>
          <a:p>
            <a:r>
              <a:rPr lang="en-US" dirty="0"/>
              <a:t>For example (from previous slide)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Molecules and Compounds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91001"/>
            <a:ext cx="3505199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477000" y="4419600"/>
            <a:ext cx="1905000" cy="200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34400" y="3930284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NOT</a:t>
            </a:r>
            <a:r>
              <a:rPr lang="en-US" sz="2400" dirty="0"/>
              <a:t> </a:t>
            </a:r>
            <a:r>
              <a:rPr lang="en-US" dirty="0"/>
              <a:t>a Compound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3930285"/>
            <a:ext cx="3124200" cy="11195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62200" y="3930284"/>
            <a:ext cx="2971800" cy="1251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181600"/>
            <a:ext cx="2302668" cy="17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181600" y="6019800"/>
            <a:ext cx="381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62600" y="5181600"/>
            <a:ext cx="685800" cy="121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07" y="5978345"/>
            <a:ext cx="192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868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Compound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75BF3615-B1E5-48CA-B9A4-7E6AFD731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83015"/>
            <a:ext cx="2531270" cy="20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6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334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ALL compounds are molecules, but not all molecules are compounds.</a:t>
            </a:r>
          </a:p>
        </p:txBody>
      </p:sp>
      <p:pic>
        <p:nvPicPr>
          <p:cNvPr id="1027" name="Picture 3" descr="C:\Users\Angela\AppData\Local\Microsoft\Windows\INetCache\IE\CRTEUW3B\tumblr_inline_mo94a32ccO1qz4rgp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4419600"/>
            <a:ext cx="1652588" cy="1924050"/>
          </a:xfrm>
          <a:prstGeom prst="rect">
            <a:avLst/>
          </a:prstGeom>
          <a:noFill/>
        </p:spPr>
      </p:pic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1FF44DBB-24DC-484C-AA29-CFED437ED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23" y="4727049"/>
            <a:ext cx="4646846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7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Dioxide</a:t>
            </a:r>
          </a:p>
          <a:p>
            <a:r>
              <a:rPr lang="en-US" dirty="0"/>
              <a:t>Iron Oxide (rust)</a:t>
            </a:r>
          </a:p>
          <a:p>
            <a:r>
              <a:rPr lang="en-US" dirty="0"/>
              <a:t>Sodium Chloride (salt)</a:t>
            </a:r>
          </a:p>
          <a:p>
            <a:r>
              <a:rPr lang="en-US" dirty="0"/>
              <a:t>Sodium Bicarbonate (baking powder)</a:t>
            </a:r>
          </a:p>
          <a:p>
            <a:r>
              <a:rPr lang="en-US" dirty="0" err="1"/>
              <a:t>Dihydroxyaluminum</a:t>
            </a:r>
            <a:r>
              <a:rPr lang="en-US" dirty="0"/>
              <a:t> sodium carbonate (Rolaids)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compounds have those scientific names like…..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26" y="4533900"/>
            <a:ext cx="4648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8D29B5BE-A1CF-46C0-8476-B41BE2863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7049"/>
            <a:ext cx="4485497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Not Pure Substances</a:t>
            </a:r>
          </a:p>
          <a:p>
            <a:r>
              <a:rPr lang="en-US" dirty="0">
                <a:solidFill>
                  <a:srgbClr val="FF0000"/>
                </a:solidFill>
              </a:rPr>
              <a:t>Made up of 2 or more substances that are NOT chemically bonded.</a:t>
            </a:r>
          </a:p>
          <a:p>
            <a:r>
              <a:rPr lang="en-US" dirty="0">
                <a:solidFill>
                  <a:srgbClr val="FF0000"/>
                </a:solidFill>
              </a:rPr>
              <a:t>Each substance keeps it’s own identity.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Air </a:t>
            </a:r>
          </a:p>
          <a:p>
            <a:pPr lvl="1"/>
            <a:r>
              <a:rPr lang="en-US" dirty="0"/>
              <a:t>Ocean Water</a:t>
            </a:r>
          </a:p>
          <a:p>
            <a:pPr lvl="1"/>
            <a:r>
              <a:rPr lang="en-US" dirty="0"/>
              <a:t>Soil</a:t>
            </a:r>
          </a:p>
          <a:p>
            <a:pPr lvl="1"/>
            <a:r>
              <a:rPr lang="en-US" dirty="0"/>
              <a:t>Trail mix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433390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08FF0048-8371-4D19-88D6-1FAF8E61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79" y="98778"/>
            <a:ext cx="4646846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Mixture – </a:t>
            </a:r>
            <a:r>
              <a:rPr lang="en-US" dirty="0">
                <a:solidFill>
                  <a:srgbClr val="FF0000"/>
                </a:solidFill>
              </a:rPr>
              <a:t>can see the different substances</a:t>
            </a:r>
          </a:p>
          <a:p>
            <a:pPr lvl="1"/>
            <a:r>
              <a:rPr lang="en-US" dirty="0"/>
              <a:t>Trail mix, Italian dressing, soil</a:t>
            </a:r>
          </a:p>
          <a:p>
            <a:pPr lvl="1"/>
            <a:r>
              <a:rPr lang="en-US" dirty="0"/>
              <a:t>“Shake well before use”</a:t>
            </a:r>
          </a:p>
          <a:p>
            <a:endParaRPr lang="en-US" dirty="0"/>
          </a:p>
          <a:p>
            <a:r>
              <a:rPr lang="en-US" dirty="0"/>
              <a:t>Homogeneous Mixture – </a:t>
            </a:r>
            <a:r>
              <a:rPr lang="en-US" dirty="0">
                <a:solidFill>
                  <a:srgbClr val="FF0000"/>
                </a:solidFill>
              </a:rPr>
              <a:t>appear to be same throughout (can not see different substances)</a:t>
            </a:r>
          </a:p>
          <a:p>
            <a:pPr lvl="1"/>
            <a:r>
              <a:rPr lang="en-US" dirty="0"/>
              <a:t>Air, milk, lemonade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Mixtures</a:t>
            </a:r>
          </a:p>
        </p:txBody>
      </p:sp>
      <p:pic>
        <p:nvPicPr>
          <p:cNvPr id="6148" name="Picture 4" descr="C:\Users\lsumner\AppData\Local\Microsoft\Windows\Temporary Internet Files\Content.IE5\JJR73WCR\150px-Planters-Trail-Mix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82" y="1825625"/>
            <a:ext cx="2662286" cy="17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sumner\AppData\Local\Microsoft\Windows\Temporary Internet Files\Content.IE5\U2KDH7B0\lemonad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92003"/>
            <a:ext cx="1238794" cy="1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8F4873C-ECE8-4900-9BDC-D6B9544D8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05" y="4727049"/>
            <a:ext cx="4646846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82" y="152400"/>
            <a:ext cx="9084578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D58119C9-0BF4-462D-BAEB-FA747802D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70" y="4670161"/>
            <a:ext cx="2991729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866411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BC2F8AE-22D0-441E-986E-3CEE0ECD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049"/>
            <a:ext cx="4646846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1AE7D-EE94-4BE5-8FC9-B0D73737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Test Codes for Retake</a:t>
            </a: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Test must be submitted by 10 PM tonight!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1402E-391F-4DA1-A357-514B0C76F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89488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242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While elemental molecules and compound molecules are related, they are different. </a:t>
            </a:r>
            <a:r>
              <a:rPr lang="en-US" dirty="0">
                <a:solidFill>
                  <a:srgbClr val="FF0000"/>
                </a:solidFill>
              </a:rPr>
              <a:t>Unlike elemental molecules, compounds– 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/>
              <a:t>A. consists of only one type of atom. </a:t>
            </a:r>
          </a:p>
          <a:p>
            <a:pPr marL="109728" indent="0">
              <a:buNone/>
            </a:pPr>
            <a:r>
              <a:rPr lang="en-US" dirty="0"/>
              <a:t>B. are the smallest form of a particle. </a:t>
            </a:r>
          </a:p>
          <a:p>
            <a:pPr marL="109728" indent="0">
              <a:buNone/>
            </a:pPr>
            <a:r>
              <a:rPr lang="en-US" dirty="0"/>
              <a:t>C. exist only as pure substances. </a:t>
            </a:r>
          </a:p>
          <a:p>
            <a:pPr marL="109728" indent="0">
              <a:buNone/>
            </a:pPr>
            <a:r>
              <a:rPr lang="en-US" dirty="0"/>
              <a:t>D. are made of at least two different elements.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Closure</a:t>
            </a:r>
            <a:br>
              <a:rPr lang="en-US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15C41D84-72FA-4A59-B466-C9F7C778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81" y="5022166"/>
            <a:ext cx="4003301" cy="18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04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8C0DF-EF59-4251-A761-2E134B67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Science Warm Up</a:t>
            </a:r>
            <a:br>
              <a:rPr lang="en-US" sz="4000" dirty="0"/>
            </a:br>
            <a:r>
              <a:rPr lang="en-US" sz="4000" dirty="0"/>
              <a:t>11/6/2020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95C7-1B9F-40AE-8D10-212D65B2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What type of substance is always made up of a single type of atom? </a:t>
            </a:r>
          </a:p>
          <a:p>
            <a:pPr marL="742950" indent="-742950">
              <a:buAutoNum type="alphaUcPeriod"/>
            </a:pPr>
            <a:r>
              <a:rPr lang="en-US" sz="4000" dirty="0">
                <a:effectLst/>
                <a:latin typeface="Times New Roman" panose="02020603050405020304" pitchFamily="18" charset="0"/>
              </a:rPr>
              <a:t>mixture </a:t>
            </a:r>
          </a:p>
          <a:p>
            <a:pPr marL="742950" indent="-742950">
              <a:buAutoNum type="alphaUcPeriod"/>
            </a:pPr>
            <a:r>
              <a:rPr lang="en-US" sz="4000" dirty="0">
                <a:effectLst/>
                <a:latin typeface="Times New Roman" panose="02020603050405020304" pitchFamily="18" charset="0"/>
              </a:rPr>
              <a:t>element </a:t>
            </a:r>
          </a:p>
          <a:p>
            <a:pPr marL="742950" indent="-742950">
              <a:buAutoNum type="alphaUcPeriod"/>
            </a:pPr>
            <a:r>
              <a:rPr lang="en-US" sz="4000" dirty="0">
                <a:effectLst/>
                <a:latin typeface="Times New Roman" panose="02020603050405020304" pitchFamily="18" charset="0"/>
              </a:rPr>
              <a:t>molecule </a:t>
            </a:r>
          </a:p>
          <a:p>
            <a:pPr marL="742950" indent="-742950">
              <a:buAutoNum type="alphaUcPeriod"/>
            </a:pPr>
            <a:r>
              <a:rPr lang="en-US" sz="4000" dirty="0">
                <a:effectLst/>
                <a:latin typeface="Times New Roman" panose="02020603050405020304" pitchFamily="18" charset="0"/>
              </a:rPr>
              <a:t>compound</a:t>
            </a:r>
            <a:endParaRPr lang="en-US" sz="40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phic 29" descr="Atom">
            <a:extLst>
              <a:ext uri="{FF2B5EF4-FFF2-40B4-BE49-F238E27FC236}">
                <a16:creationId xmlns:a16="http://schemas.microsoft.com/office/drawing/2014/main" id="{FC789BCB-2FC4-4361-866F-7FE4848B0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6085" y="533712"/>
            <a:ext cx="2271020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133058EE-CBD5-4324-9F4A-42FE69D38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05" y="3856818"/>
            <a:ext cx="3404681" cy="1915132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1501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458B9-DEE1-4611-8926-2834C742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Agenda</a:t>
            </a:r>
          </a:p>
        </p:txBody>
      </p:sp>
      <p:grpSp>
        <p:nvGrpSpPr>
          <p:cNvPr id="41" name="Group 3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2C82-7329-4801-8DBB-88CEB160E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600" dirty="0"/>
              <a:t>Warm Up</a:t>
            </a:r>
          </a:p>
          <a:p>
            <a:pPr marL="514350" indent="-514350">
              <a:buAutoNum type="arabicPeriod"/>
            </a:pPr>
            <a:r>
              <a:rPr lang="en-US" sz="3600" dirty="0"/>
              <a:t>Notes on Pure Substances &amp; Mixtures</a:t>
            </a:r>
          </a:p>
          <a:p>
            <a:pPr marL="514350" indent="-514350">
              <a:buAutoNum type="arabicPeriod"/>
            </a:pPr>
            <a:r>
              <a:rPr lang="en-US" sz="3600" dirty="0"/>
              <a:t>Video * time permits</a:t>
            </a:r>
          </a:p>
          <a:p>
            <a:pPr marL="514350" indent="-514350">
              <a:buAutoNum type="arabicPeriod"/>
            </a:pPr>
            <a:r>
              <a:rPr lang="en-US" sz="3600" dirty="0"/>
              <a:t>Give Test Retake Codes out (Due by 10PM)</a:t>
            </a:r>
          </a:p>
          <a:p>
            <a:pPr marL="514350" indent="-514350">
              <a:buAutoNum type="arabicPeriod"/>
            </a:pPr>
            <a:r>
              <a:rPr lang="en-US" sz="3600" dirty="0"/>
              <a:t>Closure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EB781-B70F-46F7-9E2D-07ECDAF2F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9" r="419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87E88530-0B77-4C36-97FE-985460F24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04" y="4821210"/>
            <a:ext cx="5194096" cy="19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07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CE7015-C0DD-42C7-BA88-034A55F322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SWBAT </a:t>
            </a:r>
            <a:r>
              <a:rPr lang="en-US" sz="3200" dirty="0">
                <a:solidFill>
                  <a:srgbClr val="FF7C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3200" dirty="0">
                <a:solidFill>
                  <a:srgbClr val="FF7C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contrast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elemental molecules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 molecules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 </a:t>
            </a:r>
            <a:r>
              <a:rPr lang="en-US" sz="3200" dirty="0">
                <a:solidFill>
                  <a:srgbClr val="FF7C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 as </a:t>
            </a:r>
            <a:r>
              <a:rPr 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pure substances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mixtures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based on </a:t>
            </a:r>
            <a:r>
              <a:rPr 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A25CCB-0E74-435E-866E-A647D0EB19CF}"/>
              </a:ext>
            </a:extLst>
          </p:cNvPr>
          <p:cNvSpPr/>
          <p:nvPr/>
        </p:nvSpPr>
        <p:spPr>
          <a:xfrm>
            <a:off x="1649489" y="681037"/>
            <a:ext cx="1668320" cy="759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 the similarities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39E258-B2E4-4E28-817B-3CBB0EBED6A6}"/>
              </a:ext>
            </a:extLst>
          </p:cNvPr>
          <p:cNvSpPr/>
          <p:nvPr/>
        </p:nvSpPr>
        <p:spPr>
          <a:xfrm>
            <a:off x="2345227" y="4001293"/>
            <a:ext cx="2034007" cy="1842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 a variety of elements and compounds that are not chemically combined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31174B-DAC6-4487-A8F0-283709569EB0}"/>
              </a:ext>
            </a:extLst>
          </p:cNvPr>
          <p:cNvSpPr/>
          <p:nvPr/>
        </p:nvSpPr>
        <p:spPr>
          <a:xfrm>
            <a:off x="4941329" y="3867650"/>
            <a:ext cx="1674055" cy="770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Arrange in categories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B1ED9D-1028-426A-B7BF-7676A3065588}"/>
              </a:ext>
            </a:extLst>
          </p:cNvPr>
          <p:cNvSpPr/>
          <p:nvPr/>
        </p:nvSpPr>
        <p:spPr>
          <a:xfrm>
            <a:off x="10071818" y="3043628"/>
            <a:ext cx="1840011" cy="10970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Substances made up of 1 type of particles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B298F7-14FD-491A-9ACB-1E45063FEE6F}"/>
              </a:ext>
            </a:extLst>
          </p:cNvPr>
          <p:cNvSpPr/>
          <p:nvPr/>
        </p:nvSpPr>
        <p:spPr>
          <a:xfrm>
            <a:off x="6615384" y="454564"/>
            <a:ext cx="2051538" cy="841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Molecules of the same element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104847-169F-415D-B692-B52741E59326}"/>
              </a:ext>
            </a:extLst>
          </p:cNvPr>
          <p:cNvSpPr/>
          <p:nvPr/>
        </p:nvSpPr>
        <p:spPr>
          <a:xfrm>
            <a:off x="4295437" y="331305"/>
            <a:ext cx="1674055" cy="964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 the differences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A5B4BF-DE69-4D87-800E-A7A24650F4D5}"/>
              </a:ext>
            </a:extLst>
          </p:cNvPr>
          <p:cNvSpPr/>
          <p:nvPr/>
        </p:nvSpPr>
        <p:spPr>
          <a:xfrm>
            <a:off x="-68247" y="4026502"/>
            <a:ext cx="2034007" cy="9043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Molecules of multiple elements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866E82-0472-4B90-8B64-C9534C198CA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483649" y="1440253"/>
            <a:ext cx="2867" cy="49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50E0B8-A06B-4038-88DA-DE4356D54EB3}"/>
              </a:ext>
            </a:extLst>
          </p:cNvPr>
          <p:cNvCxnSpPr>
            <a:cxnSpLocks/>
          </p:cNvCxnSpPr>
          <p:nvPr/>
        </p:nvCxnSpPr>
        <p:spPr>
          <a:xfrm flipH="1">
            <a:off x="4981684" y="1295702"/>
            <a:ext cx="1" cy="770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B1898A-5133-4A44-BA80-D24C6DF64600}"/>
              </a:ext>
            </a:extLst>
          </p:cNvPr>
          <p:cNvCxnSpPr>
            <a:cxnSpLocks/>
          </p:cNvCxnSpPr>
          <p:nvPr/>
        </p:nvCxnSpPr>
        <p:spPr>
          <a:xfrm>
            <a:off x="9096166" y="2729948"/>
            <a:ext cx="938231" cy="635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4F682A-1018-4534-95AE-1D1B453F6F3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778357" y="2604977"/>
            <a:ext cx="0" cy="126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A00958-BF33-4F71-AE18-54F5926545F1}"/>
              </a:ext>
            </a:extLst>
          </p:cNvPr>
          <p:cNvCxnSpPr>
            <a:cxnSpLocks/>
          </p:cNvCxnSpPr>
          <p:nvPr/>
        </p:nvCxnSpPr>
        <p:spPr>
          <a:xfrm flipH="1">
            <a:off x="7422949" y="1242631"/>
            <a:ext cx="1" cy="770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EF6AC2-6087-4A50-9893-842D6BF8762F}"/>
              </a:ext>
            </a:extLst>
          </p:cNvPr>
          <p:cNvCxnSpPr>
            <a:cxnSpLocks/>
          </p:cNvCxnSpPr>
          <p:nvPr/>
        </p:nvCxnSpPr>
        <p:spPr>
          <a:xfrm flipH="1">
            <a:off x="1205948" y="2729948"/>
            <a:ext cx="715618" cy="127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EE2529-8CB0-499D-BB09-4748C522ADF3}"/>
              </a:ext>
            </a:extLst>
          </p:cNvPr>
          <p:cNvCxnSpPr>
            <a:cxnSpLocks/>
          </p:cNvCxnSpPr>
          <p:nvPr/>
        </p:nvCxnSpPr>
        <p:spPr>
          <a:xfrm flipH="1">
            <a:off x="3317809" y="3236314"/>
            <a:ext cx="1" cy="904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9AE5B8B-39B2-48E0-AF0B-7167945BBA5D}"/>
              </a:ext>
            </a:extLst>
          </p:cNvPr>
          <p:cNvSpPr/>
          <p:nvPr/>
        </p:nvSpPr>
        <p:spPr>
          <a:xfrm>
            <a:off x="7518877" y="4385920"/>
            <a:ext cx="1674055" cy="770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something is made up of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8D246A3-CEF1-4552-86A4-8E9DE4EDE6B9}"/>
              </a:ext>
            </a:extLst>
          </p:cNvPr>
          <p:cNvCxnSpPr>
            <a:cxnSpLocks/>
          </p:cNvCxnSpPr>
          <p:nvPr/>
        </p:nvCxnSpPr>
        <p:spPr>
          <a:xfrm>
            <a:off x="8104113" y="3123247"/>
            <a:ext cx="0" cy="126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Clientmoji">
            <a:extLst>
              <a:ext uri="{FF2B5EF4-FFF2-40B4-BE49-F238E27FC236}">
                <a16:creationId xmlns:a16="http://schemas.microsoft.com/office/drawing/2014/main" id="{1D974411-1D47-4299-BEBA-B00BEE19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73" y="4444129"/>
            <a:ext cx="2330209" cy="23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6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8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01789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PURE SUBSTANCES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09063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Compositions are definite (they never change).  They can either be an element, molecule or compound.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5C903C0D-3254-444B-BF8C-9FBEC671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49" y="4727049"/>
            <a:ext cx="4646846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1"/>
            <a:ext cx="8229600" cy="4525963"/>
          </a:xfrm>
        </p:spPr>
        <p:txBody>
          <a:bodyPr/>
          <a:lstStyle/>
          <a:p>
            <a:r>
              <a:rPr lang="en-US" u="sng" dirty="0"/>
              <a:t>Pure Substance</a:t>
            </a:r>
          </a:p>
          <a:p>
            <a:r>
              <a:rPr lang="en-US" dirty="0"/>
              <a:t>The smallest unit of matter.</a:t>
            </a:r>
          </a:p>
          <a:p>
            <a:r>
              <a:rPr lang="en-US" dirty="0"/>
              <a:t>Made up of protons, neutrons and electrons.</a:t>
            </a:r>
          </a:p>
          <a:p>
            <a:r>
              <a:rPr lang="en-US" dirty="0"/>
              <a:t>Keeps it’s physical and chemical properties. </a:t>
            </a:r>
          </a:p>
          <a:p>
            <a:pPr lvl="1"/>
            <a:r>
              <a:rPr lang="en-US" dirty="0"/>
              <a:t>For example, one ATOM of gold would still have the properties of gold. (malleable, lustrous, etc.…)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7433"/>
            <a:ext cx="2971800" cy="19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7434"/>
            <a:ext cx="3124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4BF1D34C-828F-43A0-A321-300E8C6DE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35" y="4727049"/>
            <a:ext cx="3636069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47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327" y="986405"/>
            <a:ext cx="8229600" cy="4525963"/>
          </a:xfrm>
        </p:spPr>
        <p:txBody>
          <a:bodyPr/>
          <a:lstStyle/>
          <a:p>
            <a:r>
              <a:rPr lang="en-US" u="sng" dirty="0"/>
              <a:t>Pure Substance</a:t>
            </a:r>
          </a:p>
          <a:p>
            <a:r>
              <a:rPr lang="en-US" dirty="0">
                <a:solidFill>
                  <a:srgbClr val="FF0000"/>
                </a:solidFill>
              </a:rPr>
              <a:t>Elements are made of one type of atom.</a:t>
            </a:r>
          </a:p>
          <a:p>
            <a:r>
              <a:rPr lang="en-US" dirty="0">
                <a:solidFill>
                  <a:srgbClr val="FF0000"/>
                </a:solidFill>
              </a:rPr>
              <a:t>Cannot be broken down into simpler substances.</a:t>
            </a:r>
          </a:p>
          <a:p>
            <a:r>
              <a:rPr lang="en-US" dirty="0">
                <a:solidFill>
                  <a:srgbClr val="FF0000"/>
                </a:solidFill>
              </a:rPr>
              <a:t>Found on the periodic table</a:t>
            </a:r>
            <a:r>
              <a:rPr lang="en-US" dirty="0"/>
              <a:t>.</a:t>
            </a:r>
          </a:p>
          <a:p>
            <a:r>
              <a:rPr lang="en-US" dirty="0"/>
              <a:t>Example: Chlorine, Lead, Gold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en-US" dirty="0"/>
              <a:t>Elements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61" y="3651613"/>
            <a:ext cx="2590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60323"/>
            <a:ext cx="2590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8115300" y="405384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220200" y="3048000"/>
            <a:ext cx="1143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73" y="3249386"/>
            <a:ext cx="804454" cy="80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6C6477D-5799-4F66-BC5B-9F0889F7F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7049"/>
            <a:ext cx="2724461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829719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Combine in Chemical Reactions to Form Molecules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880" y="487680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Oxygen and Hydrogen bond together to form water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E2287FE-1867-4C17-B3E6-16D6CFBC4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7049"/>
            <a:ext cx="3601329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Pure Substances</a:t>
            </a:r>
          </a:p>
          <a:p>
            <a:r>
              <a:rPr lang="en-US" dirty="0">
                <a:solidFill>
                  <a:srgbClr val="FF0000"/>
                </a:solidFill>
              </a:rPr>
              <a:t>When elements chemically bond together, it creates molecules.</a:t>
            </a:r>
          </a:p>
          <a:p>
            <a:r>
              <a:rPr lang="en-US" dirty="0"/>
              <a:t>Molecules can be the same element bonded together or many different types of elements bonded together.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Molecules and Compound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4046427"/>
            <a:ext cx="3276600" cy="85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6019801" y="4450081"/>
            <a:ext cx="2002971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0" y="3810001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hydrogen atoms bonded together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4986642"/>
            <a:ext cx="2443163" cy="187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5257801" y="5597546"/>
            <a:ext cx="2764971" cy="193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400" y="5052537"/>
            <a:ext cx="210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Carbon, oxygen and Hydrogen bond to create a molecule of sugar.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414C2D46-5256-47FD-8D01-52F7A1EA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049"/>
            <a:ext cx="2845592" cy="2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554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Tahoma</vt:lpstr>
      <vt:lpstr>Times New Roman</vt:lpstr>
      <vt:lpstr>Office Theme</vt:lpstr>
      <vt:lpstr>Homeroom Warm Up </vt:lpstr>
      <vt:lpstr>Science Warm Up 11/6/2020 </vt:lpstr>
      <vt:lpstr>Agenda</vt:lpstr>
      <vt:lpstr>PowerPoint Presentation</vt:lpstr>
      <vt:lpstr>PURE SUBSTANCES</vt:lpstr>
      <vt:lpstr>Atoms</vt:lpstr>
      <vt:lpstr>Elements</vt:lpstr>
      <vt:lpstr>Elements Combine in Chemical Reactions to Form Molecules</vt:lpstr>
      <vt:lpstr>Molecules and Compound</vt:lpstr>
      <vt:lpstr>Molecules and Compounds</vt:lpstr>
      <vt:lpstr>PowerPoint Presentation</vt:lpstr>
      <vt:lpstr>Some compounds have those scientific names like…..</vt:lpstr>
      <vt:lpstr>Mixtures</vt:lpstr>
      <vt:lpstr>2 types of Mixtures</vt:lpstr>
      <vt:lpstr>PowerPoint Presentation</vt:lpstr>
      <vt:lpstr>PowerPoint Presentation</vt:lpstr>
      <vt:lpstr>Test Codes for Retake Test must be submitted by 10 PM tonight!</vt:lpstr>
      <vt:lpstr>Science 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Warm Up </dc:title>
  <dc:creator>Ebony Stanford</dc:creator>
  <cp:lastModifiedBy>Ebony Stanford</cp:lastModifiedBy>
  <cp:revision>1</cp:revision>
  <dcterms:created xsi:type="dcterms:W3CDTF">2020-11-06T12:58:34Z</dcterms:created>
  <dcterms:modified xsi:type="dcterms:W3CDTF">2020-11-06T13:02:25Z</dcterms:modified>
</cp:coreProperties>
</file>