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49"/>
  </p:notesMasterIdLst>
  <p:sldIdLst>
    <p:sldId id="341" r:id="rId2"/>
    <p:sldId id="342" r:id="rId3"/>
    <p:sldId id="340" r:id="rId4"/>
    <p:sldId id="256" r:id="rId5"/>
    <p:sldId id="310" r:id="rId6"/>
    <p:sldId id="307" r:id="rId7"/>
    <p:sldId id="337" r:id="rId8"/>
    <p:sldId id="336" r:id="rId9"/>
    <p:sldId id="338" r:id="rId10"/>
    <p:sldId id="259" r:id="rId11"/>
    <p:sldId id="284" r:id="rId12"/>
    <p:sldId id="312" r:id="rId13"/>
    <p:sldId id="313" r:id="rId14"/>
    <p:sldId id="285"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286" r:id="rId30"/>
    <p:sldId id="321" r:id="rId31"/>
    <p:sldId id="304" r:id="rId32"/>
    <p:sldId id="308" r:id="rId33"/>
    <p:sldId id="305" r:id="rId34"/>
    <p:sldId id="287" r:id="rId35"/>
    <p:sldId id="320" r:id="rId36"/>
    <p:sldId id="302" r:id="rId37"/>
    <p:sldId id="292" r:id="rId38"/>
    <p:sldId id="281" r:id="rId39"/>
    <p:sldId id="315" r:id="rId40"/>
    <p:sldId id="282" r:id="rId41"/>
    <p:sldId id="295" r:id="rId42"/>
    <p:sldId id="316" r:id="rId43"/>
    <p:sldId id="317" r:id="rId44"/>
    <p:sldId id="268" r:id="rId45"/>
    <p:sldId id="269" r:id="rId46"/>
    <p:sldId id="270" r:id="rId47"/>
    <p:sldId id="28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69" autoAdjust="0"/>
    <p:restoredTop sz="91019" autoAdjust="0"/>
  </p:normalViewPr>
  <p:slideViewPr>
    <p:cSldViewPr snapToGrid="0" snapToObjects="1">
      <p:cViewPr>
        <p:scale>
          <a:sx n="75" d="100"/>
          <a:sy n="75" d="100"/>
        </p:scale>
        <p:origin x="-117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4D981B-79EF-458D-9944-036D138FECD1}" type="datetimeFigureOut">
              <a:rPr lang="en-US" smtClean="0"/>
              <a:t>9/17/2017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581A-AC4B-4E46-B2AE-1A8FBE0865A9}" type="slidenum">
              <a:rPr lang="en-US" smtClean="0"/>
              <a:t>‹#›</a:t>
            </a:fld>
            <a:endParaRPr lang="en-US"/>
          </a:p>
        </p:txBody>
      </p:sp>
    </p:spTree>
    <p:extLst>
      <p:ext uri="{BB962C8B-B14F-4D97-AF65-F5344CB8AC3E}">
        <p14:creationId xmlns:p14="http://schemas.microsoft.com/office/powerpoint/2010/main" val="3802017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Buy small</a:t>
            </a:r>
            <a:r>
              <a:rPr lang="en-US" baseline="0" dirty="0" smtClean="0"/>
              <a:t> jigsaw puzzles and have groups put them together. </a:t>
            </a:r>
            <a:endParaRPr lang="en-US" dirty="0"/>
          </a:p>
        </p:txBody>
      </p:sp>
      <p:sp>
        <p:nvSpPr>
          <p:cNvPr id="4" name="Slide Number Placeholder 3"/>
          <p:cNvSpPr>
            <a:spLocks noGrp="1"/>
          </p:cNvSpPr>
          <p:nvPr>
            <p:ph type="sldNum" sz="quarter" idx="10"/>
          </p:nvPr>
        </p:nvSpPr>
        <p:spPr/>
        <p:txBody>
          <a:bodyPr/>
          <a:lstStyle/>
          <a:p>
            <a:fld id="{FEC8581A-AC4B-4E46-B2AE-1A8FBE0865A9}" type="slidenum">
              <a:rPr lang="en-US" smtClean="0"/>
              <a:t>4</a:t>
            </a:fld>
            <a:endParaRPr lang="en-US"/>
          </a:p>
        </p:txBody>
      </p:sp>
    </p:spTree>
    <p:extLst>
      <p:ext uri="{BB962C8B-B14F-4D97-AF65-F5344CB8AC3E}">
        <p14:creationId xmlns:p14="http://schemas.microsoft.com/office/powerpoint/2010/main" val="2297091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0C807602-A945-456B-A4DE-395394EE3F0C}" type="slidenum">
              <a:rPr lang="en-US" altLang="en-US" sz="1200"/>
              <a:pPr/>
              <a:t>19</a:t>
            </a:fld>
            <a:endParaRPr lang="en-US" altLang="en-US" sz="1200"/>
          </a:p>
        </p:txBody>
      </p:sp>
      <p:sp>
        <p:nvSpPr>
          <p:cNvPr id="51203" name="Rectangle 2"/>
          <p:cNvSpPr>
            <a:spLocks noChangeArrowheads="1" noTextEdit="1"/>
          </p:cNvSpPr>
          <p:nvPr>
            <p:ph type="sldImg"/>
          </p:nvPr>
        </p:nvSpPr>
        <p:spPr>
          <a:solidFill>
            <a:srgbClr val="FFFFFF"/>
          </a:solidFill>
          <a:ln/>
        </p:spPr>
      </p:sp>
      <p:sp>
        <p:nvSpPr>
          <p:cNvPr id="51204" name="Rectangle 3"/>
          <p:cNvSpPr>
            <a:spLocks noChangeArrowheads="1"/>
          </p:cNvSpPr>
          <p:nvPr>
            <p:ph type="body" idx="1"/>
          </p:nvPr>
        </p:nvSpPr>
        <p:spPr>
          <a:solidFill>
            <a:srgbClr val="FFFFFF"/>
          </a:solidFill>
          <a:ln>
            <a:solidFill>
              <a:srgbClr val="000000"/>
            </a:solidFill>
          </a:ln>
        </p:spPr>
        <p:txBody>
          <a:bodyPr/>
          <a:lstStyle/>
          <a:p>
            <a:pPr eaLnBrk="1" hangingPunct="1">
              <a:buFontTx/>
              <a:buChar char="•"/>
            </a:pPr>
            <a:r>
              <a:rPr lang="en-US" altLang="en-US" smtClean="0"/>
              <a:t>Iceland is located right on top of a divergent boundary. In fact, the island exists because of this feature.</a:t>
            </a:r>
          </a:p>
          <a:p>
            <a:pPr eaLnBrk="1" hangingPunct="1">
              <a:buFontTx/>
              <a:buChar char="•"/>
            </a:pPr>
            <a:r>
              <a:rPr lang="en-US" altLang="en-US" smtClean="0"/>
              <a:t>As the North American and Eurasian plates were pulled apart (see map) volcanic activity occurred along the cracks and fissures (see photographs). </a:t>
            </a:r>
          </a:p>
          <a:p>
            <a:pPr eaLnBrk="1" hangingPunct="1">
              <a:buFontTx/>
              <a:buChar char="•"/>
            </a:pPr>
            <a:r>
              <a:rPr lang="en-US" altLang="en-US" smtClean="0"/>
              <a:t>With many eruptions over time the island grew out of the sea!</a:t>
            </a:r>
          </a:p>
          <a:p>
            <a:pPr eaLnBrk="1" hangingPunct="1">
              <a:buFontTx/>
              <a:buChar char="•"/>
            </a:pPr>
            <a:endParaRPr lang="en-US" altLang="en-US" smtClean="0"/>
          </a:p>
          <a:p>
            <a:pPr eaLnBrk="1" hangingPunct="1">
              <a:buFontTx/>
              <a:buChar char="•"/>
            </a:pPr>
            <a:r>
              <a:rPr lang="en-US" altLang="en-US" smtClean="0"/>
              <a:t>Question: Why don’t we have islands like Iceland where ever we get an Ocean Ridge?</a:t>
            </a:r>
          </a:p>
          <a:p>
            <a:pPr eaLnBrk="1" hangingPunct="1">
              <a:buFontTx/>
              <a:buChar char="•"/>
            </a:pPr>
            <a:r>
              <a:rPr lang="en-US" altLang="en-US" smtClean="0"/>
              <a:t>Answer: Scientists believe that there is a large mantle plume (an upwelling of hot mantle material) located right underneath where Iceland has formed. This would mean that more material would be erupted in the Iceland area compared with if there was just the divergent boundary without the plume underneath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81064033-A197-4D25-9AC0-AE48F7863478}" type="slidenum">
              <a:rPr lang="en-US" altLang="en-US" sz="1200"/>
              <a:pPr/>
              <a:t>20</a:t>
            </a:fld>
            <a:endParaRPr lang="en-US" altLang="en-US" sz="1200"/>
          </a:p>
        </p:txBody>
      </p:sp>
      <p:sp>
        <p:nvSpPr>
          <p:cNvPr id="53251" name="Rectangle 2"/>
          <p:cNvSpPr>
            <a:spLocks noChangeArrowheads="1" noTextEdit="1"/>
          </p:cNvSpPr>
          <p:nvPr>
            <p:ph type="sldImg"/>
          </p:nvPr>
        </p:nvSpPr>
        <p:spPr>
          <a:solidFill>
            <a:srgbClr val="FFFFFF"/>
          </a:solidFill>
          <a:ln/>
        </p:spPr>
      </p:sp>
      <p:sp>
        <p:nvSpPr>
          <p:cNvPr id="5325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Convergent boundaries are where the plates move towards each other.</a:t>
            </a:r>
          </a:p>
          <a:p>
            <a:pPr eaLnBrk="1" hangingPunct="1"/>
            <a:r>
              <a:rPr lang="en-US" altLang="en-US" smtClean="0"/>
              <a:t>There are three types of convergent boundary, each defined by what type of crust (continental or oceanic) is coming together.</a:t>
            </a:r>
          </a:p>
          <a:p>
            <a:pPr eaLnBrk="1" hangingPunct="1"/>
            <a:r>
              <a:rPr lang="en-US" altLang="en-US" smtClean="0"/>
              <a:t>Therefore we can have: continent-continent collision, continent-oceanic crust collision or ocean-ocean collision….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18611CF4-3889-49B7-8296-321FBDB3A47C}" type="slidenum">
              <a:rPr lang="en-US" altLang="en-US" sz="1200"/>
              <a:pPr/>
              <a:t>21</a:t>
            </a:fld>
            <a:endParaRPr lang="en-US" altLang="en-US" sz="1200"/>
          </a:p>
        </p:txBody>
      </p:sp>
      <p:sp>
        <p:nvSpPr>
          <p:cNvPr id="55299" name="Rectangle 2"/>
          <p:cNvSpPr>
            <a:spLocks noChangeArrowheads="1" noTextEdit="1"/>
          </p:cNvSpPr>
          <p:nvPr>
            <p:ph type="sldImg"/>
          </p:nvPr>
        </p:nvSpPr>
        <p:spPr>
          <a:solidFill>
            <a:srgbClr val="FFFFFF"/>
          </a:solidFill>
          <a:ln/>
        </p:spPr>
      </p:sp>
      <p:sp>
        <p:nvSpPr>
          <p:cNvPr id="5530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When continental crust pushes against continental crust both sides of the convergent boundary have the same properties (think back to the description of continental crust: thick and buoyant). Neither side of the boundary wants to sink beneath the other side, and as a result the two plates push against each other and the crust buckles and cracks, pushing up (and down into the mantle) high mountain ranges. For example, the European Alps and Himalayas formed this way.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F4ABE7B-A12F-489B-BF84-3FC17571B9E6}" type="slidenum">
              <a:rPr lang="en-US" altLang="en-US" sz="1200"/>
              <a:pPr/>
              <a:t>22</a:t>
            </a:fld>
            <a:endParaRPr lang="en-US" altLang="en-US" sz="1200"/>
          </a:p>
        </p:txBody>
      </p:sp>
      <p:sp>
        <p:nvSpPr>
          <p:cNvPr id="57347" name="Rectangle 2"/>
          <p:cNvSpPr>
            <a:spLocks noChangeArrowheads="1" noTextEdit="1"/>
          </p:cNvSpPr>
          <p:nvPr>
            <p:ph type="sldImg"/>
          </p:nvPr>
        </p:nvSpPr>
        <p:spPr>
          <a:solidFill>
            <a:srgbClr val="FFFFFF"/>
          </a:solidFill>
          <a:ln/>
        </p:spPr>
      </p:sp>
      <p:sp>
        <p:nvSpPr>
          <p:cNvPr id="5734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Helvetica" pitchFamily="80" charset="0"/>
              </a:rPr>
              <a:t>Example: </a:t>
            </a:r>
          </a:p>
          <a:p>
            <a:pPr eaLnBrk="1" hangingPunct="1">
              <a:buFontTx/>
              <a:buChar char="•"/>
            </a:pPr>
            <a:r>
              <a:rPr lang="en-US" altLang="en-US" smtClean="0">
                <a:latin typeface="Helvetica" pitchFamily="80" charset="0"/>
              </a:rPr>
              <a:t>India used to be an island, but about 15 million years ago it crashed into Asia (see map). </a:t>
            </a:r>
          </a:p>
          <a:p>
            <a:pPr eaLnBrk="1" hangingPunct="1">
              <a:buFontTx/>
              <a:buChar char="•"/>
            </a:pPr>
            <a:r>
              <a:rPr lang="en-US" altLang="en-US" smtClean="0">
                <a:latin typeface="Helvetica" pitchFamily="80" charset="0"/>
              </a:rPr>
              <a:t>As continental crust was pushing against continental crust the Himalayan mountain belt was pushed up.</a:t>
            </a:r>
          </a:p>
          <a:p>
            <a:pPr eaLnBrk="1" hangingPunct="1">
              <a:buFontTx/>
              <a:buChar char="•"/>
            </a:pPr>
            <a:r>
              <a:rPr lang="en-US" altLang="en-US" smtClean="0"/>
              <a:t>“</a:t>
            </a:r>
            <a:r>
              <a:rPr lang="en-US" altLang="en-US" smtClean="0">
                <a:latin typeface="Helvetica" pitchFamily="80" charset="0"/>
              </a:rPr>
              <a:t>Mountains</a:t>
            </a:r>
            <a:r>
              <a:rPr lang="en-US" altLang="en-US" smtClean="0"/>
              <a:t>”</a:t>
            </a:r>
            <a:r>
              <a:rPr lang="en-US" altLang="en-US" smtClean="0">
                <a:latin typeface="Helvetica" pitchFamily="80" charset="0"/>
              </a:rPr>
              <a:t> were also pushed down into the mantle as the normally 35 km thick crust is approximately 70 km thick in this region.</a:t>
            </a:r>
          </a:p>
          <a:p>
            <a:pPr lvl="2" eaLnBrk="1" hangingPunct="1">
              <a:buFontTx/>
              <a:buChar char="•"/>
            </a:pPr>
            <a:r>
              <a:rPr lang="en-US" altLang="en-US" smtClean="0">
                <a:latin typeface="Helvetica" pitchFamily="80" charset="0"/>
              </a:rPr>
              <a:t>Mt Everest is the highest altitude mountain on our planet standing 8,840 metres high. This means that below the surface at the foot of the mountain the crust is a further 61 km deep!!</a:t>
            </a:r>
          </a:p>
          <a:p>
            <a:pPr lvl="2" eaLnBrk="1" hangingPunct="1">
              <a:buFontTx/>
              <a:buChar char="•"/>
            </a:pPr>
            <a:endParaRPr lang="en-US" altLang="en-US" smtClean="0">
              <a:latin typeface="Helvetica" pitchFamily="80" charset="0"/>
            </a:endParaRPr>
          </a:p>
          <a:p>
            <a:pPr eaLnBrk="1" hangingPunct="1">
              <a:buFontTx/>
              <a:buChar char="•"/>
            </a:pPr>
            <a:endParaRPr lang="en-US" altLang="en-US" smtClean="0">
              <a:latin typeface="Helvetica" pitchFamily="80" charset="0"/>
            </a:endParaRPr>
          </a:p>
          <a:p>
            <a:pPr eaLnBrk="1" hangingPunct="1"/>
            <a:endParaRPr lang="en-US" altLang="en-US" smtClean="0">
              <a:latin typeface="Helvetica" pitchFamily="80" charset="0"/>
            </a:endParaRPr>
          </a:p>
          <a:p>
            <a:pPr eaLnBrk="1" hangingPunct="1"/>
            <a:endParaRPr lang="en-US" altLang="en-US" smtClean="0">
              <a:latin typeface="Helvetica" pitchFamily="8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668CDA0E-2B6F-451E-83C1-4158E0FF7017}" type="slidenum">
              <a:rPr lang="en-US" altLang="en-US" sz="1200"/>
              <a:pPr/>
              <a:t>23</a:t>
            </a:fld>
            <a:endParaRPr lang="en-US" altLang="en-US" sz="1200"/>
          </a:p>
        </p:txBody>
      </p:sp>
      <p:sp>
        <p:nvSpPr>
          <p:cNvPr id="59395" name="Rectangle 2"/>
          <p:cNvSpPr>
            <a:spLocks noChangeArrowheads="1" noTextEdit="1"/>
          </p:cNvSpPr>
          <p:nvPr>
            <p:ph type="sldImg"/>
          </p:nvPr>
        </p:nvSpPr>
        <p:spPr>
          <a:solidFill>
            <a:srgbClr val="FFFFFF"/>
          </a:solidFill>
          <a:ln/>
        </p:spPr>
      </p:sp>
      <p:sp>
        <p:nvSpPr>
          <p:cNvPr id="5939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At a convergent boundary where continental crust pushes against oceanic crust, the oceanic crust which is thinner and more dense than the continental crust, sinks below the continental crust.</a:t>
            </a:r>
          </a:p>
          <a:p>
            <a:pPr eaLnBrk="1" hangingPunct="1">
              <a:buFontTx/>
              <a:buChar char="•"/>
            </a:pPr>
            <a:r>
              <a:rPr lang="en-US" altLang="en-US" smtClean="0"/>
              <a:t>This is called a Subduction Zone.</a:t>
            </a:r>
          </a:p>
          <a:p>
            <a:pPr eaLnBrk="1" hangingPunct="1">
              <a:buFontTx/>
              <a:buChar char="•"/>
            </a:pPr>
            <a:r>
              <a:rPr lang="en-US" altLang="en-US" smtClean="0"/>
              <a:t>The oceanic crust descends into the mantle at a rate of centimetres per year. This oceanic crust is called the “Subducting Slab” (see diagram).</a:t>
            </a:r>
          </a:p>
          <a:p>
            <a:pPr eaLnBrk="1" hangingPunct="1">
              <a:buFontTx/>
              <a:buChar char="•"/>
            </a:pPr>
            <a:r>
              <a:rPr lang="en-US" altLang="en-US" smtClean="0"/>
              <a:t>When the subducting slab reaches a depth of around 100 kilometres, it dehydrates and releases water into the overlying mantle wedge (Presenter: explain all of this using the diagram). </a:t>
            </a:r>
          </a:p>
          <a:p>
            <a:pPr eaLnBrk="1" hangingPunct="1">
              <a:buFontTx/>
              <a:buChar char="•"/>
            </a:pPr>
            <a:r>
              <a:rPr lang="en-US" altLang="en-US" smtClean="0"/>
              <a:t>The addition of water into the mantle wedge changes the melting point of the molten material there forming new melt which rises up into the overlying continental crust forming volcanoes.</a:t>
            </a:r>
          </a:p>
          <a:p>
            <a:pPr eaLnBrk="1" hangingPunct="1">
              <a:buFontTx/>
              <a:buChar char="•"/>
            </a:pPr>
            <a:endParaRPr lang="en-US" altLang="en-US" smtClean="0"/>
          </a:p>
          <a:p>
            <a:pPr eaLnBrk="1" hangingPunct="1">
              <a:buFontTx/>
              <a:buChar char="•"/>
            </a:pPr>
            <a:r>
              <a:rPr lang="en-US" altLang="en-US" smtClean="0"/>
              <a:t>Subduction is a way of recycling the oceanic crust. Eventually the subducting slab sinks down into the mantle to be recycled. It is for this reason that the oceanic crust is much younger than the continental crust which is not recycled.</a:t>
            </a:r>
          </a:p>
          <a:p>
            <a:pPr eaLnBrk="1" hangingPunct="1">
              <a:buFontTx/>
              <a:buChar char="•"/>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6FC28B8-0117-4637-9777-0A41B786528E}" type="slidenum">
              <a:rPr lang="en-US" altLang="en-US" sz="1200"/>
              <a:pPr/>
              <a:t>24</a:t>
            </a:fld>
            <a:endParaRPr lang="en-US" altLang="en-US" sz="1200"/>
          </a:p>
        </p:txBody>
      </p:sp>
      <p:sp>
        <p:nvSpPr>
          <p:cNvPr id="61443" name="Rectangle 2"/>
          <p:cNvSpPr>
            <a:spLocks noChangeArrowheads="1" noTextEdit="1"/>
          </p:cNvSpPr>
          <p:nvPr>
            <p:ph type="sldImg"/>
          </p:nvPr>
        </p:nvSpPr>
        <p:spPr>
          <a:solidFill>
            <a:srgbClr val="FFFFFF"/>
          </a:solidFill>
          <a:ln/>
        </p:spPr>
      </p:sp>
      <p:sp>
        <p:nvSpPr>
          <p:cNvPr id="61444"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The Andes mountain range along the western edge of the South American continent is an example of a mountain belt formed by subduction. </a:t>
            </a:r>
          </a:p>
          <a:p>
            <a:pPr eaLnBrk="1" hangingPunct="1"/>
            <a:r>
              <a:rPr lang="en-US" altLang="en-US" smtClean="0"/>
              <a:t>The continental crust of the South American plate has buckled under the compressional strain of converging with the Nasca and Antarctic plates. Additionally there are many volcanoes, the result of melting of the subducting slab and the production of new material that has risen through the crust to the surface.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921CB998-4D6E-4616-836D-3A5C5B293911}" type="slidenum">
              <a:rPr lang="en-US" altLang="en-US" sz="1200"/>
              <a:pPr/>
              <a:t>25</a:t>
            </a:fld>
            <a:endParaRPr lang="en-US" altLang="en-US" sz="1200"/>
          </a:p>
        </p:txBody>
      </p:sp>
      <p:sp>
        <p:nvSpPr>
          <p:cNvPr id="63491" name="Rectangle 2"/>
          <p:cNvSpPr>
            <a:spLocks noChangeArrowheads="1" noTextEdit="1"/>
          </p:cNvSpPr>
          <p:nvPr>
            <p:ph type="sldImg"/>
          </p:nvPr>
        </p:nvSpPr>
        <p:spPr>
          <a:solidFill>
            <a:srgbClr val="FFFFFF"/>
          </a:solidFill>
          <a:ln/>
        </p:spPr>
      </p:sp>
      <p:sp>
        <p:nvSpPr>
          <p:cNvPr id="6349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When two oceanic plates converge, because they are dense, one runs over the top of the other causing it to sink into the mantle and a subduction zone is formed.</a:t>
            </a:r>
          </a:p>
          <a:p>
            <a:pPr eaLnBrk="1" hangingPunct="1"/>
            <a:endParaRPr lang="en-US" altLang="en-US" smtClean="0"/>
          </a:p>
          <a:p>
            <a:pPr eaLnBrk="1" hangingPunct="1"/>
            <a:r>
              <a:rPr lang="en-US" altLang="en-US" smtClean="0"/>
              <a:t>The subducting plate is bent down into the mantle to form a deep depression in the seafloor called a trench.</a:t>
            </a:r>
          </a:p>
          <a:p>
            <a:pPr eaLnBrk="1" hangingPunct="1"/>
            <a:endParaRPr lang="en-US" altLang="en-US" smtClean="0"/>
          </a:p>
          <a:p>
            <a:pPr eaLnBrk="1" hangingPunct="1"/>
            <a:r>
              <a:rPr lang="en-US" altLang="en-US" smtClean="0"/>
              <a:t>Trenches are the deepest parts of the ocean and remain largely unexplored.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CD4BC2C9-84BB-41F3-81BB-83B7F8494F4F}" type="slidenum">
              <a:rPr lang="en-US" altLang="en-US" sz="1200"/>
              <a:pPr/>
              <a:t>26</a:t>
            </a:fld>
            <a:endParaRPr lang="en-US" altLang="en-US" sz="1200"/>
          </a:p>
        </p:txBody>
      </p:sp>
      <p:sp>
        <p:nvSpPr>
          <p:cNvPr id="65539" name="Rectangle 2"/>
          <p:cNvSpPr>
            <a:spLocks noChangeArrowheads="1" noTextEdit="1"/>
          </p:cNvSpPr>
          <p:nvPr>
            <p:ph type="sldImg"/>
          </p:nvPr>
        </p:nvSpPr>
        <p:spPr>
          <a:solidFill>
            <a:srgbClr val="FFFFFF"/>
          </a:solidFill>
          <a:ln/>
        </p:spPr>
      </p:sp>
      <p:sp>
        <p:nvSpPr>
          <p:cNvPr id="6554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Manned or unmanned submersible vehicles (top right photo) have explored small parts of trenches discovering new species (like the fish photographed here) and amazing ecosystems.</a:t>
            </a:r>
          </a:p>
          <a:p>
            <a:pPr eaLnBrk="1" hangingPunct="1"/>
            <a:endParaRPr lang="en-US" altLang="en-US" smtClean="0">
              <a:latin typeface="Helvetica" pitchFamily="80"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E16D2672-C761-4F5E-8C4C-9DB99AF631ED}" type="slidenum">
              <a:rPr lang="en-US" altLang="en-US" sz="1200"/>
              <a:pPr/>
              <a:t>27</a:t>
            </a:fld>
            <a:endParaRPr lang="en-US" altLang="en-US" sz="1200"/>
          </a:p>
        </p:txBody>
      </p:sp>
      <p:sp>
        <p:nvSpPr>
          <p:cNvPr id="67587" name="Rectangle 2"/>
          <p:cNvSpPr>
            <a:spLocks noChangeArrowheads="1" noTextEdit="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The third type of boundary are transform boundaries, along which plates slide past each other.</a:t>
            </a:r>
          </a:p>
          <a:p>
            <a:pPr eaLnBrk="1" hangingPunct="1"/>
            <a:endParaRPr lang="en-US" altLang="en-US" smtClean="0"/>
          </a:p>
          <a:p>
            <a:pPr eaLnBrk="1" hangingPunct="1"/>
            <a:r>
              <a:rPr lang="en-US" altLang="en-US" smtClean="0"/>
              <a:t>The San Andreas fault, adjacent to which the US city of San Francisco is built is an example of a transform boundary between the Pacific plate and the North American 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D3041796-BEF7-486A-8B65-98D2D0CAE3CA}" type="slidenum">
              <a:rPr lang="en-US" altLang="en-US" sz="1200"/>
              <a:pPr/>
              <a:t>28</a:t>
            </a:fld>
            <a:endParaRPr lang="en-US" altLang="en-US" sz="1200"/>
          </a:p>
        </p:txBody>
      </p:sp>
      <p:sp>
        <p:nvSpPr>
          <p:cNvPr id="69635" name="Rectangle 2"/>
          <p:cNvSpPr>
            <a:spLocks noChangeArrowheads="1" noTextEdit="1"/>
          </p:cNvSpPr>
          <p:nvPr>
            <p:ph type="sldImg"/>
          </p:nvPr>
        </p:nvSpPr>
        <p:spPr>
          <a:solidFill>
            <a:srgbClr val="FFFFFF"/>
          </a:solidFill>
          <a:ln/>
        </p:spPr>
      </p:sp>
      <p:sp>
        <p:nvSpPr>
          <p:cNvPr id="6963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This map summarises all the known plate boundaries on Earth, showing whether they are divergent, convergent or transform boundaries.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2B8E5A35-1FD3-4E88-AC21-AE2A29E7DB47}" type="slidenum">
              <a:rPr lang="en-US" altLang="en-US" sz="1200"/>
              <a:pPr/>
              <a:t>7</a:t>
            </a:fld>
            <a:endParaRPr lang="en-US" altLang="en-US" sz="1200"/>
          </a:p>
        </p:txBody>
      </p:sp>
      <p:sp>
        <p:nvSpPr>
          <p:cNvPr id="26627" name="Rectangle 2"/>
          <p:cNvSpPr>
            <a:spLocks noChangeArrowheads="1" noTextEdit="1"/>
          </p:cNvSpPr>
          <p:nvPr>
            <p:ph type="sldImg"/>
          </p:nvPr>
        </p:nvSpPr>
        <p:spPr>
          <a:solidFill>
            <a:srgbClr val="FFFFFF"/>
          </a:solidFill>
          <a:ln/>
        </p:spPr>
      </p:sp>
      <p:sp>
        <p:nvSpPr>
          <p:cNvPr id="2662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z="900" smtClean="0"/>
              <a:t>If you look at a map of the world, you may notice that some of the continents could fit together like pieces of a puzzle…..the shape of Africa and South America are a good example.</a:t>
            </a:r>
          </a:p>
          <a:p>
            <a:pPr eaLnBrk="1" hangingPunct="1"/>
            <a:r>
              <a:rPr lang="en-US" altLang="en-US" sz="900" smtClean="0"/>
              <a:t>This is because they DID used to fit together!</a:t>
            </a:r>
          </a:p>
          <a:p>
            <a:pPr eaLnBrk="1" hangingPunct="1"/>
            <a:endParaRPr lang="en-US" altLang="en-US" sz="900" smtClean="0"/>
          </a:p>
          <a:p>
            <a:pPr eaLnBrk="1" hangingPunct="1"/>
            <a:r>
              <a:rPr lang="en-US" altLang="en-US" sz="900" smtClean="0"/>
              <a:t>The Earth as we see it today was not always like it is now. Land masses have pulled apart and joined together by the process we call Plate Tectonics….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a:t>
            </a:r>
            <a:endParaRPr lang="en-US" dirty="0"/>
          </a:p>
        </p:txBody>
      </p:sp>
      <p:sp>
        <p:nvSpPr>
          <p:cNvPr id="4" name="Slide Number Placeholder 3"/>
          <p:cNvSpPr>
            <a:spLocks noGrp="1"/>
          </p:cNvSpPr>
          <p:nvPr>
            <p:ph type="sldNum" sz="quarter" idx="10"/>
          </p:nvPr>
        </p:nvSpPr>
        <p:spPr/>
        <p:txBody>
          <a:bodyPr/>
          <a:lstStyle/>
          <a:p>
            <a:fld id="{FEC8581A-AC4B-4E46-B2AE-1A8FBE0865A9}" type="slidenum">
              <a:rPr lang="en-US" smtClean="0"/>
              <a:t>30</a:t>
            </a:fld>
            <a:endParaRPr lang="en-US"/>
          </a:p>
        </p:txBody>
      </p:sp>
    </p:spTree>
    <p:extLst>
      <p:ext uri="{BB962C8B-B14F-4D97-AF65-F5344CB8AC3E}">
        <p14:creationId xmlns:p14="http://schemas.microsoft.com/office/powerpoint/2010/main" val="2046045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smtClean="0"/>
          </a:p>
          <a:p>
            <a:r>
              <a:rPr lang="en-US" dirty="0" smtClean="0"/>
              <a:t>This</a:t>
            </a:r>
            <a:r>
              <a:rPr lang="en-US" baseline="0" dirty="0" smtClean="0"/>
              <a:t> means that the same plants and animals lived in these two places millions of years ago. </a:t>
            </a:r>
            <a:endParaRPr lang="en-US" dirty="0"/>
          </a:p>
        </p:txBody>
      </p:sp>
      <p:sp>
        <p:nvSpPr>
          <p:cNvPr id="4" name="Slide Number Placeholder 3"/>
          <p:cNvSpPr>
            <a:spLocks noGrp="1"/>
          </p:cNvSpPr>
          <p:nvPr>
            <p:ph type="sldNum" sz="quarter" idx="10"/>
          </p:nvPr>
        </p:nvSpPr>
        <p:spPr/>
        <p:txBody>
          <a:bodyPr/>
          <a:lstStyle/>
          <a:p>
            <a:fld id="{FEC8581A-AC4B-4E46-B2AE-1A8FBE0865A9}" type="slidenum">
              <a:rPr lang="en-US" smtClean="0"/>
              <a:t>34</a:t>
            </a:fld>
            <a:endParaRPr lang="en-US"/>
          </a:p>
        </p:txBody>
      </p:sp>
    </p:spTree>
    <p:extLst>
      <p:ext uri="{BB962C8B-B14F-4D97-AF65-F5344CB8AC3E}">
        <p14:creationId xmlns:p14="http://schemas.microsoft.com/office/powerpoint/2010/main" val="2684454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Since continents are part of the tectonic plates, as the plates move, the continents move.</a:t>
            </a:r>
          </a:p>
          <a:p>
            <a:endParaRPr lang="en-US" dirty="0"/>
          </a:p>
        </p:txBody>
      </p:sp>
      <p:sp>
        <p:nvSpPr>
          <p:cNvPr id="4" name="Slide Number Placeholder 3"/>
          <p:cNvSpPr>
            <a:spLocks noGrp="1"/>
          </p:cNvSpPr>
          <p:nvPr>
            <p:ph type="sldNum" sz="quarter" idx="10"/>
          </p:nvPr>
        </p:nvSpPr>
        <p:spPr/>
        <p:txBody>
          <a:bodyPr/>
          <a:lstStyle/>
          <a:p>
            <a:fld id="{FEC8581A-AC4B-4E46-B2AE-1A8FBE0865A9}" type="slidenum">
              <a:rPr lang="en-US" smtClean="0"/>
              <a:t>36</a:t>
            </a:fld>
            <a:endParaRPr lang="en-US"/>
          </a:p>
        </p:txBody>
      </p:sp>
    </p:spTree>
    <p:extLst>
      <p:ext uri="{BB962C8B-B14F-4D97-AF65-F5344CB8AC3E}">
        <p14:creationId xmlns:p14="http://schemas.microsoft.com/office/powerpoint/2010/main" val="1173617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endParaRPr lang="en-US" dirty="0"/>
          </a:p>
        </p:txBody>
      </p:sp>
      <p:sp>
        <p:nvSpPr>
          <p:cNvPr id="4" name="Slide Number Placeholder 3"/>
          <p:cNvSpPr>
            <a:spLocks noGrp="1"/>
          </p:cNvSpPr>
          <p:nvPr>
            <p:ph type="sldNum" sz="quarter" idx="10"/>
          </p:nvPr>
        </p:nvSpPr>
        <p:spPr/>
        <p:txBody>
          <a:bodyPr/>
          <a:lstStyle/>
          <a:p>
            <a:fld id="{FEC8581A-AC4B-4E46-B2AE-1A8FBE0865A9}" type="slidenum">
              <a:rPr lang="en-US" smtClean="0"/>
              <a:t>37</a:t>
            </a:fld>
            <a:endParaRPr lang="en-US"/>
          </a:p>
        </p:txBody>
      </p:sp>
    </p:spTree>
    <p:extLst>
      <p:ext uri="{BB962C8B-B14F-4D97-AF65-F5344CB8AC3E}">
        <p14:creationId xmlns:p14="http://schemas.microsoft.com/office/powerpoint/2010/main" val="2234281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no</a:t>
            </a:r>
          </a:p>
          <a:p>
            <a:pPr marL="228600" indent="-228600">
              <a:buAutoNum type="arabicPeriod"/>
            </a:pPr>
            <a:r>
              <a:rPr lang="en-US" dirty="0" smtClean="0"/>
              <a:t>convection currents</a:t>
            </a:r>
            <a:endParaRPr lang="en-US" dirty="0"/>
          </a:p>
        </p:txBody>
      </p:sp>
      <p:sp>
        <p:nvSpPr>
          <p:cNvPr id="4" name="Slide Number Placeholder 3"/>
          <p:cNvSpPr>
            <a:spLocks noGrp="1"/>
          </p:cNvSpPr>
          <p:nvPr>
            <p:ph type="sldNum" sz="quarter" idx="10"/>
          </p:nvPr>
        </p:nvSpPr>
        <p:spPr/>
        <p:txBody>
          <a:bodyPr/>
          <a:lstStyle/>
          <a:p>
            <a:fld id="{FEC8581A-AC4B-4E46-B2AE-1A8FBE0865A9}" type="slidenum">
              <a:rPr lang="en-US" smtClean="0"/>
              <a:t>40</a:t>
            </a:fld>
            <a:endParaRPr lang="en-US"/>
          </a:p>
        </p:txBody>
      </p:sp>
    </p:spTree>
    <p:extLst>
      <p:ext uri="{BB962C8B-B14F-4D97-AF65-F5344CB8AC3E}">
        <p14:creationId xmlns:p14="http://schemas.microsoft.com/office/powerpoint/2010/main" val="2092973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a:t>
            </a:r>
            <a:endParaRPr lang="en-US" dirty="0"/>
          </a:p>
        </p:txBody>
      </p:sp>
      <p:sp>
        <p:nvSpPr>
          <p:cNvPr id="4" name="Slide Number Placeholder 3"/>
          <p:cNvSpPr>
            <a:spLocks noGrp="1"/>
          </p:cNvSpPr>
          <p:nvPr>
            <p:ph type="sldNum" sz="quarter" idx="10"/>
          </p:nvPr>
        </p:nvSpPr>
        <p:spPr/>
        <p:txBody>
          <a:bodyPr/>
          <a:lstStyle/>
          <a:p>
            <a:fld id="{FEC8581A-AC4B-4E46-B2AE-1A8FBE0865A9}" type="slidenum">
              <a:rPr lang="en-US" smtClean="0"/>
              <a:t>41</a:t>
            </a:fld>
            <a:endParaRPr lang="en-US"/>
          </a:p>
        </p:txBody>
      </p:sp>
    </p:spTree>
    <p:extLst>
      <p:ext uri="{BB962C8B-B14F-4D97-AF65-F5344CB8AC3E}">
        <p14:creationId xmlns:p14="http://schemas.microsoft.com/office/powerpoint/2010/main" val="2046045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FEC8581A-AC4B-4E46-B2AE-1A8FBE0865A9}" type="slidenum">
              <a:rPr lang="en-US" smtClean="0"/>
              <a:t>44</a:t>
            </a:fld>
            <a:endParaRPr lang="en-US"/>
          </a:p>
        </p:txBody>
      </p:sp>
    </p:spTree>
    <p:extLst>
      <p:ext uri="{BB962C8B-B14F-4D97-AF65-F5344CB8AC3E}">
        <p14:creationId xmlns:p14="http://schemas.microsoft.com/office/powerpoint/2010/main" val="3752539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FEC8581A-AC4B-4E46-B2AE-1A8FBE0865A9}" type="slidenum">
              <a:rPr lang="en-US" smtClean="0"/>
              <a:t>45</a:t>
            </a:fld>
            <a:endParaRPr lang="en-US"/>
          </a:p>
        </p:txBody>
      </p:sp>
    </p:spTree>
    <p:extLst>
      <p:ext uri="{BB962C8B-B14F-4D97-AF65-F5344CB8AC3E}">
        <p14:creationId xmlns:p14="http://schemas.microsoft.com/office/powerpoint/2010/main" val="4076685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FEC8581A-AC4B-4E46-B2AE-1A8FBE0865A9}" type="slidenum">
              <a:rPr lang="en-US" smtClean="0"/>
              <a:t>46</a:t>
            </a:fld>
            <a:endParaRPr lang="en-US"/>
          </a:p>
        </p:txBody>
      </p:sp>
    </p:spTree>
    <p:extLst>
      <p:ext uri="{BB962C8B-B14F-4D97-AF65-F5344CB8AC3E}">
        <p14:creationId xmlns:p14="http://schemas.microsoft.com/office/powerpoint/2010/main" val="2802195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FEC8581A-AC4B-4E46-B2AE-1A8FBE0865A9}" type="slidenum">
              <a:rPr lang="en-US" smtClean="0"/>
              <a:t>47</a:t>
            </a:fld>
            <a:endParaRPr lang="en-US"/>
          </a:p>
        </p:txBody>
      </p:sp>
    </p:spTree>
    <p:extLst>
      <p:ext uri="{BB962C8B-B14F-4D97-AF65-F5344CB8AC3E}">
        <p14:creationId xmlns:p14="http://schemas.microsoft.com/office/powerpoint/2010/main" val="170872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289832DE-CA0A-4BC5-AAB8-CDA35A1DA46A}" type="slidenum">
              <a:rPr lang="en-US" altLang="en-US" sz="1200"/>
              <a:pPr/>
              <a:t>8</a:t>
            </a:fld>
            <a:endParaRPr lang="en-US" altLang="en-US" sz="1200"/>
          </a:p>
        </p:txBody>
      </p:sp>
      <p:sp>
        <p:nvSpPr>
          <p:cNvPr id="24579" name="Rectangle 2"/>
          <p:cNvSpPr>
            <a:spLocks noChangeArrowheads="1" noTextEdit="1"/>
          </p:cNvSpPr>
          <p:nvPr>
            <p:ph type="sldImg"/>
          </p:nvPr>
        </p:nvSpPr>
        <p:spPr>
          <a:solidFill>
            <a:srgbClr val="FFFFFF"/>
          </a:solidFill>
          <a:ln/>
        </p:spPr>
      </p:sp>
      <p:sp>
        <p:nvSpPr>
          <p:cNvPr id="2458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Presenter: Ask the class if they have heard of Plate Tectonics before (commonly students will have some idea of the general concept), and ask them if they can explain the theory.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5F99C635-4710-4C5A-A9D7-A5730B043CC8}" type="slidenum">
              <a:rPr lang="en-US" altLang="en-US" sz="1200"/>
              <a:pPr/>
              <a:t>9</a:t>
            </a:fld>
            <a:endParaRPr lang="en-US" altLang="en-US" sz="1200"/>
          </a:p>
        </p:txBody>
      </p:sp>
      <p:sp>
        <p:nvSpPr>
          <p:cNvPr id="28675" name="Rectangle 2"/>
          <p:cNvSpPr>
            <a:spLocks noChangeArrowheads="1" noTextEdit="1"/>
          </p:cNvSpPr>
          <p:nvPr>
            <p:ph type="sldImg"/>
          </p:nvPr>
        </p:nvSpPr>
        <p:spPr>
          <a:solidFill>
            <a:srgbClr val="FFFFFF"/>
          </a:solidFill>
          <a:ln/>
        </p:spPr>
      </p:sp>
      <p:sp>
        <p:nvSpPr>
          <p:cNvPr id="28676" name="Rectangle 3"/>
          <p:cNvSpPr>
            <a:spLocks noChangeArrowheads="1"/>
          </p:cNvSpPr>
          <p:nvPr>
            <p:ph type="body" idx="1"/>
          </p:nvPr>
        </p:nvSpPr>
        <p:spPr>
          <a:solidFill>
            <a:srgbClr val="FFFFFF"/>
          </a:solidFill>
          <a:ln>
            <a:solidFill>
              <a:srgbClr val="000000"/>
            </a:solidFill>
          </a:ln>
        </p:spPr>
        <p:txBody>
          <a:bodyPr/>
          <a:lstStyle/>
          <a:p>
            <a:pPr eaLnBrk="1" hangingPunct="1">
              <a:buFontTx/>
              <a:buChar char="•"/>
            </a:pPr>
            <a:r>
              <a:rPr lang="en-US" altLang="en-US" smtClean="0">
                <a:latin typeface="Helvetica" pitchFamily="80" charset="0"/>
              </a:rPr>
              <a:t>There are 12 major plates on Earth, each of which slide around at a rate of centimetres per year, pulling away from, scraping against or crashing into each other.</a:t>
            </a:r>
          </a:p>
          <a:p>
            <a:pPr eaLnBrk="1" hangingPunct="1">
              <a:buFontTx/>
              <a:buChar char="•"/>
            </a:pPr>
            <a:r>
              <a:rPr lang="en-US" altLang="en-US" smtClean="0">
                <a:latin typeface="Helvetica" pitchFamily="80" charset="0"/>
              </a:rPr>
              <a:t>Each type of interaction produces a characteristic </a:t>
            </a:r>
            <a:r>
              <a:rPr lang="en-US" altLang="en-US" smtClean="0"/>
              <a:t>“</a:t>
            </a:r>
            <a:r>
              <a:rPr lang="en-US" altLang="en-US" smtClean="0">
                <a:latin typeface="Helvetica" pitchFamily="80" charset="0"/>
              </a:rPr>
              <a:t>tectonic feature</a:t>
            </a:r>
            <a:r>
              <a:rPr lang="en-US" altLang="en-US" smtClean="0"/>
              <a:t>”</a:t>
            </a:r>
            <a:r>
              <a:rPr lang="en-US" altLang="en-US" smtClean="0">
                <a:latin typeface="Helvetica" pitchFamily="80" charset="0"/>
              </a:rPr>
              <a:t>, like mountain ranges, volcanoes and (or) rift valleys, that we will discuss during this lecture.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tectonic: </a:t>
            </a:r>
            <a:r>
              <a:rPr lang="en-US" sz="1200" kern="1200" dirty="0" smtClean="0">
                <a:solidFill>
                  <a:schemeClr val="tx1"/>
                </a:solidFill>
                <a:latin typeface="+mn-lt"/>
                <a:ea typeface="+mn-ea"/>
                <a:cs typeface="+mn-cs"/>
              </a:rPr>
              <a:t>very significant or considerable</a:t>
            </a:r>
            <a:endParaRPr lang="en-US" dirty="0"/>
          </a:p>
        </p:txBody>
      </p:sp>
      <p:sp>
        <p:nvSpPr>
          <p:cNvPr id="4" name="Slide Number Placeholder 3"/>
          <p:cNvSpPr>
            <a:spLocks noGrp="1"/>
          </p:cNvSpPr>
          <p:nvPr>
            <p:ph type="sldNum" sz="quarter" idx="10"/>
          </p:nvPr>
        </p:nvSpPr>
        <p:spPr/>
        <p:txBody>
          <a:bodyPr/>
          <a:lstStyle/>
          <a:p>
            <a:fld id="{FEC8581A-AC4B-4E46-B2AE-1A8FBE0865A9}" type="slidenum">
              <a:rPr lang="en-US" smtClean="0"/>
              <a:t>10</a:t>
            </a:fld>
            <a:endParaRPr lang="en-US"/>
          </a:p>
        </p:txBody>
      </p:sp>
    </p:spTree>
    <p:extLst>
      <p:ext uri="{BB962C8B-B14F-4D97-AF65-F5344CB8AC3E}">
        <p14:creationId xmlns:p14="http://schemas.microsoft.com/office/powerpoint/2010/main" val="344160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31895DD4-9D96-4424-A97A-0650E4ACFDDE}" type="slidenum">
              <a:rPr lang="en-US" altLang="en-US" sz="1200"/>
              <a:pPr/>
              <a:t>15</a:t>
            </a:fld>
            <a:endParaRPr lang="en-US" altLang="en-US" sz="1200"/>
          </a:p>
        </p:txBody>
      </p:sp>
      <p:sp>
        <p:nvSpPr>
          <p:cNvPr id="43011" name="Rectangle 2"/>
          <p:cNvSpPr>
            <a:spLocks noChangeArrowheads="1" noTextEdit="1"/>
          </p:cNvSpPr>
          <p:nvPr>
            <p:ph type="sldImg"/>
          </p:nvPr>
        </p:nvSpPr>
        <p:spPr>
          <a:solidFill>
            <a:srgbClr val="FFFFFF"/>
          </a:solidFill>
          <a:ln/>
        </p:spPr>
      </p:sp>
      <p:sp>
        <p:nvSpPr>
          <p:cNvPr id="43012"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We are now going to discuss the processes that occur at plate tectonic boundaries. What happens when plates meet?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CC7CFA1-37C6-4573-B42C-E59EB962C9CE}" type="slidenum">
              <a:rPr lang="en-US" altLang="en-US" sz="1200"/>
              <a:pPr/>
              <a:t>16</a:t>
            </a:fld>
            <a:endParaRPr lang="en-US" altLang="en-US" sz="1200"/>
          </a:p>
        </p:txBody>
      </p:sp>
      <p:sp>
        <p:nvSpPr>
          <p:cNvPr id="45059" name="Rectangle 2"/>
          <p:cNvSpPr>
            <a:spLocks noChangeArrowheads="1" noTextEdit="1"/>
          </p:cNvSpPr>
          <p:nvPr>
            <p:ph type="sldImg"/>
          </p:nvPr>
        </p:nvSpPr>
        <p:spPr>
          <a:solidFill>
            <a:srgbClr val="FFFFFF"/>
          </a:solidFill>
          <a:ln/>
        </p:spPr>
      </p:sp>
      <p:sp>
        <p:nvSpPr>
          <p:cNvPr id="45060"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Firstly, there are three types of plate boundary, each related to the movement seen along the boundary.</a:t>
            </a:r>
          </a:p>
          <a:p>
            <a:pPr eaLnBrk="1" hangingPunct="1">
              <a:buFontTx/>
              <a:buChar char="•"/>
            </a:pPr>
            <a:r>
              <a:rPr lang="en-US" altLang="en-US" smtClean="0"/>
              <a:t>Divergent boundaries are where plates move away from each other</a:t>
            </a:r>
          </a:p>
          <a:p>
            <a:pPr eaLnBrk="1" hangingPunct="1">
              <a:buFontTx/>
              <a:buChar char="•"/>
            </a:pPr>
            <a:r>
              <a:rPr lang="en-US" altLang="en-US" smtClean="0"/>
              <a:t>Convergent boundaries are where the plates move towards each other</a:t>
            </a:r>
          </a:p>
          <a:p>
            <a:pPr eaLnBrk="1" hangingPunct="1">
              <a:buFontTx/>
              <a:buChar char="•"/>
            </a:pPr>
            <a:r>
              <a:rPr lang="en-US" altLang="en-US" smtClean="0"/>
              <a:t>Transform boundaries are where the plates slide past each other.</a:t>
            </a:r>
          </a:p>
          <a:p>
            <a:pPr eaLnBrk="1" hangingPunct="1"/>
            <a:endParaRPr lang="en-US" altLang="en-US" smtClean="0"/>
          </a:p>
          <a:p>
            <a:pPr eaLnBrk="1" hangingPunct="1"/>
            <a:r>
              <a:rPr lang="en-US" altLang="en-US" smtClean="0"/>
              <a:t>Presenter: See diagrams for each - it is important to remember the names of the boundary types and the motion involved.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E9B31005-E422-4CAB-B7FA-7CDCD2C78B55}" type="slidenum">
              <a:rPr lang="en-US" altLang="en-US" sz="1200"/>
              <a:pPr/>
              <a:t>17</a:t>
            </a:fld>
            <a:endParaRPr lang="en-US" altLang="en-US" sz="1200"/>
          </a:p>
        </p:txBody>
      </p:sp>
      <p:sp>
        <p:nvSpPr>
          <p:cNvPr id="47107" name="Rectangle 2"/>
          <p:cNvSpPr>
            <a:spLocks noChangeArrowheads="1" noTextEdit="1"/>
          </p:cNvSpPr>
          <p:nvPr>
            <p:ph type="sldImg"/>
          </p:nvPr>
        </p:nvSpPr>
        <p:spPr>
          <a:solidFill>
            <a:srgbClr val="FFFFFF"/>
          </a:solidFill>
          <a:ln/>
        </p:spPr>
      </p:sp>
      <p:sp>
        <p:nvSpPr>
          <p:cNvPr id="47108" name="Rectangle 3"/>
          <p:cNvSpPr>
            <a:spLocks noChangeArrowheads="1"/>
          </p:cNvSpPr>
          <p:nvPr>
            <p:ph type="body" idx="1"/>
          </p:nvPr>
        </p:nvSpPr>
        <p:spPr>
          <a:solidFill>
            <a:srgbClr val="FFFFFF"/>
          </a:solidFill>
          <a:ln>
            <a:solidFill>
              <a:srgbClr val="000000"/>
            </a:solidFill>
          </a:ln>
        </p:spPr>
        <p:txBody>
          <a:bodyPr/>
          <a:lstStyle/>
          <a:p>
            <a:pPr eaLnBrk="1" hangingPunct="1">
              <a:buFontTx/>
              <a:buChar char="•"/>
            </a:pPr>
            <a:r>
              <a:rPr lang="en-US" altLang="en-US" smtClean="0">
                <a:latin typeface="Helvetica" pitchFamily="80" charset="0"/>
              </a:rPr>
              <a:t>In plate tectonics, a </a:t>
            </a:r>
            <a:r>
              <a:rPr lang="en-US" altLang="en-US" b="1" smtClean="0"/>
              <a:t>divergent boundary</a:t>
            </a:r>
            <a:r>
              <a:rPr lang="en-US" altLang="en-US" smtClean="0">
                <a:latin typeface="Helvetica" pitchFamily="80" charset="0"/>
              </a:rPr>
              <a:t> is a linear feature that exists between two tectonic plates that are moving away from each other. These areas can form in the middle of </a:t>
            </a:r>
            <a:r>
              <a:rPr lang="en-US" altLang="en-US" smtClean="0">
                <a:solidFill>
                  <a:srgbClr val="002BB8"/>
                </a:solidFill>
                <a:latin typeface="Helvetica" pitchFamily="80" charset="0"/>
              </a:rPr>
              <a:t>continents or on the ocean floor.</a:t>
            </a:r>
          </a:p>
          <a:p>
            <a:pPr eaLnBrk="1" hangingPunct="1">
              <a:buFontTx/>
              <a:buChar char="•"/>
            </a:pPr>
            <a:r>
              <a:rPr lang="en-US" altLang="en-US" smtClean="0">
                <a:solidFill>
                  <a:srgbClr val="002BB8"/>
                </a:solidFill>
                <a:latin typeface="Helvetica" pitchFamily="80" charset="0"/>
              </a:rPr>
              <a:t>As the plates pull apart, hot molten material can rise up this newly formed pathway to the surface - causing volcanic activity.</a:t>
            </a:r>
          </a:p>
          <a:p>
            <a:pPr eaLnBrk="1" hangingPunct="1"/>
            <a:endParaRPr lang="en-US" altLang="en-US" smtClean="0">
              <a:solidFill>
                <a:srgbClr val="002BB8"/>
              </a:solidFill>
              <a:latin typeface="Helvetica" pitchFamily="80" charset="0"/>
            </a:endParaRPr>
          </a:p>
          <a:p>
            <a:pPr eaLnBrk="1" hangingPunct="1"/>
            <a:r>
              <a:rPr lang="en-US" altLang="en-US" smtClean="0">
                <a:solidFill>
                  <a:srgbClr val="002BB8"/>
                </a:solidFill>
                <a:latin typeface="Helvetica" pitchFamily="80" charset="0"/>
              </a:rPr>
              <a:t>Presenter: Reiterate the process by going through the diagram, including the presence of mantle convection cells causing the plates to break apart and also as a source for new molten material.</a:t>
            </a:r>
          </a:p>
          <a:p>
            <a:pPr eaLnBrk="1" hangingPunct="1"/>
            <a:endParaRPr lang="en-US" altLang="en-US" smtClean="0">
              <a:solidFill>
                <a:srgbClr val="002BB8"/>
              </a:solidFill>
              <a:latin typeface="Helvetica" pitchFamily="80" charset="0"/>
            </a:endParaRPr>
          </a:p>
          <a:p>
            <a:pPr eaLnBrk="1" hangingPunct="1">
              <a:buFontTx/>
              <a:buChar char="•"/>
            </a:pPr>
            <a:r>
              <a:rPr lang="en-US" altLang="en-US" smtClean="0">
                <a:solidFill>
                  <a:srgbClr val="002BB8"/>
                </a:solidFill>
                <a:latin typeface="Helvetica" pitchFamily="80" charset="0"/>
              </a:rPr>
              <a:t>Where a divergent boundary forms on a continent it is called a RIFT or CONTINENTAL RIFT, e.g. African Rift Valley.</a:t>
            </a:r>
          </a:p>
          <a:p>
            <a:pPr eaLnBrk="1" hangingPunct="1">
              <a:buFontTx/>
              <a:buChar char="•"/>
            </a:pPr>
            <a:r>
              <a:rPr lang="en-US" altLang="en-US" smtClean="0">
                <a:solidFill>
                  <a:srgbClr val="002BB8"/>
                </a:solidFill>
                <a:latin typeface="Helvetica" pitchFamily="80" charset="0"/>
              </a:rPr>
              <a:t>Where a divergent boundary forms under the ocean it is called an OCEAN RIDGE.</a:t>
            </a:r>
          </a:p>
          <a:p>
            <a:pPr eaLnBrk="1" hangingPunct="1"/>
            <a:endParaRPr lang="en-US" altLang="en-US" smtClean="0">
              <a:solidFill>
                <a:srgbClr val="002BB8"/>
              </a:solidFill>
              <a:latin typeface="Helvetica" pitchFamily="80"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0A18A984-27DC-40EA-A253-A55DA80B07F9}" type="slidenum">
              <a:rPr lang="en-US" altLang="en-US" sz="1200"/>
              <a:pPr/>
              <a:t>18</a:t>
            </a:fld>
            <a:endParaRPr lang="en-US" altLang="en-US" sz="1200"/>
          </a:p>
        </p:txBody>
      </p:sp>
      <p:sp>
        <p:nvSpPr>
          <p:cNvPr id="49155" name="Rectangle 2"/>
          <p:cNvSpPr>
            <a:spLocks noChangeArrowheads="1" noTextEdit="1"/>
          </p:cNvSpPr>
          <p:nvPr>
            <p:ph type="sldImg"/>
          </p:nvPr>
        </p:nvSpPr>
        <p:spPr>
          <a:solidFill>
            <a:srgbClr val="FFFFFF"/>
          </a:solidFill>
          <a:ln/>
        </p:spPr>
      </p:sp>
      <p:sp>
        <p:nvSpPr>
          <p:cNvPr id="4915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t>Ocean Ridges: This map shows the age of the oceanic crust. The red colouring shows the youngest ages, whilst the dark blue shows the oldest ages (around 200 million years old). </a:t>
            </a:r>
          </a:p>
          <a:p>
            <a:pPr eaLnBrk="1" hangingPunct="1"/>
            <a:r>
              <a:rPr lang="en-US" altLang="en-US" smtClean="0"/>
              <a:t>Presenter ask: Where are the Ocean Ridges located? I.e. where are the divergent boundaries?</a:t>
            </a:r>
          </a:p>
          <a:p>
            <a:pPr eaLnBrk="1" hangingPunct="1"/>
            <a:endParaRPr lang="en-US" altLang="en-US" smtClean="0"/>
          </a:p>
          <a:p>
            <a:pPr eaLnBrk="1" hangingPunct="1"/>
            <a:r>
              <a:rPr lang="en-US" altLang="en-US" smtClean="0"/>
              <a:t>Answer: The divergent boundaries are where the plates are pulling apart and new material is being produced. Therefore the Ocean ridges are in the middle of the red areas (the boundaries are in fact shown on the map). We can see a progression of the oceanic crust getting older away from the ocean ridges (like a conveyer belt).</a:t>
            </a:r>
          </a:p>
          <a:p>
            <a:pPr eaLnBrk="1" hangingPunct="1"/>
            <a:endParaRPr lang="en-US" altLang="en-US" smtClean="0"/>
          </a:p>
          <a:p>
            <a:pPr eaLnBrk="1" hangingPunct="1"/>
            <a:r>
              <a:rPr lang="en-US" altLang="en-US" smtClean="0"/>
              <a:t>Presenter: Before moving on to the next slide, point out Iceland. The divergent boundary runs straight through Iceland….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41C3475-797D-5042-BF2F-A15942688FDE}" type="datetimeFigureOut">
              <a:rPr lang="en-US" smtClean="0"/>
              <a:t>9/17/2017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091E7C7-D143-544A-AF89-1514EDCC2F8C}"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1C3475-797D-5042-BF2F-A15942688FDE}" type="datetimeFigureOut">
              <a:rPr lang="en-US" smtClean="0"/>
              <a:t>9/17/2017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91E7C7-D143-544A-AF89-1514EDCC2F8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1C3475-797D-5042-BF2F-A15942688FDE}" type="datetimeFigureOut">
              <a:rPr lang="en-US" smtClean="0"/>
              <a:t>9/17/2017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91E7C7-D143-544A-AF89-1514EDCC2F8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AE78541-C979-7E4C-BFC2-3BFFC98DF205}" type="slidenum">
              <a:rPr lang="en-US"/>
              <a:pPr/>
              <a:t>‹#›</a:t>
            </a:fld>
            <a:endParaRPr lang="en-US"/>
          </a:p>
        </p:txBody>
      </p:sp>
    </p:spTree>
    <p:extLst>
      <p:ext uri="{BB962C8B-B14F-4D97-AF65-F5344CB8AC3E}">
        <p14:creationId xmlns:p14="http://schemas.microsoft.com/office/powerpoint/2010/main" val="46129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1C3475-797D-5042-BF2F-A15942688FDE}" type="datetimeFigureOut">
              <a:rPr lang="en-US" smtClean="0"/>
              <a:t>9/17/2017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91E7C7-D143-544A-AF89-1514EDCC2F8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1C3475-797D-5042-BF2F-A15942688FDE}" type="datetimeFigureOut">
              <a:rPr lang="en-US" smtClean="0"/>
              <a:t>9/17/2017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91E7C7-D143-544A-AF89-1514EDCC2F8C}"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1C3475-797D-5042-BF2F-A15942688FDE}" type="datetimeFigureOut">
              <a:rPr lang="en-US" smtClean="0"/>
              <a:t>9/17/2017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91E7C7-D143-544A-AF89-1514EDCC2F8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1C3475-797D-5042-BF2F-A15942688FDE}" type="datetimeFigureOut">
              <a:rPr lang="en-US" smtClean="0"/>
              <a:t>9/17/2017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91E7C7-D143-544A-AF89-1514EDCC2F8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1C3475-797D-5042-BF2F-A15942688FDE}" type="datetimeFigureOut">
              <a:rPr lang="en-US" smtClean="0"/>
              <a:t>9/17/2017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91E7C7-D143-544A-AF89-1514EDCC2F8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C3475-797D-5042-BF2F-A15942688FDE}" type="datetimeFigureOut">
              <a:rPr lang="en-US" smtClean="0"/>
              <a:t>9/17/2017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91E7C7-D143-544A-AF89-1514EDCC2F8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1C3475-797D-5042-BF2F-A15942688FDE}" type="datetimeFigureOut">
              <a:rPr lang="en-US" smtClean="0"/>
              <a:t>9/17/2017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91E7C7-D143-544A-AF89-1514EDCC2F8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1C3475-797D-5042-BF2F-A15942688FDE}" type="datetimeFigureOut">
              <a:rPr lang="en-US" smtClean="0"/>
              <a:t>9/17/2017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8091E7C7-D143-544A-AF89-1514EDCC2F8C}"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1C3475-797D-5042-BF2F-A15942688FDE}" type="datetimeFigureOut">
              <a:rPr lang="en-US" smtClean="0"/>
              <a:t>9/17/2017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91E7C7-D143-544A-AF89-1514EDCC2F8C}"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nbU809Cyra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7.jpe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HrKTuCDier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lumMod val="75000"/>
                  </a:schemeClr>
                </a:solidFill>
                <a:latin typeface="Comic Sans MS" pitchFamily="66" charset="0"/>
              </a:rPr>
              <a:t>Homeroom Warm Up</a:t>
            </a:r>
            <a:br>
              <a:rPr lang="en-US" dirty="0" smtClean="0">
                <a:solidFill>
                  <a:schemeClr val="accent1">
                    <a:lumMod val="75000"/>
                  </a:schemeClr>
                </a:solidFill>
                <a:latin typeface="Comic Sans MS" pitchFamily="66" charset="0"/>
              </a:rPr>
            </a:br>
            <a:r>
              <a:rPr lang="en-US" dirty="0" smtClean="0">
                <a:solidFill>
                  <a:schemeClr val="accent1">
                    <a:lumMod val="75000"/>
                  </a:schemeClr>
                </a:solidFill>
                <a:latin typeface="Comic Sans MS" pitchFamily="66" charset="0"/>
              </a:rPr>
              <a:t>9/18/17</a:t>
            </a:r>
            <a:endParaRPr lang="en-US" dirty="0">
              <a:solidFill>
                <a:schemeClr val="accent1">
                  <a:lumMod val="75000"/>
                </a:schemeClr>
              </a:solidFill>
              <a:latin typeface="Comic Sans MS" pitchFamily="66" charset="0"/>
            </a:endParaRPr>
          </a:p>
        </p:txBody>
      </p:sp>
      <p:sp>
        <p:nvSpPr>
          <p:cNvPr id="3" name="Content Placeholder 2"/>
          <p:cNvSpPr>
            <a:spLocks noGrp="1"/>
          </p:cNvSpPr>
          <p:nvPr>
            <p:ph idx="1"/>
          </p:nvPr>
        </p:nvSpPr>
        <p:spPr/>
        <p:txBody>
          <a:bodyPr/>
          <a:lstStyle/>
          <a:p>
            <a:pPr marL="0" indent="0">
              <a:buNone/>
            </a:pPr>
            <a:r>
              <a:rPr lang="en-US" dirty="0">
                <a:solidFill>
                  <a:srgbClr val="7030A0"/>
                </a:solidFill>
                <a:latin typeface="Comic Sans MS" pitchFamily="66" charset="0"/>
              </a:rPr>
              <a:t>On this day in 1851, the New York Times </a:t>
            </a:r>
            <a:r>
              <a:rPr lang="en-US" dirty="0" smtClean="0">
                <a:solidFill>
                  <a:srgbClr val="7030A0"/>
                </a:solidFill>
                <a:latin typeface="Comic Sans MS" pitchFamily="66" charset="0"/>
              </a:rPr>
              <a:t>newspaper </a:t>
            </a:r>
            <a:r>
              <a:rPr lang="en-US" dirty="0">
                <a:solidFill>
                  <a:srgbClr val="7030A0"/>
                </a:solidFill>
                <a:latin typeface="Comic Sans MS" pitchFamily="66" charset="0"/>
              </a:rPr>
              <a:t>was first published. Do you </a:t>
            </a:r>
            <a:r>
              <a:rPr lang="en-US" dirty="0" smtClean="0">
                <a:solidFill>
                  <a:srgbClr val="7030A0"/>
                </a:solidFill>
                <a:latin typeface="Comic Sans MS" pitchFamily="66" charset="0"/>
              </a:rPr>
              <a:t>think </a:t>
            </a:r>
            <a:r>
              <a:rPr lang="en-US" dirty="0">
                <a:solidFill>
                  <a:srgbClr val="7030A0"/>
                </a:solidFill>
                <a:latin typeface="Comic Sans MS" pitchFamily="66" charset="0"/>
              </a:rPr>
              <a:t>it’s important for students your age </a:t>
            </a:r>
            <a:r>
              <a:rPr lang="en-US" dirty="0" smtClean="0">
                <a:solidFill>
                  <a:srgbClr val="7030A0"/>
                </a:solidFill>
                <a:latin typeface="Comic Sans MS" pitchFamily="66" charset="0"/>
              </a:rPr>
              <a:t>to </a:t>
            </a:r>
            <a:r>
              <a:rPr lang="en-US" dirty="0">
                <a:solidFill>
                  <a:srgbClr val="7030A0"/>
                </a:solidFill>
                <a:latin typeface="Comic Sans MS" pitchFamily="66" charset="0"/>
              </a:rPr>
              <a:t>keep up on current events? Why or why </a:t>
            </a:r>
            <a:r>
              <a:rPr lang="en-US" dirty="0" smtClean="0">
                <a:solidFill>
                  <a:srgbClr val="7030A0"/>
                </a:solidFill>
                <a:latin typeface="Comic Sans MS" pitchFamily="66" charset="0"/>
              </a:rPr>
              <a:t>not</a:t>
            </a:r>
            <a:r>
              <a:rPr lang="en-US" dirty="0">
                <a:solidFill>
                  <a:srgbClr val="7030A0"/>
                </a:solidFill>
                <a:latin typeface="Comic Sans MS" pitchFamily="66" charset="0"/>
              </a:rPr>
              <a:t>? </a:t>
            </a:r>
            <a:endParaRPr lang="en-US" dirty="0" smtClean="0">
              <a:solidFill>
                <a:srgbClr val="7030A0"/>
              </a:solidFill>
              <a:latin typeface="Comic Sans MS" pitchFamily="66" charset="0"/>
            </a:endParaRPr>
          </a:p>
          <a:p>
            <a:pPr marL="0" indent="0">
              <a:buNone/>
            </a:pPr>
            <a:endParaRPr lang="en-US" dirty="0">
              <a:solidFill>
                <a:srgbClr val="7030A0"/>
              </a:solidFill>
              <a:latin typeface="Comic Sans MS" pitchFamily="66" charset="0"/>
            </a:endParaRPr>
          </a:p>
          <a:p>
            <a:pPr marL="0" indent="0">
              <a:buNone/>
            </a:pPr>
            <a:endParaRPr lang="en-US" dirty="0">
              <a:solidFill>
                <a:srgbClr val="7030A0"/>
              </a:solidFill>
              <a:latin typeface="Comic Sans MS" pitchFamily="66"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362" y="4102100"/>
            <a:ext cx="2657475" cy="1524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625" y="3429000"/>
            <a:ext cx="2381250" cy="2381250"/>
          </a:xfrm>
          <a:prstGeom prst="rect">
            <a:avLst/>
          </a:prstGeom>
        </p:spPr>
      </p:pic>
    </p:spTree>
    <p:extLst>
      <p:ext uri="{BB962C8B-B14F-4D97-AF65-F5344CB8AC3E}">
        <p14:creationId xmlns:p14="http://schemas.microsoft.com/office/powerpoint/2010/main" val="4143149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9222"/>
            <a:ext cx="4682836" cy="5178778"/>
          </a:xfrm>
        </p:spPr>
        <p:txBody>
          <a:bodyPr>
            <a:normAutofit/>
          </a:bodyPr>
          <a:lstStyle/>
          <a:p>
            <a:pPr marL="0" lvl="0" indent="0">
              <a:buNone/>
            </a:pPr>
            <a:r>
              <a:rPr lang="en-US" sz="4800" dirty="0" smtClean="0"/>
              <a:t> </a:t>
            </a:r>
            <a:r>
              <a:rPr lang="en-US" sz="4800" dirty="0" smtClean="0">
                <a:solidFill>
                  <a:srgbClr val="FF0000"/>
                </a:solidFill>
              </a:rPr>
              <a:t>The </a:t>
            </a:r>
            <a:r>
              <a:rPr lang="en-US" sz="4800" dirty="0">
                <a:solidFill>
                  <a:srgbClr val="FF0000"/>
                </a:solidFill>
              </a:rPr>
              <a:t>lithosphere is divided into different pieces called </a:t>
            </a:r>
            <a:r>
              <a:rPr lang="en-US" sz="4800" b="1" u="sng" dirty="0">
                <a:solidFill>
                  <a:srgbClr val="FF0000"/>
                </a:solidFill>
              </a:rPr>
              <a:t>tectonic</a:t>
            </a:r>
            <a:r>
              <a:rPr lang="en-US" sz="4800" dirty="0">
                <a:solidFill>
                  <a:srgbClr val="FF0000"/>
                </a:solidFill>
              </a:rPr>
              <a:t> </a:t>
            </a:r>
            <a:r>
              <a:rPr lang="en-US" sz="4800" b="1" u="sng" dirty="0">
                <a:solidFill>
                  <a:srgbClr val="FF0000"/>
                </a:solidFill>
              </a:rPr>
              <a:t>plates</a:t>
            </a:r>
            <a:r>
              <a:rPr lang="en-US" sz="4800" dirty="0"/>
              <a:t>.</a:t>
            </a:r>
            <a:endParaRPr lang="en-US" dirty="0"/>
          </a:p>
        </p:txBody>
      </p:sp>
      <p:pic>
        <p:nvPicPr>
          <p:cNvPr id="5" name="Picture 4"/>
          <p:cNvPicPr>
            <a:picLocks noChangeAspect="1"/>
          </p:cNvPicPr>
          <p:nvPr/>
        </p:nvPicPr>
        <p:blipFill>
          <a:blip r:embed="rId3"/>
          <a:stretch>
            <a:fillRect/>
          </a:stretch>
        </p:blipFill>
        <p:spPr>
          <a:xfrm>
            <a:off x="4329090" y="1679222"/>
            <a:ext cx="4814910" cy="51787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679222"/>
            <a:ext cx="4859867" cy="5178778"/>
          </a:xfrm>
        </p:spPr>
        <p:txBody>
          <a:bodyPr>
            <a:normAutofit/>
          </a:bodyPr>
          <a:lstStyle/>
          <a:p>
            <a:pPr marL="0" lvl="0" indent="0">
              <a:buNone/>
            </a:pPr>
            <a:r>
              <a:rPr lang="en-US" sz="4000" dirty="0" smtClean="0">
                <a:solidFill>
                  <a:srgbClr val="FF0000"/>
                </a:solidFill>
              </a:rPr>
              <a:t>Lithospheric </a:t>
            </a:r>
            <a:r>
              <a:rPr lang="en-US" sz="4000" dirty="0" smtClean="0">
                <a:solidFill>
                  <a:srgbClr val="FF0000"/>
                </a:solidFill>
              </a:rPr>
              <a:t>plates </a:t>
            </a:r>
            <a:r>
              <a:rPr lang="en-US" sz="4000" b="1" u="sng" dirty="0">
                <a:solidFill>
                  <a:srgbClr val="FF0000"/>
                </a:solidFill>
              </a:rPr>
              <a:t>move</a:t>
            </a:r>
            <a:r>
              <a:rPr lang="en-US" sz="4000" dirty="0">
                <a:solidFill>
                  <a:srgbClr val="FF0000"/>
                </a:solidFill>
              </a:rPr>
              <a:t> over time, but they move very </a:t>
            </a:r>
            <a:r>
              <a:rPr lang="en-US" sz="4000" b="1" u="sng" dirty="0">
                <a:solidFill>
                  <a:srgbClr val="FF0000"/>
                </a:solidFill>
              </a:rPr>
              <a:t>slowly</a:t>
            </a:r>
            <a:r>
              <a:rPr lang="en-US" sz="4000" dirty="0" smtClean="0">
                <a:solidFill>
                  <a:srgbClr val="FF0000"/>
                </a:solidFill>
              </a:rPr>
              <a:t>.</a:t>
            </a:r>
            <a:r>
              <a:rPr lang="en-US" sz="4000" dirty="0" smtClean="0"/>
              <a:t> </a:t>
            </a:r>
            <a:r>
              <a:rPr lang="en-US" sz="4000" dirty="0" smtClean="0"/>
              <a:t>The </a:t>
            </a:r>
            <a:r>
              <a:rPr lang="en-US" sz="4000" dirty="0"/>
              <a:t>plates only move a few </a:t>
            </a:r>
            <a:r>
              <a:rPr lang="en-US" sz="4000" b="1" u="sng" dirty="0">
                <a:solidFill>
                  <a:srgbClr val="FF0000"/>
                </a:solidFill>
              </a:rPr>
              <a:t>centimeters</a:t>
            </a:r>
            <a:r>
              <a:rPr lang="en-US" sz="4000" dirty="0">
                <a:solidFill>
                  <a:srgbClr val="FF0000"/>
                </a:solidFill>
              </a:rPr>
              <a:t> </a:t>
            </a:r>
            <a:r>
              <a:rPr lang="en-US" sz="4000" dirty="0"/>
              <a:t>each </a:t>
            </a:r>
            <a:r>
              <a:rPr lang="en-US" sz="4000" dirty="0" smtClean="0"/>
              <a:t>year (</a:t>
            </a:r>
            <a:r>
              <a:rPr lang="en-US" sz="4000" dirty="0" smtClean="0">
                <a:solidFill>
                  <a:srgbClr val="FF0000"/>
                </a:solidFill>
              </a:rPr>
              <a:t>Around 2-10 cm</a:t>
            </a:r>
            <a:r>
              <a:rPr lang="en-US" sz="4000" dirty="0">
                <a:solidFill>
                  <a:srgbClr val="FF0000"/>
                </a:solidFill>
              </a:rPr>
              <a:t>)</a:t>
            </a:r>
            <a:endParaRPr lang="en-US" sz="4000" dirty="0">
              <a:solidFill>
                <a:srgbClr val="FF0000"/>
              </a:solidFill>
            </a:endParaRPr>
          </a:p>
          <a:p>
            <a:pPr marL="0" lvl="0" indent="0">
              <a:buNone/>
            </a:pP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682836" y="2287905"/>
            <a:ext cx="4461163" cy="4062540"/>
          </a:xfrm>
          <a:prstGeom prst="rect">
            <a:avLst/>
          </a:prstGeom>
          <a:noFill/>
          <a:ln>
            <a:noFill/>
          </a:ln>
        </p:spPr>
      </p:pic>
    </p:spTree>
    <p:extLst>
      <p:ext uri="{BB962C8B-B14F-4D97-AF65-F5344CB8AC3E}">
        <p14:creationId xmlns:p14="http://schemas.microsoft.com/office/powerpoint/2010/main" val="376996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Based on what we’ve learned so far, what do you think would make the lithospheric plates move?</a:t>
            </a:r>
            <a:endParaRPr lang="en-US" dirty="0"/>
          </a:p>
        </p:txBody>
      </p:sp>
      <p:pic>
        <p:nvPicPr>
          <p:cNvPr id="5" name="Picture 4"/>
          <p:cNvPicPr>
            <a:picLocks noChangeAspect="1"/>
          </p:cNvPicPr>
          <p:nvPr/>
        </p:nvPicPr>
        <p:blipFill>
          <a:blip r:embed="rId2"/>
          <a:stretch>
            <a:fillRect/>
          </a:stretch>
        </p:blipFill>
        <p:spPr>
          <a:xfrm>
            <a:off x="2705100" y="0"/>
            <a:ext cx="3289300" cy="184708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112" y="3128962"/>
            <a:ext cx="2009775" cy="2809875"/>
          </a:xfrm>
          <a:prstGeom prst="rect">
            <a:avLst/>
          </a:prstGeom>
        </p:spPr>
      </p:pic>
    </p:spTree>
    <p:extLst>
      <p:ext uri="{BB962C8B-B14F-4D97-AF65-F5344CB8AC3E}">
        <p14:creationId xmlns:p14="http://schemas.microsoft.com/office/powerpoint/2010/main" val="3004618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0" indent="-457200">
              <a:buFont typeface="Arial"/>
              <a:buChar char="•"/>
            </a:pPr>
            <a:r>
              <a:rPr lang="en-US" sz="4400" dirty="0"/>
              <a:t>What’s the asthenosphere?</a:t>
            </a:r>
          </a:p>
          <a:p>
            <a:pPr marL="457200" lvl="0" indent="-457200">
              <a:buFont typeface="Arial"/>
              <a:buChar char="•"/>
            </a:pPr>
            <a:r>
              <a:rPr lang="en-US" sz="4400" dirty="0"/>
              <a:t>What are convection currents?</a:t>
            </a:r>
          </a:p>
          <a:p>
            <a:pPr marL="0" indent="0">
              <a:buNone/>
            </a:pPr>
            <a:endParaRPr lang="en-US" dirty="0"/>
          </a:p>
        </p:txBody>
      </p:sp>
      <p:pic>
        <p:nvPicPr>
          <p:cNvPr id="4" name="Picture 3"/>
          <p:cNvPicPr>
            <a:picLocks noChangeAspect="1"/>
          </p:cNvPicPr>
          <p:nvPr/>
        </p:nvPicPr>
        <p:blipFill>
          <a:blip r:embed="rId2"/>
          <a:stretch>
            <a:fillRect/>
          </a:stretch>
        </p:blipFill>
        <p:spPr>
          <a:xfrm>
            <a:off x="2705100" y="0"/>
            <a:ext cx="3289300" cy="1847088"/>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8989" t="9755" r="16252" b="10570"/>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279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9221"/>
            <a:ext cx="9032875" cy="4907845"/>
          </a:xfrm>
        </p:spPr>
        <p:txBody>
          <a:bodyPr>
            <a:normAutofit/>
          </a:bodyPr>
          <a:lstStyle/>
          <a:p>
            <a:pPr marL="0" lvl="0" indent="0">
              <a:buNone/>
            </a:pPr>
            <a:r>
              <a:rPr lang="en-US" sz="3600" dirty="0" smtClean="0"/>
              <a:t>3. </a:t>
            </a:r>
            <a:r>
              <a:rPr lang="en-US" sz="3600" dirty="0"/>
              <a:t>Lithospheric plates </a:t>
            </a:r>
            <a:r>
              <a:rPr lang="en-US" sz="3600" b="1" u="sng" dirty="0">
                <a:solidFill>
                  <a:srgbClr val="FF0000"/>
                </a:solidFill>
              </a:rPr>
              <a:t>move</a:t>
            </a:r>
            <a:r>
              <a:rPr lang="en-US" sz="3600" dirty="0"/>
              <a:t> because of the </a:t>
            </a:r>
          </a:p>
          <a:p>
            <a:pPr marL="0" lvl="0" indent="0">
              <a:buNone/>
            </a:pPr>
            <a:r>
              <a:rPr lang="en-US" sz="3600" b="1" u="sng" dirty="0">
                <a:solidFill>
                  <a:srgbClr val="FF0000"/>
                </a:solidFill>
              </a:rPr>
              <a:t>convection</a:t>
            </a:r>
            <a:r>
              <a:rPr lang="en-US" sz="3600" u="sng" dirty="0">
                <a:solidFill>
                  <a:srgbClr val="FF0000"/>
                </a:solidFill>
              </a:rPr>
              <a:t> </a:t>
            </a:r>
            <a:r>
              <a:rPr lang="en-US" sz="3600" b="1" u="sng" dirty="0">
                <a:solidFill>
                  <a:srgbClr val="FF0000"/>
                </a:solidFill>
              </a:rPr>
              <a:t>currents</a:t>
            </a:r>
            <a:r>
              <a:rPr lang="en-US" sz="3600" dirty="0">
                <a:solidFill>
                  <a:srgbClr val="FF0000"/>
                </a:solidFill>
              </a:rPr>
              <a:t> </a:t>
            </a:r>
            <a:r>
              <a:rPr lang="en-US" sz="3600" dirty="0"/>
              <a:t>in the asthenosphere</a:t>
            </a:r>
            <a:r>
              <a:rPr lang="en-US" sz="3600" dirty="0" smtClean="0"/>
              <a:t>.</a:t>
            </a:r>
          </a:p>
          <a:p>
            <a:pPr marL="0" lvl="0" indent="0">
              <a:buNone/>
            </a:pPr>
            <a:endParaRPr lang="en-US" sz="3600" dirty="0"/>
          </a:p>
          <a:p>
            <a:pPr marL="1136142" lvl="1" indent="-742950">
              <a:buAutoNum type="alphaUcPeriod"/>
            </a:pPr>
            <a:r>
              <a:rPr lang="en-US" sz="3600" dirty="0"/>
              <a:t>As molten rock </a:t>
            </a:r>
          </a:p>
          <a:p>
            <a:pPr marL="393192" lvl="1" indent="0">
              <a:buNone/>
            </a:pPr>
            <a:r>
              <a:rPr lang="en-US" sz="3600" dirty="0"/>
              <a:t>rises from the core,</a:t>
            </a:r>
          </a:p>
          <a:p>
            <a:pPr marL="393192" lvl="1" indent="0">
              <a:buNone/>
            </a:pPr>
            <a:r>
              <a:rPr lang="en-US" sz="3600" dirty="0"/>
              <a:t>cools, and sinks, it</a:t>
            </a:r>
          </a:p>
          <a:p>
            <a:pPr marL="393192" lvl="1" indent="0">
              <a:buNone/>
            </a:pPr>
            <a:r>
              <a:rPr lang="en-US" sz="3600" b="1" u="sng" dirty="0">
                <a:solidFill>
                  <a:srgbClr val="FF0000"/>
                </a:solidFill>
              </a:rPr>
              <a:t>pushes</a:t>
            </a:r>
            <a:r>
              <a:rPr lang="en-US" sz="3600" dirty="0">
                <a:solidFill>
                  <a:srgbClr val="FF0000"/>
                </a:solidFill>
              </a:rPr>
              <a:t> </a:t>
            </a:r>
            <a:r>
              <a:rPr lang="en-US" sz="3600" dirty="0"/>
              <a:t>the plates.</a:t>
            </a:r>
          </a:p>
          <a:p>
            <a:pPr marL="0" lvl="0" indent="0">
              <a:buNone/>
            </a:pPr>
            <a:endParaRPr lang="en-US" sz="3600" dirty="0"/>
          </a:p>
          <a:p>
            <a:pPr marL="0" lvl="0" indent="0">
              <a:buNone/>
            </a:pPr>
            <a:endParaRPr lang="en-US" sz="3600" dirty="0" smtClean="0"/>
          </a:p>
          <a:p>
            <a:pPr marL="0" lvl="0" indent="0">
              <a:buNone/>
            </a:pPr>
            <a:endParaRPr lang="en-US" dirty="0"/>
          </a:p>
        </p:txBody>
      </p:sp>
      <p:pic>
        <p:nvPicPr>
          <p:cNvPr id="2050" name="Picture 2" descr="http://www.explorevolcanoes.com/volcanoimages/platetectonic%20mantle%20convection%20usg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463" y="3326596"/>
            <a:ext cx="4605537" cy="35314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54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xit" presetSubtype="0" fill="hold" nodeType="clickEffect">
                                  <p:stCondLst>
                                    <p:cond delay="0"/>
                                  </p:stCondLst>
                                  <p:childTnLst>
                                    <p:anim calcmode="lin" valueType="num">
                                      <p:cBhvr>
                                        <p:cTn id="14" dur="1000"/>
                                        <p:tgtEl>
                                          <p:spTgt spid="5"/>
                                        </p:tgtEl>
                                        <p:attrNameLst>
                                          <p:attrName>ppt_w</p:attrName>
                                        </p:attrNameLst>
                                      </p:cBhvr>
                                      <p:tavLst>
                                        <p:tav tm="0">
                                          <p:val>
                                            <p:strVal val="ppt_w"/>
                                          </p:val>
                                        </p:tav>
                                        <p:tav tm="100000">
                                          <p:val>
                                            <p:fltVal val="0"/>
                                          </p:val>
                                        </p:tav>
                                      </p:tavLst>
                                    </p:anim>
                                    <p:anim calcmode="lin" valueType="num">
                                      <p:cBhvr>
                                        <p:cTn id="15" dur="1000"/>
                                        <p:tgtEl>
                                          <p:spTgt spid="5"/>
                                        </p:tgtEl>
                                        <p:attrNameLst>
                                          <p:attrName>ppt_h</p:attrName>
                                        </p:attrNameLst>
                                      </p:cBhvr>
                                      <p:tavLst>
                                        <p:tav tm="0">
                                          <p:val>
                                            <p:strVal val="ppt_h"/>
                                          </p:val>
                                        </p:tav>
                                        <p:tav tm="100000">
                                          <p:val>
                                            <p:fltVal val="0"/>
                                          </p:val>
                                        </p:tav>
                                      </p:tavLst>
                                    </p:anim>
                                    <p:anim calcmode="lin" valueType="num">
                                      <p:cBhvr>
                                        <p:cTn id="16"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1676400"/>
            <a:ext cx="7772400" cy="1524000"/>
          </a:xfrm>
        </p:spPr>
        <p:txBody>
          <a:bodyPr>
            <a:normAutofit fontScale="90000"/>
          </a:bodyPr>
          <a:lstStyle/>
          <a:p>
            <a:pPr eaLnBrk="1" hangingPunct="1"/>
            <a:r>
              <a:rPr lang="en-US" altLang="en-US" smtClean="0"/>
              <a:t>What happens at tectonic plate boundaries?</a:t>
            </a:r>
          </a:p>
        </p:txBody>
      </p:sp>
    </p:spTree>
    <p:extLst>
      <p:ext uri="{BB962C8B-B14F-4D97-AF65-F5344CB8AC3E}">
        <p14:creationId xmlns:p14="http://schemas.microsoft.com/office/powerpoint/2010/main" val="1416015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sz="half" idx="1"/>
          </p:nvPr>
        </p:nvSpPr>
        <p:spPr>
          <a:xfrm>
            <a:off x="533400" y="2298700"/>
            <a:ext cx="3048000" cy="3962400"/>
          </a:xfrm>
        </p:spPr>
        <p:txBody>
          <a:bodyPr/>
          <a:lstStyle/>
          <a:p>
            <a:pPr eaLnBrk="1" hangingPunct="1"/>
            <a:r>
              <a:rPr lang="en-US" altLang="en-US" smtClean="0"/>
              <a:t>Divergent</a:t>
            </a:r>
          </a:p>
          <a:p>
            <a:pPr eaLnBrk="1" hangingPunct="1"/>
            <a:endParaRPr lang="en-US" altLang="en-US" smtClean="0"/>
          </a:p>
          <a:p>
            <a:pPr eaLnBrk="1" hangingPunct="1"/>
            <a:endParaRPr lang="en-US" altLang="en-US" smtClean="0"/>
          </a:p>
          <a:p>
            <a:pPr eaLnBrk="1" hangingPunct="1"/>
            <a:r>
              <a:rPr lang="en-US" altLang="en-US" smtClean="0"/>
              <a:t>Convergent</a:t>
            </a:r>
          </a:p>
          <a:p>
            <a:pPr eaLnBrk="1" hangingPunct="1"/>
            <a:endParaRPr lang="en-US" altLang="en-US" smtClean="0"/>
          </a:p>
          <a:p>
            <a:pPr eaLnBrk="1" hangingPunct="1"/>
            <a:endParaRPr lang="en-US" altLang="en-US" smtClean="0"/>
          </a:p>
          <a:p>
            <a:pPr eaLnBrk="1" hangingPunct="1"/>
            <a:r>
              <a:rPr lang="en-US" altLang="en-US" smtClean="0"/>
              <a:t>Transform</a:t>
            </a:r>
          </a:p>
        </p:txBody>
      </p:sp>
      <p:sp>
        <p:nvSpPr>
          <p:cNvPr id="44035" name="Rectangle 3"/>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400">
                <a:solidFill>
                  <a:schemeClr val="tx2"/>
                </a:solidFill>
              </a:rPr>
              <a:t>Three types of plate boundary</a:t>
            </a:r>
          </a:p>
        </p:txBody>
      </p:sp>
      <p:pic>
        <p:nvPicPr>
          <p:cNvPr id="44036" name="Picture 4" descr="Diverg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70100"/>
            <a:ext cx="24384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Converg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230563"/>
            <a:ext cx="243840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Trans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584700"/>
            <a:ext cx="2438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84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sz="half" idx="1"/>
          </p:nvPr>
        </p:nvSpPr>
        <p:spPr>
          <a:xfrm>
            <a:off x="838200" y="4953000"/>
            <a:ext cx="7620000" cy="1447800"/>
          </a:xfrm>
        </p:spPr>
        <p:txBody>
          <a:bodyPr/>
          <a:lstStyle/>
          <a:p>
            <a:pPr eaLnBrk="1" hangingPunct="1"/>
            <a:r>
              <a:rPr lang="en-US" altLang="en-US" smtClean="0"/>
              <a:t>Spreading ridges</a:t>
            </a:r>
          </a:p>
          <a:p>
            <a:pPr lvl="1" eaLnBrk="1" hangingPunct="1"/>
            <a:r>
              <a:rPr lang="en-US" altLang="en-US" smtClean="0"/>
              <a:t>As plates move apart new material is erupted to fill the gap</a:t>
            </a:r>
          </a:p>
        </p:txBody>
      </p:sp>
      <p:sp>
        <p:nvSpPr>
          <p:cNvPr id="46083" name="Rectangle 4"/>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400">
                <a:solidFill>
                  <a:schemeClr val="tx2"/>
                </a:solidFill>
              </a:rPr>
              <a:t>Divergent Boundaries</a:t>
            </a:r>
          </a:p>
        </p:txBody>
      </p:sp>
      <p:pic>
        <p:nvPicPr>
          <p:cNvPr id="46084" name="Picture 7" descr="New-ridge-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74676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326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400">
                <a:solidFill>
                  <a:schemeClr val="tx2"/>
                </a:solidFill>
              </a:rPr>
              <a:t>Age of Oceanic Crust</a:t>
            </a:r>
          </a:p>
        </p:txBody>
      </p:sp>
      <p:pic>
        <p:nvPicPr>
          <p:cNvPr id="48131" name="Picture 4" descr="age-oc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1819275"/>
            <a:ext cx="7272337"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5"/>
          <p:cNvSpPr txBox="1">
            <a:spLocks noChangeArrowheads="1"/>
          </p:cNvSpPr>
          <p:nvPr/>
        </p:nvSpPr>
        <p:spPr bwMode="auto">
          <a:xfrm>
            <a:off x="5410200" y="6400800"/>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80" charset="-128"/>
              </a:defRPr>
            </a:lvl1pPr>
            <a:lvl2pPr>
              <a:defRPr sz="2800">
                <a:solidFill>
                  <a:schemeClr val="tx1"/>
                </a:solidFill>
                <a:latin typeface="Arial" charset="0"/>
                <a:ea typeface="ＭＳ Ｐゴシック" pitchFamily="80" charset="-128"/>
              </a:defRPr>
            </a:lvl2pPr>
            <a:lvl3pPr>
              <a:defRPr sz="2400">
                <a:solidFill>
                  <a:schemeClr val="tx1"/>
                </a:solidFill>
                <a:latin typeface="Arial" charset="0"/>
                <a:ea typeface="ＭＳ Ｐゴシック" pitchFamily="80" charset="-128"/>
              </a:defRPr>
            </a:lvl3pPr>
            <a:lvl4pPr>
              <a:defRPr sz="2000">
                <a:solidFill>
                  <a:schemeClr val="tx1"/>
                </a:solidFill>
                <a:latin typeface="Arial" charset="0"/>
                <a:ea typeface="ＭＳ Ｐゴシック" pitchFamily="80" charset="-128"/>
              </a:defRPr>
            </a:lvl4pPr>
            <a:lvl5pPr>
              <a:defRPr sz="2000">
                <a:solidFill>
                  <a:schemeClr val="tx1"/>
                </a:solidFill>
                <a:latin typeface="Arial" charset="0"/>
                <a:ea typeface="ＭＳ Ｐゴシック" pitchFamily="80" charset="-128"/>
              </a:defRPr>
            </a:lvl5pPr>
            <a:lvl6pPr eaLnBrk="0" hangingPunct="0">
              <a:defRPr sz="2000">
                <a:solidFill>
                  <a:schemeClr val="tx1"/>
                </a:solidFill>
                <a:latin typeface="Arial" charset="0"/>
                <a:ea typeface="ＭＳ Ｐゴシック" pitchFamily="80" charset="-128"/>
              </a:defRPr>
            </a:lvl6pPr>
            <a:lvl7pPr eaLnBrk="0" hangingPunct="0">
              <a:defRPr sz="2000">
                <a:solidFill>
                  <a:schemeClr val="tx1"/>
                </a:solidFill>
                <a:latin typeface="Arial" charset="0"/>
                <a:ea typeface="ＭＳ Ｐゴシック" pitchFamily="80" charset="-128"/>
              </a:defRPr>
            </a:lvl7pPr>
            <a:lvl8pPr eaLnBrk="0" hangingPunct="0">
              <a:defRPr sz="2000">
                <a:solidFill>
                  <a:schemeClr val="tx1"/>
                </a:solidFill>
                <a:latin typeface="Arial" charset="0"/>
                <a:ea typeface="ＭＳ Ｐゴシック" pitchFamily="80" charset="-128"/>
              </a:defRPr>
            </a:lvl8pPr>
            <a:lvl9pPr eaLnBrk="0" hangingPunct="0">
              <a:defRPr sz="2000">
                <a:solidFill>
                  <a:schemeClr val="tx1"/>
                </a:solidFill>
                <a:latin typeface="Arial" charset="0"/>
                <a:ea typeface="ＭＳ Ｐゴシック" pitchFamily="80" charset="-128"/>
              </a:defRPr>
            </a:lvl9pPr>
          </a:lstStyle>
          <a:p>
            <a:pPr>
              <a:spcBef>
                <a:spcPct val="50000"/>
              </a:spcBef>
            </a:pPr>
            <a:r>
              <a:rPr lang="en-US" altLang="en-US" sz="1400"/>
              <a:t>Courtesy of www.ngdc.noaa.gov</a:t>
            </a:r>
            <a:endParaRPr lang="en-US" altLang="en-US" sz="2400"/>
          </a:p>
        </p:txBody>
      </p:sp>
    </p:spTree>
    <p:extLst>
      <p:ext uri="{BB962C8B-B14F-4D97-AF65-F5344CB8AC3E}">
        <p14:creationId xmlns:p14="http://schemas.microsoft.com/office/powerpoint/2010/main" val="650276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381000" y="1752600"/>
            <a:ext cx="4953000" cy="4419600"/>
          </a:xfrm>
        </p:spPr>
        <p:txBody>
          <a:bodyPr/>
          <a:lstStyle/>
          <a:p>
            <a:pPr eaLnBrk="1" hangingPunct="1"/>
            <a:r>
              <a:rPr lang="en-US" altLang="en-US" sz="2800" smtClean="0"/>
              <a:t>Iceland has a divergent plate boundary running through its middle</a:t>
            </a:r>
            <a:endParaRPr lang="en-US" altLang="en-US" smtClean="0"/>
          </a:p>
        </p:txBody>
      </p:sp>
      <p:pic>
        <p:nvPicPr>
          <p:cNvPr id="50179" name="Picture 4" descr="iceland_volc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30480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descr="Icelan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14800"/>
            <a:ext cx="37338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6"/>
          <p:cNvSpPr>
            <a:spLocks noChangeArrowheads="1"/>
          </p:cNvSpPr>
          <p:nvPr/>
        </p:nvSpPr>
        <p:spPr bwMode="auto">
          <a:xfrm>
            <a:off x="304800" y="8382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400">
                <a:solidFill>
                  <a:schemeClr val="tx2"/>
                </a:solidFill>
              </a:rPr>
              <a:t>Iceland: </a:t>
            </a:r>
            <a:r>
              <a:rPr lang="en-US" altLang="en-US" sz="3200">
                <a:solidFill>
                  <a:schemeClr val="tx2"/>
                </a:solidFill>
              </a:rPr>
              <a:t>An example of continental rifting</a:t>
            </a:r>
            <a:endParaRPr lang="en-US" altLang="en-US" sz="4400">
              <a:solidFill>
                <a:schemeClr val="tx2"/>
              </a:solidFill>
            </a:endParaRPr>
          </a:p>
        </p:txBody>
      </p:sp>
      <p:pic>
        <p:nvPicPr>
          <p:cNvPr id="50182" name="Picture 8" descr="Ice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00400"/>
            <a:ext cx="299720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02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rPr>
              <a:t>CNN News 10</a:t>
            </a:r>
            <a:br>
              <a:rPr lang="en-US" dirty="0" smtClean="0">
                <a:solidFill>
                  <a:schemeClr val="tx1"/>
                </a:solidFill>
              </a:rPr>
            </a:br>
            <a:r>
              <a:rPr lang="en-US" dirty="0" smtClean="0">
                <a:solidFill>
                  <a:schemeClr val="tx1"/>
                </a:solidFill>
              </a:rPr>
              <a:t>9/18/17</a:t>
            </a:r>
            <a:endParaRPr lang="en-US" dirty="0">
              <a:solidFill>
                <a:schemeClr val="tx1"/>
              </a:solidFill>
            </a:endParaRPr>
          </a:p>
        </p:txBody>
      </p:sp>
      <p:sp>
        <p:nvSpPr>
          <p:cNvPr id="11" name="Content Placeholder 10"/>
          <p:cNvSpPr>
            <a:spLocks noGrp="1"/>
          </p:cNvSpPr>
          <p:nvPr>
            <p:ph sz="half" idx="1"/>
          </p:nvPr>
        </p:nvSpPr>
        <p:spPr>
          <a:xfrm>
            <a:off x="457200" y="1920085"/>
            <a:ext cx="4991100" cy="4434840"/>
          </a:xfrm>
        </p:spPr>
        <p:txBody>
          <a:bodyPr>
            <a:normAutofit fontScale="85000" lnSpcReduction="20000"/>
          </a:bodyPr>
          <a:lstStyle/>
          <a:p>
            <a:pPr marL="514350" indent="-514350">
              <a:buFont typeface="+mj-lt"/>
              <a:buAutoNum type="arabicPeriod"/>
            </a:pPr>
            <a:endParaRPr lang="en-US" b="1" dirty="0" smtClean="0"/>
          </a:p>
          <a:p>
            <a:pPr marL="514350" indent="-514350">
              <a:buFont typeface="+mj-lt"/>
              <a:buAutoNum type="arabicPeriod"/>
            </a:pPr>
            <a:r>
              <a:rPr lang="en-US" b="1" dirty="0" smtClean="0"/>
              <a:t>What did you find interesting?</a:t>
            </a:r>
          </a:p>
          <a:p>
            <a:pPr marL="514350" indent="-514350">
              <a:buFont typeface="+mj-lt"/>
              <a:buAutoNum type="arabicPeriod"/>
            </a:pPr>
            <a:r>
              <a:rPr lang="en-US" b="1" dirty="0" smtClean="0"/>
              <a:t>Key facts about the segment</a:t>
            </a:r>
          </a:p>
          <a:p>
            <a:pPr marL="514350" indent="-514350">
              <a:buFont typeface="+mj-lt"/>
              <a:buAutoNum type="arabicPeriod"/>
            </a:pPr>
            <a:r>
              <a:rPr lang="en-US" b="1" dirty="0" smtClean="0"/>
              <a:t>What is your opinion of the segment?</a:t>
            </a:r>
          </a:p>
          <a:p>
            <a:pPr marL="514350" indent="-514350">
              <a:buFont typeface="+mj-lt"/>
              <a:buAutoNum type="arabicPeriod"/>
            </a:pPr>
            <a:r>
              <a:rPr lang="en-US" b="1" dirty="0" smtClean="0"/>
              <a:t>What would you still like to know about the topic?</a:t>
            </a:r>
          </a:p>
          <a:p>
            <a:pPr marL="0" indent="0">
              <a:buNone/>
            </a:pPr>
            <a:endParaRPr lang="en-US" dirty="0" smtClean="0"/>
          </a:p>
          <a:p>
            <a:pPr marL="0" indent="0">
              <a:buNone/>
            </a:pPr>
            <a:endParaRPr lang="en-US" b="1" dirty="0"/>
          </a:p>
          <a:p>
            <a:pPr marL="0" indent="0">
              <a:buNone/>
            </a:pPr>
            <a:endParaRPr lang="en-US" b="1" dirty="0" smtClean="0"/>
          </a:p>
          <a:p>
            <a:pPr marL="0" indent="0">
              <a:buNone/>
            </a:pPr>
            <a:r>
              <a:rPr lang="en-US" b="1" dirty="0" smtClean="0"/>
              <a:t>*</a:t>
            </a:r>
            <a:r>
              <a:rPr lang="en-US" b="1" dirty="0" smtClean="0">
                <a:solidFill>
                  <a:srgbClr val="C00000"/>
                </a:solidFill>
              </a:rPr>
              <a:t>Take good notes as the news plays because you will be expected to write a 1 page summary once segment ends.</a:t>
            </a:r>
            <a:endParaRPr lang="en-US" b="1" dirty="0">
              <a:solidFill>
                <a:srgbClr val="C00000"/>
              </a:solidFill>
            </a:endParaRPr>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56200" y="3187700"/>
            <a:ext cx="3833838" cy="1969294"/>
          </a:xfrm>
        </p:spPr>
      </p:pic>
    </p:spTree>
    <p:extLst>
      <p:ext uri="{BB962C8B-B14F-4D97-AF65-F5344CB8AC3E}">
        <p14:creationId xmlns:p14="http://schemas.microsoft.com/office/powerpoint/2010/main" val="4058647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1066800" y="2286000"/>
            <a:ext cx="7772400" cy="3962400"/>
          </a:xfrm>
        </p:spPr>
        <p:txBody>
          <a:bodyPr/>
          <a:lstStyle/>
          <a:p>
            <a:pPr eaLnBrk="1" hangingPunct="1"/>
            <a:r>
              <a:rPr lang="en-US" altLang="en-US" smtClean="0"/>
              <a:t>There are three styles of convergent plate boundaries</a:t>
            </a:r>
          </a:p>
          <a:p>
            <a:pPr lvl="1" eaLnBrk="1" hangingPunct="1"/>
            <a:r>
              <a:rPr lang="en-US" altLang="en-US" smtClean="0"/>
              <a:t>Continent-continent collision</a:t>
            </a:r>
          </a:p>
          <a:p>
            <a:pPr lvl="1" eaLnBrk="1" hangingPunct="1"/>
            <a:r>
              <a:rPr lang="en-US" altLang="en-US" smtClean="0"/>
              <a:t>Continent-oceanic crust collision</a:t>
            </a:r>
          </a:p>
          <a:p>
            <a:pPr lvl="1" eaLnBrk="1" hangingPunct="1"/>
            <a:r>
              <a:rPr lang="en-US" altLang="en-US" smtClean="0"/>
              <a:t>Ocean-ocean collision</a:t>
            </a:r>
          </a:p>
        </p:txBody>
      </p:sp>
      <p:sp>
        <p:nvSpPr>
          <p:cNvPr id="52227" name="Rectangle 3"/>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400">
                <a:solidFill>
                  <a:schemeClr val="tx2"/>
                </a:solidFill>
              </a:rPr>
              <a:t>Convergent Boundaries</a:t>
            </a:r>
          </a:p>
        </p:txBody>
      </p:sp>
    </p:spTree>
    <p:extLst>
      <p:ext uri="{BB962C8B-B14F-4D97-AF65-F5344CB8AC3E}">
        <p14:creationId xmlns:p14="http://schemas.microsoft.com/office/powerpoint/2010/main" val="3386735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685800" y="1981200"/>
            <a:ext cx="7772400" cy="1295400"/>
          </a:xfrm>
        </p:spPr>
        <p:txBody>
          <a:bodyPr/>
          <a:lstStyle/>
          <a:p>
            <a:pPr eaLnBrk="1" hangingPunct="1"/>
            <a:r>
              <a:rPr lang="en-US" altLang="en-US" sz="2800" smtClean="0"/>
              <a:t>Forms mountains,</a:t>
            </a:r>
            <a:r>
              <a:rPr lang="en-US" altLang="en-US" smtClean="0"/>
              <a:t> </a:t>
            </a:r>
            <a:r>
              <a:rPr lang="en-US" altLang="en-US" sz="2400" smtClean="0"/>
              <a:t>e.g. European Alps, Himalayas</a:t>
            </a:r>
            <a:endParaRPr lang="en-US" altLang="en-US" smtClean="0"/>
          </a:p>
        </p:txBody>
      </p:sp>
      <p:sp>
        <p:nvSpPr>
          <p:cNvPr id="54275" name="Rectangle 4"/>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400">
                <a:solidFill>
                  <a:schemeClr val="tx2"/>
                </a:solidFill>
              </a:rPr>
              <a:t>Continent-Continent Collision</a:t>
            </a:r>
          </a:p>
        </p:txBody>
      </p:sp>
      <p:pic>
        <p:nvPicPr>
          <p:cNvPr id="54276" name="Picture 5" descr="cont_c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61722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356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ChangeArrowheads="1"/>
          </p:cNvSpPr>
          <p:nvPr/>
        </p:nvSpPr>
        <p:spPr bwMode="auto">
          <a:xfrm>
            <a:off x="2819400" y="838200"/>
            <a:ext cx="327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400">
                <a:solidFill>
                  <a:schemeClr val="tx2"/>
                </a:solidFill>
              </a:rPr>
              <a:t>Himalayas</a:t>
            </a:r>
          </a:p>
        </p:txBody>
      </p:sp>
      <p:pic>
        <p:nvPicPr>
          <p:cNvPr id="56323" name="Picture 7" descr="Mount_Everest_from_Rombok_Gompa,_Tib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2311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8" descr="800px-Mount_Everest_from_Rongbuk_may_2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335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9" descr="800px-Everestpano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687888"/>
            <a:ext cx="60960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0" descr="Himalaya-form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09800"/>
            <a:ext cx="209708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526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381000" y="2057400"/>
            <a:ext cx="8077200" cy="3733800"/>
          </a:xfrm>
        </p:spPr>
        <p:txBody>
          <a:bodyPr/>
          <a:lstStyle/>
          <a:p>
            <a:pPr eaLnBrk="1" hangingPunct="1"/>
            <a:r>
              <a:rPr lang="en-US" altLang="en-US" smtClean="0"/>
              <a:t>Called SUBDUCTION</a:t>
            </a:r>
          </a:p>
        </p:txBody>
      </p:sp>
      <p:sp>
        <p:nvSpPr>
          <p:cNvPr id="58371" name="Rectangle 4"/>
          <p:cNvSpPr>
            <a:spLocks noChangeArrowheads="1"/>
          </p:cNvSpPr>
          <p:nvPr/>
        </p:nvSpPr>
        <p:spPr bwMode="auto">
          <a:xfrm>
            <a:off x="228600" y="8382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400">
                <a:solidFill>
                  <a:schemeClr val="tx2"/>
                </a:solidFill>
              </a:rPr>
              <a:t>Continent-Oceanic Crust Collision</a:t>
            </a:r>
          </a:p>
        </p:txBody>
      </p:sp>
      <p:pic>
        <p:nvPicPr>
          <p:cNvPr id="58372" name="Picture 10" descr="New-subduction-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71800"/>
            <a:ext cx="81978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770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4419600" y="3200400"/>
            <a:ext cx="4419600" cy="3352800"/>
          </a:xfrm>
        </p:spPr>
        <p:txBody>
          <a:bodyPr/>
          <a:lstStyle/>
          <a:p>
            <a:pPr eaLnBrk="1" hangingPunct="1">
              <a:lnSpc>
                <a:spcPct val="90000"/>
              </a:lnSpc>
            </a:pPr>
            <a:r>
              <a:rPr lang="en-US" altLang="en-US" sz="2400" smtClean="0"/>
              <a:t>Oceanic lithosphere subducts underneath the continental lithosphere</a:t>
            </a:r>
          </a:p>
          <a:p>
            <a:pPr eaLnBrk="1" hangingPunct="1">
              <a:lnSpc>
                <a:spcPct val="90000"/>
              </a:lnSpc>
            </a:pPr>
            <a:r>
              <a:rPr lang="en-US" altLang="en-US" sz="2400" smtClean="0"/>
              <a:t>Oceanic lithosphere heats and dehydrates as it subsides </a:t>
            </a:r>
          </a:p>
          <a:p>
            <a:pPr eaLnBrk="1" hangingPunct="1">
              <a:lnSpc>
                <a:spcPct val="90000"/>
              </a:lnSpc>
            </a:pPr>
            <a:r>
              <a:rPr lang="en-US" altLang="en-US" sz="2400" smtClean="0"/>
              <a:t>The melt rises forming volcanism</a:t>
            </a:r>
          </a:p>
          <a:p>
            <a:pPr eaLnBrk="1" hangingPunct="1">
              <a:lnSpc>
                <a:spcPct val="90000"/>
              </a:lnSpc>
            </a:pPr>
            <a:r>
              <a:rPr lang="en-US" altLang="en-US" sz="2400" smtClean="0"/>
              <a:t>E.g. The Andes</a:t>
            </a:r>
          </a:p>
          <a:p>
            <a:pPr eaLnBrk="1" hangingPunct="1">
              <a:lnSpc>
                <a:spcPct val="90000"/>
              </a:lnSpc>
            </a:pPr>
            <a:endParaRPr lang="en-US" altLang="en-US" sz="2400" smtClean="0"/>
          </a:p>
        </p:txBody>
      </p:sp>
      <p:sp>
        <p:nvSpPr>
          <p:cNvPr id="60419" name="Rectangle 3"/>
          <p:cNvSpPr>
            <a:spLocks noChangeArrowheads="1"/>
          </p:cNvSpPr>
          <p:nvPr/>
        </p:nvSpPr>
        <p:spPr bwMode="auto">
          <a:xfrm>
            <a:off x="762000" y="838200"/>
            <a:ext cx="350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400">
                <a:solidFill>
                  <a:schemeClr val="tx2"/>
                </a:solidFill>
              </a:rPr>
              <a:t>Subduction</a:t>
            </a:r>
          </a:p>
        </p:txBody>
      </p:sp>
      <p:pic>
        <p:nvPicPr>
          <p:cNvPr id="60420" name="Picture 6" descr="and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24350"/>
            <a:ext cx="35052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8" descr="c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05000"/>
            <a:ext cx="35052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0" descr="New-subduction-fig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138238"/>
            <a:ext cx="46482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588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p:txBody>
          <a:bodyPr/>
          <a:lstStyle/>
          <a:p>
            <a:pPr eaLnBrk="1" hangingPunct="1"/>
            <a:r>
              <a:rPr lang="en-US" altLang="en-US" sz="2400" smtClean="0"/>
              <a:t>When two oceanic plates collide, one runs over the other which causes it to sink into the mantle forming a </a:t>
            </a:r>
            <a:r>
              <a:rPr lang="en-US" altLang="en-US" sz="2400" b="1" smtClean="0"/>
              <a:t>subduction zone</a:t>
            </a:r>
            <a:r>
              <a:rPr lang="en-US" altLang="en-US" sz="2400" smtClean="0"/>
              <a:t>. </a:t>
            </a:r>
          </a:p>
          <a:p>
            <a:pPr eaLnBrk="1" hangingPunct="1"/>
            <a:r>
              <a:rPr lang="en-US" altLang="en-US" sz="2400" smtClean="0"/>
              <a:t>The subducting plate is bent downward to form a very deep depression in the ocean floor called a </a:t>
            </a:r>
            <a:r>
              <a:rPr lang="en-US" altLang="en-US" sz="2400" b="1" smtClean="0"/>
              <a:t>trench</a:t>
            </a:r>
            <a:r>
              <a:rPr lang="en-US" altLang="en-US" sz="2400" smtClean="0"/>
              <a:t>. </a:t>
            </a:r>
          </a:p>
          <a:p>
            <a:pPr eaLnBrk="1" hangingPunct="1"/>
            <a:r>
              <a:rPr lang="en-US" altLang="en-US" sz="2400" smtClean="0"/>
              <a:t>The worlds deepest parts of the ocean are found along trenches. </a:t>
            </a:r>
          </a:p>
          <a:p>
            <a:pPr lvl="1" eaLnBrk="1" hangingPunct="1"/>
            <a:r>
              <a:rPr lang="en-US" altLang="en-US" sz="2000" smtClean="0"/>
              <a:t>E.g. The Mariana Trench is 11 km deep!</a:t>
            </a:r>
          </a:p>
        </p:txBody>
      </p:sp>
      <p:sp>
        <p:nvSpPr>
          <p:cNvPr id="62467" name="Rectangle 3"/>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400">
                <a:solidFill>
                  <a:schemeClr val="tx2"/>
                </a:solidFill>
              </a:rPr>
              <a:t>Ocean-Ocean Plate Collision</a:t>
            </a:r>
          </a:p>
        </p:txBody>
      </p:sp>
    </p:spTree>
    <p:extLst>
      <p:ext uri="{BB962C8B-B14F-4D97-AF65-F5344CB8AC3E}">
        <p14:creationId xmlns:p14="http://schemas.microsoft.com/office/powerpoint/2010/main" val="1856897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6" descr="A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14400"/>
            <a:ext cx="27305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9" descr="800px-Atlantic-tre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48768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12" descr="Giant_grenadi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0138" y="2743200"/>
            <a:ext cx="35988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13" descr="Humpback_anglerf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495800"/>
            <a:ext cx="22923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15" descr="California_headlightfi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724400"/>
            <a:ext cx="32004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003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685800" y="1828800"/>
            <a:ext cx="7772400" cy="838200"/>
          </a:xfrm>
        </p:spPr>
        <p:txBody>
          <a:bodyPr/>
          <a:lstStyle/>
          <a:p>
            <a:pPr eaLnBrk="1" hangingPunct="1"/>
            <a:r>
              <a:rPr lang="en-US" altLang="en-US" smtClean="0"/>
              <a:t>Where plates slide past each other</a:t>
            </a:r>
          </a:p>
        </p:txBody>
      </p:sp>
      <p:pic>
        <p:nvPicPr>
          <p:cNvPr id="66563" name="Picture 4" descr="Trans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3908425"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5"/>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400">
                <a:solidFill>
                  <a:schemeClr val="tx2"/>
                </a:solidFill>
              </a:rPr>
              <a:t>Transform Boundaries</a:t>
            </a:r>
          </a:p>
        </p:txBody>
      </p:sp>
      <p:pic>
        <p:nvPicPr>
          <p:cNvPr id="66565" name="Picture 3" descr="laval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648200"/>
            <a:ext cx="1708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descr="Sanandreasfault_srt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667000"/>
            <a:ext cx="367982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 Box 7"/>
          <p:cNvSpPr txBox="1">
            <a:spLocks noChangeArrowheads="1"/>
          </p:cNvSpPr>
          <p:nvPr/>
        </p:nvSpPr>
        <p:spPr bwMode="auto">
          <a:xfrm>
            <a:off x="4800600" y="54864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80" charset="-128"/>
              </a:defRPr>
            </a:lvl1pPr>
            <a:lvl2pPr>
              <a:defRPr sz="2800">
                <a:solidFill>
                  <a:schemeClr val="tx1"/>
                </a:solidFill>
                <a:latin typeface="Arial" charset="0"/>
                <a:ea typeface="ＭＳ Ｐゴシック" pitchFamily="80" charset="-128"/>
              </a:defRPr>
            </a:lvl2pPr>
            <a:lvl3pPr>
              <a:defRPr sz="2400">
                <a:solidFill>
                  <a:schemeClr val="tx1"/>
                </a:solidFill>
                <a:latin typeface="Arial" charset="0"/>
                <a:ea typeface="ＭＳ Ｐゴシック" pitchFamily="80" charset="-128"/>
              </a:defRPr>
            </a:lvl3pPr>
            <a:lvl4pPr>
              <a:defRPr sz="2000">
                <a:solidFill>
                  <a:schemeClr val="tx1"/>
                </a:solidFill>
                <a:latin typeface="Arial" charset="0"/>
                <a:ea typeface="ＭＳ Ｐゴシック" pitchFamily="80" charset="-128"/>
              </a:defRPr>
            </a:lvl4pPr>
            <a:lvl5pPr>
              <a:defRPr sz="2000">
                <a:solidFill>
                  <a:schemeClr val="tx1"/>
                </a:solidFill>
                <a:latin typeface="Arial" charset="0"/>
                <a:ea typeface="ＭＳ Ｐゴシック" pitchFamily="80" charset="-128"/>
              </a:defRPr>
            </a:lvl5pPr>
            <a:lvl6pPr eaLnBrk="0" hangingPunct="0">
              <a:defRPr sz="2000">
                <a:solidFill>
                  <a:schemeClr val="tx1"/>
                </a:solidFill>
                <a:latin typeface="Arial" charset="0"/>
                <a:ea typeface="ＭＳ Ｐゴシック" pitchFamily="80" charset="-128"/>
              </a:defRPr>
            </a:lvl6pPr>
            <a:lvl7pPr eaLnBrk="0" hangingPunct="0">
              <a:defRPr sz="2000">
                <a:solidFill>
                  <a:schemeClr val="tx1"/>
                </a:solidFill>
                <a:latin typeface="Arial" charset="0"/>
                <a:ea typeface="ＭＳ Ｐゴシック" pitchFamily="80" charset="-128"/>
              </a:defRPr>
            </a:lvl7pPr>
            <a:lvl8pPr eaLnBrk="0" hangingPunct="0">
              <a:defRPr sz="2000">
                <a:solidFill>
                  <a:schemeClr val="tx1"/>
                </a:solidFill>
                <a:latin typeface="Arial" charset="0"/>
                <a:ea typeface="ＭＳ Ｐゴシック" pitchFamily="80" charset="-128"/>
              </a:defRPr>
            </a:lvl8pPr>
            <a:lvl9pPr eaLnBrk="0" hangingPunct="0">
              <a:defRPr sz="2000">
                <a:solidFill>
                  <a:schemeClr val="tx1"/>
                </a:solidFill>
                <a:latin typeface="Arial" charset="0"/>
                <a:ea typeface="ＭＳ Ｐゴシック" pitchFamily="80" charset="-128"/>
              </a:defRPr>
            </a:lvl9pPr>
          </a:lstStyle>
          <a:p>
            <a:pPr>
              <a:spcBef>
                <a:spcPct val="50000"/>
              </a:spcBef>
            </a:pPr>
            <a:r>
              <a:rPr lang="en-US" altLang="en-US" sz="1800"/>
              <a:t>Above: View of the San Andreas transform fault</a:t>
            </a:r>
            <a:endParaRPr lang="en-US" altLang="en-US" sz="2400"/>
          </a:p>
        </p:txBody>
      </p:sp>
    </p:spTree>
    <p:extLst>
      <p:ext uri="{BB962C8B-B14F-4D97-AF65-F5344CB8AC3E}">
        <p14:creationId xmlns:p14="http://schemas.microsoft.com/office/powerpoint/2010/main" val="1077093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en-US" altLang="en-US" smtClean="0"/>
          </a:p>
        </p:txBody>
      </p:sp>
      <p:pic>
        <p:nvPicPr>
          <p:cNvPr id="68611" name="Picture 3" descr="plate bound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5344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374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9222"/>
            <a:ext cx="4682836" cy="5178778"/>
          </a:xfrm>
        </p:spPr>
        <p:txBody>
          <a:bodyPr>
            <a:normAutofit fontScale="92500" lnSpcReduction="10000"/>
          </a:bodyPr>
          <a:lstStyle/>
          <a:p>
            <a:pPr marL="0" indent="0">
              <a:buNone/>
            </a:pPr>
            <a:r>
              <a:rPr lang="en-US" sz="3600" dirty="0" smtClean="0"/>
              <a:t>4. </a:t>
            </a:r>
            <a:r>
              <a:rPr lang="en-US" sz="3600" dirty="0"/>
              <a:t>Since continents are part of the plates, as the plates move, the </a:t>
            </a:r>
            <a:r>
              <a:rPr lang="en-US" sz="3600" b="1" u="sng" dirty="0">
                <a:solidFill>
                  <a:srgbClr val="FF0000"/>
                </a:solidFill>
              </a:rPr>
              <a:t>continents</a:t>
            </a:r>
            <a:r>
              <a:rPr lang="en-US" sz="3600" dirty="0">
                <a:solidFill>
                  <a:srgbClr val="FF0000"/>
                </a:solidFill>
              </a:rPr>
              <a:t> </a:t>
            </a:r>
            <a:r>
              <a:rPr lang="en-US" sz="3600" dirty="0"/>
              <a:t>move.</a:t>
            </a:r>
          </a:p>
          <a:p>
            <a:pPr marL="0" indent="0">
              <a:buNone/>
            </a:pPr>
            <a:r>
              <a:rPr lang="en-US" sz="3600" dirty="0" smtClean="0"/>
              <a:t>5. 200 </a:t>
            </a:r>
            <a:r>
              <a:rPr lang="en-US" sz="3600" dirty="0"/>
              <a:t>million years ago, all of the continents were once next to each other and formed a “supercontinent.” </a:t>
            </a:r>
            <a:r>
              <a:rPr lang="en-US" sz="3600" dirty="0" smtClean="0"/>
              <a:t>This </a:t>
            </a:r>
            <a:r>
              <a:rPr lang="en-US" sz="3600" dirty="0"/>
              <a:t>supercontinent is called </a:t>
            </a:r>
            <a:r>
              <a:rPr lang="en-US" sz="3600" b="1" u="sng" dirty="0" smtClean="0">
                <a:solidFill>
                  <a:srgbClr val="FF0000"/>
                </a:solidFill>
              </a:rPr>
              <a:t>Pangaea</a:t>
            </a:r>
            <a:r>
              <a:rPr lang="en-US" sz="3600" dirty="0"/>
              <a:t>.</a:t>
            </a:r>
          </a:p>
          <a:p>
            <a:pPr marL="0" lvl="0" indent="0">
              <a:buNone/>
            </a:pPr>
            <a:endParaRPr lang="en-US" sz="3600" dirty="0"/>
          </a:p>
          <a:p>
            <a:pPr marL="0" lvl="0" indent="0">
              <a:buNone/>
            </a:pPr>
            <a:endParaRPr lang="en-US" dirty="0"/>
          </a:p>
        </p:txBody>
      </p:sp>
      <p:pic>
        <p:nvPicPr>
          <p:cNvPr id="6" name="Picture 5" descr="http://geology.rutgers.edu/103web/Pangeabreakup/pangea_simple.jpg"/>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34840" y="4037611"/>
            <a:ext cx="2660073" cy="2713511"/>
          </a:xfrm>
          <a:prstGeom prst="rect">
            <a:avLst/>
          </a:prstGeom>
          <a:noFill/>
          <a:ln>
            <a:noFill/>
          </a:ln>
        </p:spPr>
      </p:pic>
      <p:pic>
        <p:nvPicPr>
          <p:cNvPr id="3074" name="Picture 2" descr="http://www.geography-site.co.uk/pages/physical/earth/images/plates.gif"/>
          <p:cNvPicPr>
            <a:picLocks noChangeAspect="1" noChangeArrowheads="1"/>
          </p:cNvPicPr>
          <p:nvPr/>
        </p:nvPicPr>
        <p:blipFill rotWithShape="1">
          <a:blip r:embed="rId4">
            <a:extLst>
              <a:ext uri="{28A0092B-C50C-407E-A947-70E740481C1C}">
                <a14:useLocalDpi xmlns:a14="http://schemas.microsoft.com/office/drawing/2010/main" val="0"/>
              </a:ext>
            </a:extLst>
          </a:blip>
          <a:srcRect l="2431" t="9934" r="2153" b="15565"/>
          <a:stretch/>
        </p:blipFill>
        <p:spPr bwMode="auto">
          <a:xfrm>
            <a:off x="4934195" y="1679222"/>
            <a:ext cx="4061361" cy="2137558"/>
          </a:xfrm>
          <a:prstGeom prst="rect">
            <a:avLst/>
          </a:prstGeom>
          <a:ln w="63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3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heel(1)">
                                      <p:cBhvr>
                                        <p:cTn id="11" dur="2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Warm Up</a:t>
            </a:r>
            <a:br>
              <a:rPr lang="en-US" dirty="0" smtClean="0"/>
            </a:br>
            <a:r>
              <a:rPr lang="en-US" dirty="0" smtClean="0"/>
              <a:t>9/18/17</a:t>
            </a:r>
            <a:endParaRPr lang="en-US" dirty="0"/>
          </a:p>
        </p:txBody>
      </p:sp>
      <p:sp>
        <p:nvSpPr>
          <p:cNvPr id="3" name="Content Placeholder 2"/>
          <p:cNvSpPr>
            <a:spLocks noGrp="1"/>
          </p:cNvSpPr>
          <p:nvPr>
            <p:ph idx="1"/>
          </p:nvPr>
        </p:nvSpPr>
        <p:spPr/>
        <p:txBody>
          <a:bodyPr>
            <a:normAutofit/>
          </a:bodyPr>
          <a:lstStyle/>
          <a:p>
            <a:pPr marL="0" indent="0">
              <a:buNone/>
            </a:pPr>
            <a:r>
              <a:rPr lang="en-US" dirty="0"/>
              <a:t>The diagram below shows Earth's layers. Which of the following layers is </a:t>
            </a:r>
            <a:r>
              <a:rPr lang="en-US" u="sng" dirty="0"/>
              <a:t>least</a:t>
            </a:r>
            <a:r>
              <a:rPr lang="en-US" dirty="0"/>
              <a:t> dense? </a:t>
            </a:r>
            <a:endParaRPr lang="en-US" dirty="0" smtClean="0"/>
          </a:p>
          <a:p>
            <a:pPr marL="0" indent="0">
              <a:buNone/>
            </a:pPr>
            <a:endParaRPr lang="en-US" dirty="0"/>
          </a:p>
          <a:p>
            <a:pPr marL="514350" indent="-514350">
              <a:buAutoNum type="alphaUcPeriod"/>
            </a:pPr>
            <a:r>
              <a:rPr lang="en-US" dirty="0" smtClean="0"/>
              <a:t>Inner core</a:t>
            </a:r>
          </a:p>
          <a:p>
            <a:pPr marL="514350" indent="-514350">
              <a:buAutoNum type="alphaUcPeriod"/>
            </a:pPr>
            <a:r>
              <a:rPr lang="en-US" dirty="0" smtClean="0"/>
              <a:t>Mantle</a:t>
            </a:r>
          </a:p>
          <a:p>
            <a:pPr marL="514350" indent="-514350">
              <a:buAutoNum type="alphaUcPeriod"/>
            </a:pPr>
            <a:r>
              <a:rPr lang="en-US" dirty="0" smtClean="0"/>
              <a:t>Outer core</a:t>
            </a:r>
          </a:p>
          <a:p>
            <a:pPr marL="514350" indent="-514350">
              <a:buAutoNum type="alphaUcPeriod"/>
            </a:pPr>
            <a:r>
              <a:rPr lang="en-US" dirty="0" smtClean="0"/>
              <a:t>Crust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587" y="3105150"/>
            <a:ext cx="3629025" cy="2705100"/>
          </a:xfrm>
          <a:prstGeom prst="rect">
            <a:avLst/>
          </a:prstGeom>
        </p:spPr>
      </p:pic>
    </p:spTree>
    <p:extLst>
      <p:ext uri="{BB962C8B-B14F-4D97-AF65-F5344CB8AC3E}">
        <p14:creationId xmlns:p14="http://schemas.microsoft.com/office/powerpoint/2010/main" val="507677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Science Closure</a:t>
            </a:r>
            <a:br>
              <a:rPr lang="en-US" dirty="0" smtClean="0"/>
            </a:br>
            <a:r>
              <a:rPr lang="en-US" dirty="0" smtClean="0"/>
              <a:t>9/18/17</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smtClean="0"/>
              <a:t>diagram shows two lithospheric plates moving away from each other. </a:t>
            </a:r>
            <a:r>
              <a:rPr lang="en-US" dirty="0" smtClean="0">
                <a:solidFill>
                  <a:srgbClr val="FF0000"/>
                </a:solidFill>
              </a:rPr>
              <a:t>Which </a:t>
            </a:r>
            <a:r>
              <a:rPr lang="en-US" u="sng" dirty="0" smtClean="0">
                <a:solidFill>
                  <a:srgbClr val="FF0000"/>
                </a:solidFill>
              </a:rPr>
              <a:t>best</a:t>
            </a:r>
            <a:r>
              <a:rPr lang="en-US" dirty="0">
                <a:solidFill>
                  <a:srgbClr val="FF0000"/>
                </a:solidFill>
              </a:rPr>
              <a:t> </a:t>
            </a:r>
            <a:r>
              <a:rPr lang="en-US" dirty="0" smtClean="0">
                <a:solidFill>
                  <a:srgbClr val="FF0000"/>
                </a:solidFill>
              </a:rPr>
              <a:t>describes plate movement rate?</a:t>
            </a:r>
          </a:p>
          <a:p>
            <a:pPr marL="0" indent="0">
              <a:buNone/>
            </a:pPr>
            <a:endParaRPr lang="en-US" dirty="0"/>
          </a:p>
          <a:p>
            <a:pPr marL="514350" indent="-514350">
              <a:buAutoNum type="alphaUcPeriod"/>
            </a:pPr>
            <a:r>
              <a:rPr lang="en-US" dirty="0" smtClean="0"/>
              <a:t>50 kilometers per year</a:t>
            </a:r>
          </a:p>
          <a:p>
            <a:pPr marL="514350" indent="-514350">
              <a:buAutoNum type="alphaUcPeriod"/>
            </a:pPr>
            <a:r>
              <a:rPr lang="en-US" dirty="0" smtClean="0"/>
              <a:t>5 kilometers per year</a:t>
            </a:r>
          </a:p>
          <a:p>
            <a:pPr marL="514350" indent="-514350">
              <a:buAutoNum type="alphaUcPeriod"/>
            </a:pPr>
            <a:r>
              <a:rPr lang="en-US" dirty="0" smtClean="0"/>
              <a:t>50 meters per year</a:t>
            </a:r>
          </a:p>
          <a:p>
            <a:pPr marL="514350" indent="-514350">
              <a:buAutoNum type="alphaUcPeriod"/>
            </a:pPr>
            <a:r>
              <a:rPr lang="en-US" dirty="0" smtClean="0"/>
              <a:t>5 centimeters per year</a:t>
            </a:r>
            <a:endParaRPr lang="en-US" dirty="0"/>
          </a:p>
        </p:txBody>
      </p:sp>
      <p:pic>
        <p:nvPicPr>
          <p:cNvPr id="4" name="Picture 3"/>
          <p:cNvPicPr>
            <a:picLocks noChangeAspect="1"/>
          </p:cNvPicPr>
          <p:nvPr/>
        </p:nvPicPr>
        <p:blipFill>
          <a:blip r:embed="rId3"/>
          <a:stretch>
            <a:fillRect/>
          </a:stretch>
        </p:blipFill>
        <p:spPr>
          <a:xfrm>
            <a:off x="4826000" y="2959100"/>
            <a:ext cx="4317999" cy="3898899"/>
          </a:xfrm>
          <a:prstGeom prst="rect">
            <a:avLst/>
          </a:prstGeom>
        </p:spPr>
      </p:pic>
    </p:spTree>
    <p:extLst>
      <p:ext uri="{BB962C8B-B14F-4D97-AF65-F5344CB8AC3E}">
        <p14:creationId xmlns:p14="http://schemas.microsoft.com/office/powerpoint/2010/main" val="3346457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86200" y="1676400"/>
            <a:ext cx="4953000" cy="508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pPr>
            <a:r>
              <a:rPr lang="en-US" sz="2800" dirty="0">
                <a:solidFill>
                  <a:srgbClr val="3333CC"/>
                </a:solidFill>
                <a:latin typeface="Times New Roman" charset="0"/>
              </a:rPr>
              <a:t>6. </a:t>
            </a:r>
            <a:r>
              <a:rPr lang="en-US" sz="2800" b="1" u="sng" dirty="0" smtClean="0">
                <a:solidFill>
                  <a:srgbClr val="FF0000"/>
                </a:solidFill>
                <a:latin typeface="Times New Roman" charset="0"/>
              </a:rPr>
              <a:t>Alfred Wegener</a:t>
            </a:r>
            <a:r>
              <a:rPr lang="en-US" sz="2800" dirty="0" smtClean="0">
                <a:latin typeface="Times New Roman" charset="0"/>
              </a:rPr>
              <a:t>,</a:t>
            </a:r>
            <a:r>
              <a:rPr lang="en-US" sz="2800" b="1" dirty="0" smtClean="0">
                <a:solidFill>
                  <a:srgbClr val="FF0000"/>
                </a:solidFill>
                <a:latin typeface="Times New Roman" charset="0"/>
              </a:rPr>
              <a:t> </a:t>
            </a:r>
            <a:r>
              <a:rPr lang="en-US" sz="2800" dirty="0">
                <a:solidFill>
                  <a:srgbClr val="3333CC"/>
                </a:solidFill>
                <a:latin typeface="Times New Roman" charset="0"/>
              </a:rPr>
              <a:t>in the early </a:t>
            </a:r>
            <a:r>
              <a:rPr lang="en-US" sz="2800" dirty="0" smtClean="0">
                <a:solidFill>
                  <a:srgbClr val="3333CC"/>
                </a:solidFill>
                <a:latin typeface="Times New Roman" charset="0"/>
              </a:rPr>
              <a:t>1900s, </a:t>
            </a:r>
            <a:r>
              <a:rPr lang="en-US" sz="2800" dirty="0">
                <a:solidFill>
                  <a:srgbClr val="3333CC"/>
                </a:solidFill>
                <a:latin typeface="Times New Roman" charset="0"/>
              </a:rPr>
              <a:t>proposed the hypothesis that continents were once joined together in a single large </a:t>
            </a:r>
            <a:r>
              <a:rPr lang="en-US" sz="2800" dirty="0" smtClean="0">
                <a:solidFill>
                  <a:srgbClr val="3333CC"/>
                </a:solidFill>
                <a:latin typeface="Times New Roman" charset="0"/>
              </a:rPr>
              <a:t>landmass </a:t>
            </a:r>
            <a:r>
              <a:rPr lang="en-US" sz="2800" dirty="0">
                <a:solidFill>
                  <a:srgbClr val="3333CC"/>
                </a:solidFill>
                <a:latin typeface="Times New Roman" charset="0"/>
              </a:rPr>
              <a:t>he called </a:t>
            </a:r>
            <a:r>
              <a:rPr lang="en-US" sz="2800" dirty="0" smtClean="0">
                <a:solidFill>
                  <a:srgbClr val="3333CC"/>
                </a:solidFill>
                <a:latin typeface="Times New Roman" charset="0"/>
              </a:rPr>
              <a:t>Pangaea </a:t>
            </a:r>
            <a:r>
              <a:rPr lang="en-US" sz="2800" dirty="0">
                <a:solidFill>
                  <a:srgbClr val="3333CC"/>
                </a:solidFill>
                <a:latin typeface="Times New Roman" charset="0"/>
              </a:rPr>
              <a:t>(meaning </a:t>
            </a:r>
            <a:r>
              <a:rPr lang="en-US" sz="2800" dirty="0" smtClean="0">
                <a:solidFill>
                  <a:srgbClr val="3333CC"/>
                </a:solidFill>
                <a:latin typeface="Arial"/>
              </a:rPr>
              <a:t>“</a:t>
            </a:r>
            <a:r>
              <a:rPr lang="en-US" sz="2800" dirty="0" smtClean="0">
                <a:solidFill>
                  <a:srgbClr val="3333CC"/>
                </a:solidFill>
                <a:latin typeface="Times New Roman" charset="0"/>
              </a:rPr>
              <a:t>all earth</a:t>
            </a:r>
            <a:r>
              <a:rPr lang="en-US" sz="2800" dirty="0" smtClean="0">
                <a:solidFill>
                  <a:srgbClr val="3333CC"/>
                </a:solidFill>
                <a:latin typeface="Arial"/>
              </a:rPr>
              <a:t>” </a:t>
            </a:r>
            <a:r>
              <a:rPr lang="en-US" sz="2800" dirty="0" smtClean="0">
                <a:solidFill>
                  <a:srgbClr val="3333CC"/>
                </a:solidFill>
                <a:latin typeface="Times New Roman" charset="0"/>
              </a:rPr>
              <a:t>in </a:t>
            </a:r>
            <a:r>
              <a:rPr lang="en-US" sz="2800" dirty="0">
                <a:solidFill>
                  <a:srgbClr val="3333CC"/>
                </a:solidFill>
                <a:latin typeface="Times New Roman" charset="0"/>
              </a:rPr>
              <a:t>Greek).</a:t>
            </a:r>
          </a:p>
          <a:p>
            <a:pPr>
              <a:lnSpc>
                <a:spcPct val="90000"/>
              </a:lnSpc>
            </a:pPr>
            <a:endParaRPr lang="en-US" sz="2800" dirty="0">
              <a:solidFill>
                <a:srgbClr val="3333CC"/>
              </a:solidFill>
              <a:latin typeface="Times New Roman" charset="0"/>
            </a:endParaRPr>
          </a:p>
          <a:p>
            <a:pPr>
              <a:lnSpc>
                <a:spcPct val="90000"/>
              </a:lnSpc>
            </a:pPr>
            <a:r>
              <a:rPr lang="en-US" sz="2800" dirty="0" smtClean="0">
                <a:solidFill>
                  <a:srgbClr val="3333CC"/>
                </a:solidFill>
                <a:latin typeface="Times New Roman" charset="0"/>
              </a:rPr>
              <a:t>A. He </a:t>
            </a:r>
            <a:r>
              <a:rPr lang="en-US" sz="2800" dirty="0">
                <a:solidFill>
                  <a:srgbClr val="3333CC"/>
                </a:solidFill>
                <a:latin typeface="Times New Roman" charset="0"/>
              </a:rPr>
              <a:t>proposed that </a:t>
            </a:r>
            <a:r>
              <a:rPr lang="en-US" sz="2800" dirty="0" smtClean="0">
                <a:solidFill>
                  <a:srgbClr val="3333CC"/>
                </a:solidFill>
                <a:latin typeface="Times New Roman" charset="0"/>
              </a:rPr>
              <a:t>Pangaea </a:t>
            </a:r>
            <a:r>
              <a:rPr lang="en-US" sz="2800" dirty="0">
                <a:solidFill>
                  <a:srgbClr val="3333CC"/>
                </a:solidFill>
                <a:latin typeface="Times New Roman" charset="0"/>
              </a:rPr>
              <a:t>had split apart and the continents had moved gradually to their present positions - a process that became known as </a:t>
            </a:r>
            <a:r>
              <a:rPr lang="en-US" sz="2800" b="1" u="sng" dirty="0">
                <a:solidFill>
                  <a:srgbClr val="FF0000"/>
                </a:solidFill>
                <a:latin typeface="Times New Roman" charset="0"/>
              </a:rPr>
              <a:t>continental drift</a:t>
            </a:r>
            <a:r>
              <a:rPr lang="en-US" sz="2800" dirty="0">
                <a:solidFill>
                  <a:srgbClr val="3333CC"/>
                </a:solidFill>
                <a:latin typeface="Times New Roman" charset="0"/>
              </a:rPr>
              <a:t>.</a:t>
            </a:r>
            <a:r>
              <a:rPr lang="en-US" sz="2400" dirty="0">
                <a:latin typeface="Times New Roman" charset="0"/>
              </a:rPr>
              <a:t> </a:t>
            </a:r>
          </a:p>
          <a:p>
            <a:pPr>
              <a:lnSpc>
                <a:spcPct val="90000"/>
              </a:lnSpc>
            </a:pPr>
            <a:endParaRPr lang="en-US" sz="2400" dirty="0">
              <a:latin typeface="Times New Roman" charset="0"/>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l="17143" b="17140"/>
          <a:stretch>
            <a:fillRect/>
          </a:stretch>
        </p:blipFill>
        <p:spPr bwMode="auto">
          <a:xfrm rot="-1134553">
            <a:off x="381000" y="2286000"/>
            <a:ext cx="3276600" cy="2544763"/>
          </a:xfrm>
          <a:prstGeom prst="rect">
            <a:avLst/>
          </a:prstGeom>
          <a:noFill/>
          <a:effectLst>
            <a:outerShdw blurRad="63500" dist="107763" dir="2700000" algn="ctr" rotWithShape="0">
              <a:srgbClr val="3333CC">
                <a:alpha val="50000"/>
              </a:srgbClr>
            </a:outerShdw>
          </a:effectLst>
          <a:extLst>
            <a:ext uri="{909E8E84-426E-40DD-AFC4-6F175D3DCCD1}">
              <a14:hiddenFill xmlns:a14="http://schemas.microsoft.com/office/drawing/2010/main">
                <a:solidFill>
                  <a:srgbClr val="FFFFFF"/>
                </a:solidFill>
              </a14:hiddenFill>
            </a:ext>
          </a:extLst>
        </p:spPr>
      </p:pic>
      <p:sp>
        <p:nvSpPr>
          <p:cNvPr id="19460" name="Rectangle 4"/>
          <p:cNvSpPr>
            <a:spLocks noGrp="1" noChangeArrowheads="1"/>
          </p:cNvSpPr>
          <p:nvPr>
            <p:ph type="title"/>
          </p:nvPr>
        </p:nvSpPr>
        <p:spPr>
          <a:xfrm>
            <a:off x="762000" y="609600"/>
            <a:ext cx="6032500" cy="838200"/>
          </a:xfrm>
        </p:spPr>
        <p:txBody>
          <a:bodyPr/>
          <a:lstStyle/>
          <a:p>
            <a:r>
              <a:rPr lang="en-US" sz="3600" b="1">
                <a:solidFill>
                  <a:srgbClr val="3333CC"/>
                </a:solidFill>
                <a:effectLst>
                  <a:outerShdw blurRad="38100" dist="38100" dir="2700000" algn="tl">
                    <a:srgbClr val="DDDDDD"/>
                  </a:outerShdw>
                </a:effectLst>
              </a:rPr>
              <a:t>CONTINENTAL DRIFT</a:t>
            </a:r>
            <a:endParaRPr lang="en-US" b="1">
              <a:solidFill>
                <a:srgbClr val="3333CC"/>
              </a:solidFill>
              <a:effectLst>
                <a:outerShdw blurRad="38100" dist="38100" dir="2700000" algn="tl">
                  <a:srgbClr val="DDDDDD"/>
                </a:outerShdw>
              </a:effectLst>
            </a:endParaRPr>
          </a:p>
        </p:txBody>
      </p:sp>
    </p:spTree>
    <p:extLst>
      <p:ext uri="{BB962C8B-B14F-4D97-AF65-F5344CB8AC3E}">
        <p14:creationId xmlns:p14="http://schemas.microsoft.com/office/powerpoint/2010/main" val="2658719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YouTube: Alfred Wegener</a:t>
            </a:r>
            <a:endParaRPr lang="en-US" dirty="0"/>
          </a:p>
        </p:txBody>
      </p:sp>
    </p:spTree>
    <p:extLst>
      <p:ext uri="{BB962C8B-B14F-4D97-AF65-F5344CB8AC3E}">
        <p14:creationId xmlns:p14="http://schemas.microsoft.com/office/powerpoint/2010/main" val="2304338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algn="ctr"/>
            <a:r>
              <a:rPr lang="en-US" sz="3600" dirty="0"/>
              <a:t>CONTINENTAL DRIFT</a:t>
            </a:r>
          </a:p>
        </p:txBody>
      </p:sp>
      <p:pic>
        <p:nvPicPr>
          <p:cNvPr id="21507" name="Picture 3" descr="panga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4" y="1236116"/>
            <a:ext cx="5387312" cy="499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weg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
            <a:ext cx="28194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p:cNvSpPr>
            <a:spLocks noChangeArrowheads="1"/>
          </p:cNvSpPr>
          <p:nvPr/>
        </p:nvSpPr>
        <p:spPr bwMode="auto">
          <a:xfrm>
            <a:off x="3771118" y="3773959"/>
            <a:ext cx="537288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200" dirty="0" smtClean="0">
                <a:latin typeface="Times New Roman" charset="0"/>
              </a:rPr>
              <a:t>B. According </a:t>
            </a:r>
            <a:r>
              <a:rPr lang="en-US" sz="3200" dirty="0">
                <a:latin typeface="Times New Roman" charset="0"/>
              </a:rPr>
              <a:t>to the hypothesis of </a:t>
            </a:r>
            <a:r>
              <a:rPr lang="en-US" sz="3200" dirty="0">
                <a:solidFill>
                  <a:srgbClr val="000000"/>
                </a:solidFill>
                <a:latin typeface="Times New Roman" charset="0"/>
              </a:rPr>
              <a:t>continental drift,</a:t>
            </a:r>
            <a:r>
              <a:rPr lang="en-US" sz="3200" dirty="0">
                <a:latin typeface="Times New Roman" charset="0"/>
              </a:rPr>
              <a:t> continents have moved slowly to their current locations</a:t>
            </a:r>
            <a:r>
              <a:rPr lang="en-US" sz="3200" dirty="0" smtClean="0">
                <a:latin typeface="Times New Roman" charset="0"/>
              </a:rPr>
              <a:t>.</a:t>
            </a:r>
          </a:p>
          <a:p>
            <a:r>
              <a:rPr lang="en-US" sz="3200" b="1" dirty="0" smtClean="0">
                <a:latin typeface="Times New Roman" charset="0"/>
              </a:rPr>
              <a:t>Approximately how much do they move each year?</a:t>
            </a:r>
            <a:endParaRPr lang="en-US" sz="3200" b="1" dirty="0">
              <a:latin typeface="Times New Roman" charset="0"/>
            </a:endParaRPr>
          </a:p>
        </p:txBody>
      </p:sp>
    </p:spTree>
    <p:extLst>
      <p:ext uri="{BB962C8B-B14F-4D97-AF65-F5344CB8AC3E}">
        <p14:creationId xmlns:p14="http://schemas.microsoft.com/office/powerpoint/2010/main" val="395589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1509">
                                            <p:txEl>
                                              <p:pRg st="1" end="1"/>
                                            </p:txEl>
                                          </p:spTgt>
                                        </p:tgtEl>
                                        <p:attrNameLst>
                                          <p:attrName>style.visibility</p:attrName>
                                        </p:attrNameLst>
                                      </p:cBhvr>
                                      <p:to>
                                        <p:strVal val="visible"/>
                                      </p:to>
                                    </p:set>
                                    <p:anim calcmode="lin" valueType="num">
                                      <p:cBhvr>
                                        <p:cTn id="7" dur="1000" fill="hold"/>
                                        <p:tgtEl>
                                          <p:spTgt spid="2150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1509">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150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9067"/>
            <a:ext cx="4682836" cy="5858933"/>
          </a:xfrm>
        </p:spPr>
        <p:txBody>
          <a:bodyPr>
            <a:normAutofit fontScale="85000" lnSpcReduction="10000"/>
          </a:bodyPr>
          <a:lstStyle/>
          <a:p>
            <a:pPr marL="0" lvl="0" indent="0">
              <a:buNone/>
            </a:pPr>
            <a:r>
              <a:rPr lang="en-US" sz="3200" dirty="0"/>
              <a:t>7</a:t>
            </a:r>
            <a:r>
              <a:rPr lang="en-US" sz="3200" dirty="0" smtClean="0"/>
              <a:t>. Three pieces of evidence tell us the continents once fit together.</a:t>
            </a:r>
          </a:p>
          <a:p>
            <a:pPr marL="514350" lvl="0" indent="-514350">
              <a:buAutoNum type="alphaUcPeriod"/>
            </a:pPr>
            <a:r>
              <a:rPr lang="en-US" sz="3200" dirty="0" smtClean="0"/>
              <a:t>The </a:t>
            </a:r>
            <a:r>
              <a:rPr lang="en-US" sz="3200" dirty="0"/>
              <a:t>continents fit together like </a:t>
            </a:r>
            <a:r>
              <a:rPr lang="en-US" sz="3200" b="1" u="sng" dirty="0">
                <a:solidFill>
                  <a:srgbClr val="FF0000"/>
                </a:solidFill>
              </a:rPr>
              <a:t>puzzle</a:t>
            </a:r>
            <a:r>
              <a:rPr lang="en-US" sz="3200" dirty="0"/>
              <a:t> </a:t>
            </a:r>
            <a:r>
              <a:rPr lang="en-US" sz="3200" dirty="0" smtClean="0"/>
              <a:t>pieces.</a:t>
            </a:r>
          </a:p>
          <a:p>
            <a:pPr marL="514350" lvl="0" indent="-514350">
              <a:buAutoNum type="alphaUcPeriod"/>
            </a:pPr>
            <a:r>
              <a:rPr lang="en-US" sz="3200" dirty="0" smtClean="0"/>
              <a:t>Identical </a:t>
            </a:r>
            <a:r>
              <a:rPr lang="en-US" sz="3200" dirty="0"/>
              <a:t>plant and animal </a:t>
            </a:r>
            <a:r>
              <a:rPr lang="en-US" sz="3200" b="1" u="sng" dirty="0">
                <a:solidFill>
                  <a:srgbClr val="FF0000"/>
                </a:solidFill>
              </a:rPr>
              <a:t>fossils</a:t>
            </a:r>
            <a:r>
              <a:rPr lang="en-US" sz="3200" dirty="0">
                <a:solidFill>
                  <a:srgbClr val="FF0000"/>
                </a:solidFill>
              </a:rPr>
              <a:t> </a:t>
            </a:r>
            <a:r>
              <a:rPr lang="en-US" sz="3200" dirty="0"/>
              <a:t>of the same age have been found in rocks in Africa and South </a:t>
            </a:r>
            <a:r>
              <a:rPr lang="en-US" sz="3200" dirty="0" smtClean="0"/>
              <a:t>America.</a:t>
            </a:r>
          </a:p>
          <a:p>
            <a:pPr marL="514350" lvl="0" indent="-514350">
              <a:buAutoNum type="alphaUcPeriod"/>
            </a:pPr>
            <a:r>
              <a:rPr lang="en-US" sz="3200" dirty="0" smtClean="0"/>
              <a:t>Matching </a:t>
            </a:r>
            <a:r>
              <a:rPr lang="en-US" sz="3200" b="1" u="sng" dirty="0">
                <a:solidFill>
                  <a:srgbClr val="FF0000"/>
                </a:solidFill>
              </a:rPr>
              <a:t>rock</a:t>
            </a:r>
            <a:r>
              <a:rPr lang="en-US" sz="3200" dirty="0" smtClean="0"/>
              <a:t> formations and </a:t>
            </a:r>
            <a:r>
              <a:rPr lang="en-US" sz="3200" b="1" u="sng" dirty="0">
                <a:solidFill>
                  <a:srgbClr val="FF0000"/>
                </a:solidFill>
              </a:rPr>
              <a:t>mountain</a:t>
            </a:r>
            <a:r>
              <a:rPr lang="en-US" sz="3200" dirty="0" smtClean="0"/>
              <a:t> chains found on different continents.</a:t>
            </a:r>
            <a:endParaRPr lang="en-US" sz="3200" dirty="0"/>
          </a:p>
          <a:p>
            <a:pPr marL="0" lvl="0" indent="0">
              <a:buNone/>
            </a:pPr>
            <a:endParaRPr lang="en-US" sz="3600" dirty="0"/>
          </a:p>
          <a:p>
            <a:pPr marL="0" lvl="0" indent="0">
              <a:buNone/>
            </a:pPr>
            <a:endParaRPr lang="en-US" dirty="0"/>
          </a:p>
        </p:txBody>
      </p:sp>
      <p:pic>
        <p:nvPicPr>
          <p:cNvPr id="7" name="Picture 6" descr="http://earthsatellitemaps.com/wp-content/uploads/2009/06/mapofearth.jp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backgroundMark x1="3064" y1="12234" x2="3064" y2="12234"/>
                        <a14:backgroundMark x1="4875" y1="89096" x2="4875" y2="89096"/>
                        <a14:backgroundMark x1="94568" y1="90160" x2="94568" y2="90160"/>
                        <a14:backgroundMark x1="96100" y1="6117" x2="96100" y2="6117"/>
                      </a14:backgroundRemoval>
                    </a14:imgEffect>
                  </a14:imgLayer>
                </a14:imgProps>
              </a:ext>
              <a:ext uri="{28A0092B-C50C-407E-A947-70E740481C1C}">
                <a14:useLocalDpi xmlns:a14="http://schemas.microsoft.com/office/drawing/2010/main" val="0"/>
              </a:ext>
            </a:extLst>
          </a:blip>
          <a:srcRect/>
          <a:stretch>
            <a:fillRect/>
          </a:stretch>
        </p:blipFill>
        <p:spPr bwMode="auto">
          <a:xfrm>
            <a:off x="4367736" y="1417637"/>
            <a:ext cx="4776264" cy="2501220"/>
          </a:xfrm>
          <a:prstGeom prst="rect">
            <a:avLst/>
          </a:prstGeom>
          <a:noFill/>
          <a:ln>
            <a:noFill/>
          </a:ln>
        </p:spPr>
      </p:pic>
      <p:pic>
        <p:nvPicPr>
          <p:cNvPr id="4098" name="Picture 2" descr="http://tasaclips.com/illustrations/Fossil_Eviden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067" y="3811526"/>
            <a:ext cx="4335982" cy="266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1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blinds(horizontal)">
                                      <p:cBhvr>
                                        <p:cTn id="3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latin typeface="Times New Roman" charset="0"/>
            </a:endParaRPr>
          </a:p>
        </p:txBody>
      </p:sp>
      <p:sp>
        <p:nvSpPr>
          <p:cNvPr id="8195" name="Rectangle 3"/>
          <p:cNvSpPr>
            <a:spLocks noGrp="1" noChangeArrowheads="1"/>
          </p:cNvSpPr>
          <p:nvPr>
            <p:ph type="body" sz="half" idx="1"/>
          </p:nvPr>
        </p:nvSpPr>
        <p:spPr/>
        <p:txBody>
          <a:bodyPr/>
          <a:lstStyle/>
          <a:p>
            <a:pPr eaLnBrk="1" hangingPunct="1"/>
            <a:endParaRPr lang="en-US" sz="2800">
              <a:latin typeface="Times New Roman" charset="0"/>
            </a:endParaRPr>
          </a:p>
        </p:txBody>
      </p:sp>
      <p:sp>
        <p:nvSpPr>
          <p:cNvPr id="8196" name="Rectangle 4"/>
          <p:cNvSpPr>
            <a:spLocks noGrp="1" noChangeArrowheads="1" noTextEdit="1"/>
          </p:cNvSpPr>
          <p:nvPr>
            <p:ph type="clipArt" sz="half" idx="2"/>
          </p:nvPr>
        </p:nvSpPr>
        <p:spPr/>
      </p:sp>
      <p:pic>
        <p:nvPicPr>
          <p:cNvPr id="8197" name="Picture 6" descr="http://pubs.usgs.gov/publications/graphics/Fig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32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p:tgtEl>
                                          <p:spTgt spid="8197"/>
                                        </p:tgtEl>
                                        <p:attrNameLst>
                                          <p:attrName>ppt_y</p:attrName>
                                        </p:attrNameLst>
                                      </p:cBhvr>
                                      <p:tavLst>
                                        <p:tav tm="0">
                                          <p:val>
                                            <p:strVal val="#ppt_y+#ppt_h*1.125000"/>
                                          </p:val>
                                        </p:tav>
                                        <p:tav tm="100000">
                                          <p:val>
                                            <p:strVal val="#ppt_y"/>
                                          </p:val>
                                        </p:tav>
                                      </p:tavLst>
                                    </p:anim>
                                    <p:animEffect transition="in" filter="wipe(up)">
                                      <p:cBhvr>
                                        <p:cTn id="8"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229600" cy="1143000"/>
          </a:xfrm>
        </p:spPr>
        <p:txBody>
          <a:bodyPr/>
          <a:lstStyle/>
          <a:p>
            <a:r>
              <a:rPr lang="en-US" dirty="0" smtClean="0"/>
              <a:t>Check for Understanding</a:t>
            </a:r>
            <a:endParaRPr lang="en-US" dirty="0"/>
          </a:p>
        </p:txBody>
      </p:sp>
      <p:sp>
        <p:nvSpPr>
          <p:cNvPr id="3" name="Content Placeholder 2"/>
          <p:cNvSpPr>
            <a:spLocks noGrp="1"/>
          </p:cNvSpPr>
          <p:nvPr>
            <p:ph idx="1"/>
          </p:nvPr>
        </p:nvSpPr>
        <p:spPr/>
        <p:txBody>
          <a:bodyPr/>
          <a:lstStyle/>
          <a:p>
            <a:pPr marL="0" indent="0">
              <a:buNone/>
            </a:pPr>
            <a:r>
              <a:rPr lang="en-US" sz="4000" dirty="0" smtClean="0"/>
              <a:t>What happens to continents when the lithospheric plates move?</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6604000" y="0"/>
            <a:ext cx="2540000" cy="1955800"/>
          </a:xfrm>
          <a:prstGeom prst="rect">
            <a:avLst/>
          </a:prstGeom>
        </p:spPr>
      </p:pic>
    </p:spTree>
    <p:extLst>
      <p:ext uri="{BB962C8B-B14F-4D97-AF65-F5344CB8AC3E}">
        <p14:creationId xmlns:p14="http://schemas.microsoft.com/office/powerpoint/2010/main" val="2416288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229600" cy="1143000"/>
          </a:xfrm>
        </p:spPr>
        <p:txBody>
          <a:bodyPr/>
          <a:lstStyle/>
          <a:p>
            <a:r>
              <a:rPr lang="en-US" dirty="0" smtClean="0"/>
              <a:t>Check for Understanding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Scientists </a:t>
            </a:r>
            <a:r>
              <a:rPr lang="en-US" dirty="0"/>
              <a:t>theorize that millions of years ago South America and Africa formed a single land mass. </a:t>
            </a:r>
          </a:p>
          <a:p>
            <a:pPr marL="0" indent="0">
              <a:buNone/>
            </a:pPr>
            <a:endParaRPr lang="en-US" dirty="0"/>
          </a:p>
          <a:p>
            <a:pPr marL="0" indent="0">
              <a:buNone/>
            </a:pPr>
            <a:r>
              <a:rPr lang="en-US" dirty="0"/>
              <a:t>W</a:t>
            </a:r>
            <a:r>
              <a:rPr lang="en-US" dirty="0" smtClean="0"/>
              <a:t>hy are South </a:t>
            </a:r>
            <a:r>
              <a:rPr lang="en-US" dirty="0"/>
              <a:t>America and Africa </a:t>
            </a:r>
            <a:r>
              <a:rPr lang="en-US" dirty="0" smtClean="0"/>
              <a:t>now </a:t>
            </a:r>
            <a:r>
              <a:rPr lang="en-US" dirty="0"/>
              <a:t>thousands of miles apart</a:t>
            </a:r>
            <a:r>
              <a:rPr lang="en-US" dirty="0" smtClean="0"/>
              <a:t>?</a:t>
            </a:r>
          </a:p>
          <a:p>
            <a:pPr marL="0" indent="0">
              <a:buNone/>
            </a:pPr>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6604000" y="0"/>
            <a:ext cx="2540000" cy="1955800"/>
          </a:xfrm>
          <a:prstGeom prst="rect">
            <a:avLst/>
          </a:prstGeom>
        </p:spPr>
      </p:pic>
    </p:spTree>
    <p:extLst>
      <p:ext uri="{BB962C8B-B14F-4D97-AF65-F5344CB8AC3E}">
        <p14:creationId xmlns:p14="http://schemas.microsoft.com/office/powerpoint/2010/main" val="39408425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8000" y="1572768"/>
            <a:ext cx="7247129" cy="2130552"/>
          </a:xfrm>
        </p:spPr>
        <p:txBody>
          <a:bodyPr>
            <a:normAutofit/>
          </a:bodyPr>
          <a:lstStyle/>
          <a:p>
            <a:r>
              <a:rPr lang="en-US" sz="5500" dirty="0" smtClean="0"/>
              <a:t>Guided Practice </a:t>
            </a:r>
            <a:endParaRPr lang="en-US" sz="5500" dirty="0"/>
          </a:p>
        </p:txBody>
      </p:sp>
    </p:spTree>
    <p:extLst>
      <p:ext uri="{BB962C8B-B14F-4D97-AF65-F5344CB8AC3E}">
        <p14:creationId xmlns:p14="http://schemas.microsoft.com/office/powerpoint/2010/main" val="3555123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 Expectations</a:t>
            </a:r>
            <a:endParaRPr lang="en-US" dirty="0"/>
          </a:p>
        </p:txBody>
      </p:sp>
      <p:sp>
        <p:nvSpPr>
          <p:cNvPr id="3" name="Content Placeholder 2"/>
          <p:cNvSpPr>
            <a:spLocks noGrp="1"/>
          </p:cNvSpPr>
          <p:nvPr>
            <p:ph idx="1"/>
          </p:nvPr>
        </p:nvSpPr>
        <p:spPr/>
        <p:txBody>
          <a:bodyPr/>
          <a:lstStyle/>
          <a:p>
            <a:pPr marL="514350" indent="-514350">
              <a:buAutoNum type="arabicPeriod"/>
            </a:pPr>
            <a:r>
              <a:rPr lang="en-US" b="1" dirty="0"/>
              <a:t>Seated</a:t>
            </a:r>
            <a:r>
              <a:rPr lang="en-US" dirty="0"/>
              <a:t> &amp; </a:t>
            </a:r>
            <a:r>
              <a:rPr lang="en-US" b="1" dirty="0" smtClean="0"/>
              <a:t>Silent</a:t>
            </a:r>
          </a:p>
          <a:p>
            <a:pPr marL="514350" indent="-514350">
              <a:buAutoNum type="arabicPeriod"/>
            </a:pPr>
            <a:r>
              <a:rPr lang="en-US" dirty="0" smtClean="0"/>
              <a:t>Raise </a:t>
            </a:r>
            <a:r>
              <a:rPr lang="en-US" dirty="0"/>
              <a:t>a </a:t>
            </a:r>
            <a:r>
              <a:rPr lang="en-US" b="1" dirty="0"/>
              <a:t>silent</a:t>
            </a:r>
            <a:r>
              <a:rPr lang="en-US" dirty="0"/>
              <a:t> </a:t>
            </a:r>
            <a:r>
              <a:rPr lang="en-US" dirty="0" smtClean="0"/>
              <a:t>hand to answer. </a:t>
            </a:r>
          </a:p>
          <a:p>
            <a:pPr marL="514350" indent="-514350">
              <a:buAutoNum type="arabicPeriod"/>
            </a:pPr>
            <a:endParaRPr lang="en-US" dirty="0"/>
          </a:p>
          <a:p>
            <a:pPr marL="0" indent="0">
              <a:buNone/>
            </a:pPr>
            <a:r>
              <a:rPr lang="en-US" dirty="0" smtClean="0"/>
              <a:t>Don’t blurt out your answer!</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4864876" y="4284322"/>
            <a:ext cx="3585251" cy="2247900"/>
          </a:xfrm>
          <a:prstGeom prst="rect">
            <a:avLst/>
          </a:prstGeom>
        </p:spPr>
      </p:pic>
    </p:spTree>
    <p:extLst>
      <p:ext uri="{BB962C8B-B14F-4D97-AF65-F5344CB8AC3E}">
        <p14:creationId xmlns:p14="http://schemas.microsoft.com/office/powerpoint/2010/main" val="2924286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The Earth</a:t>
            </a:r>
            <a:endParaRPr lang="en-US" dirty="0"/>
          </a:p>
        </p:txBody>
      </p:sp>
      <p:sp>
        <p:nvSpPr>
          <p:cNvPr id="3" name="Subtitle 2"/>
          <p:cNvSpPr>
            <a:spLocks noGrp="1"/>
          </p:cNvSpPr>
          <p:nvPr>
            <p:ph type="subTitle" idx="1"/>
          </p:nvPr>
        </p:nvSpPr>
        <p:spPr/>
        <p:txBody>
          <a:bodyPr/>
          <a:lstStyle/>
          <a:p>
            <a:r>
              <a:rPr lang="en-US" dirty="0" smtClean="0"/>
              <a:t>Plate Tectonics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57200" y="652338"/>
            <a:ext cx="8229600" cy="717994"/>
          </a:xfrm>
        </p:spPr>
        <p:txBody>
          <a:bodyPr>
            <a:normAutofit fontScale="90000"/>
          </a:bodyPr>
          <a:lstStyle/>
          <a:p>
            <a:r>
              <a:rPr lang="en-US" dirty="0" smtClean="0"/>
              <a:t>Guided Practice</a:t>
            </a:r>
            <a:endParaRPr lang="en-US" dirty="0"/>
          </a:p>
        </p:txBody>
      </p:sp>
      <p:sp>
        <p:nvSpPr>
          <p:cNvPr id="21" name="Content Placeholder 2"/>
          <p:cNvSpPr>
            <a:spLocks noGrp="1"/>
          </p:cNvSpPr>
          <p:nvPr>
            <p:ph idx="1"/>
          </p:nvPr>
        </p:nvSpPr>
        <p:spPr>
          <a:xfrm>
            <a:off x="0" y="1567544"/>
            <a:ext cx="3778138" cy="5290456"/>
          </a:xfrm>
        </p:spPr>
        <p:txBody>
          <a:bodyPr>
            <a:normAutofit/>
          </a:bodyPr>
          <a:lstStyle/>
          <a:p>
            <a:pPr marL="0" lvl="0" indent="0">
              <a:buNone/>
            </a:pPr>
            <a:r>
              <a:rPr lang="en-US" sz="3200" dirty="0" smtClean="0"/>
              <a:t>1. Does </a:t>
            </a:r>
            <a:r>
              <a:rPr lang="en-US" sz="3200" dirty="0"/>
              <a:t>the picture at the right show </a:t>
            </a:r>
            <a:r>
              <a:rPr lang="en-US" sz="3200" dirty="0" smtClean="0"/>
              <a:t>Pangaea? Explain your answer.</a:t>
            </a:r>
            <a:endParaRPr lang="en-US" sz="3200" dirty="0"/>
          </a:p>
          <a:p>
            <a:pPr marL="0" indent="0">
              <a:buNone/>
            </a:pPr>
            <a:endParaRPr lang="en-US" sz="3200" dirty="0"/>
          </a:p>
          <a:p>
            <a:pPr marL="0" lvl="0" indent="0">
              <a:buNone/>
            </a:pPr>
            <a:r>
              <a:rPr lang="en-US" sz="3200" dirty="0" smtClean="0"/>
              <a:t>2. What </a:t>
            </a:r>
            <a:r>
              <a:rPr lang="en-US" sz="3200" dirty="0"/>
              <a:t>motion </a:t>
            </a:r>
            <a:r>
              <a:rPr lang="en-US" sz="3200" dirty="0" smtClean="0"/>
              <a:t>in the asthenosphere </a:t>
            </a:r>
            <a:r>
              <a:rPr lang="en-US" sz="3200" dirty="0"/>
              <a:t>has caused the continents to move?</a:t>
            </a:r>
          </a:p>
        </p:txBody>
      </p:sp>
      <p:pic>
        <p:nvPicPr>
          <p:cNvPr id="18" name="Picture 17" descr="http://earthsatellitemaps.com/wp-content/uploads/2009/06/mapofearth.jp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backgroundMark x1="3064" y1="12234" x2="3064" y2="12234"/>
                        <a14:backgroundMark x1="4875" y1="89096" x2="4875" y2="89096"/>
                        <a14:backgroundMark x1="94568" y1="90160" x2="94568" y2="90160"/>
                        <a14:backgroundMark x1="96100" y1="6117" x2="96100" y2="6117"/>
                      </a14:backgroundRemoval>
                    </a14:imgEffect>
                  </a14:imgLayer>
                </a14:imgProps>
              </a:ext>
              <a:ext uri="{28A0092B-C50C-407E-A947-70E740481C1C}">
                <a14:useLocalDpi xmlns:a14="http://schemas.microsoft.com/office/drawing/2010/main" val="0"/>
              </a:ext>
            </a:extLst>
          </a:blip>
          <a:srcRect/>
          <a:stretch>
            <a:fillRect/>
          </a:stretch>
        </p:blipFill>
        <p:spPr bwMode="auto">
          <a:xfrm>
            <a:off x="3778138" y="1987652"/>
            <a:ext cx="5365862" cy="4324306"/>
          </a:xfrm>
          <a:prstGeom prst="rect">
            <a:avLst/>
          </a:prstGeom>
          <a:noFill/>
          <a:ln>
            <a:noFill/>
          </a:ln>
        </p:spPr>
      </p:pic>
    </p:spTree>
    <p:extLst>
      <p:ext uri="{BB962C8B-B14F-4D97-AF65-F5344CB8AC3E}">
        <p14:creationId xmlns:p14="http://schemas.microsoft.com/office/powerpoint/2010/main" val="47701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5835"/>
            <a:ext cx="8229600" cy="5906770"/>
          </a:xfrm>
        </p:spPr>
        <p:txBody>
          <a:bodyPr/>
          <a:lstStyle/>
          <a:p>
            <a:pPr marL="0" indent="0">
              <a:buNone/>
            </a:pPr>
            <a:r>
              <a:rPr lang="en-US" dirty="0" smtClean="0"/>
              <a:t>3. The diagram shows two lithospheric plates moving away from each other. </a:t>
            </a:r>
          </a:p>
          <a:p>
            <a:pPr marL="0" indent="0">
              <a:buNone/>
            </a:pPr>
            <a:endParaRPr lang="en-US" dirty="0"/>
          </a:p>
          <a:p>
            <a:pPr marL="0" indent="0">
              <a:buNone/>
            </a:pPr>
            <a:r>
              <a:rPr lang="en-US" dirty="0" smtClean="0"/>
              <a:t>Which </a:t>
            </a:r>
            <a:r>
              <a:rPr lang="en-US" u="sng" dirty="0" smtClean="0"/>
              <a:t>best</a:t>
            </a:r>
            <a:r>
              <a:rPr lang="en-US" dirty="0"/>
              <a:t> </a:t>
            </a:r>
            <a:r>
              <a:rPr lang="en-US" dirty="0" smtClean="0"/>
              <a:t>describes plate movement rate?</a:t>
            </a:r>
          </a:p>
          <a:p>
            <a:pPr marL="0" indent="0">
              <a:buNone/>
            </a:pPr>
            <a:endParaRPr lang="en-US" dirty="0"/>
          </a:p>
          <a:p>
            <a:pPr marL="514350" indent="-514350">
              <a:buAutoNum type="alphaUcPeriod"/>
            </a:pPr>
            <a:r>
              <a:rPr lang="en-US" dirty="0" smtClean="0"/>
              <a:t>50 kilometers per year</a:t>
            </a:r>
          </a:p>
          <a:p>
            <a:pPr marL="514350" indent="-514350">
              <a:buAutoNum type="alphaUcPeriod"/>
            </a:pPr>
            <a:r>
              <a:rPr lang="en-US" dirty="0" smtClean="0"/>
              <a:t>5 kilometers per year</a:t>
            </a:r>
          </a:p>
          <a:p>
            <a:pPr marL="514350" indent="-514350">
              <a:buAutoNum type="alphaUcPeriod"/>
            </a:pPr>
            <a:r>
              <a:rPr lang="en-US" dirty="0" smtClean="0"/>
              <a:t>50 meters per year</a:t>
            </a:r>
          </a:p>
          <a:p>
            <a:pPr marL="514350" indent="-514350">
              <a:buAutoNum type="alphaUcPeriod"/>
            </a:pPr>
            <a:r>
              <a:rPr lang="en-US" dirty="0" smtClean="0"/>
              <a:t>5 centimeters per year</a:t>
            </a:r>
            <a:endParaRPr lang="en-US" dirty="0"/>
          </a:p>
        </p:txBody>
      </p:sp>
      <p:pic>
        <p:nvPicPr>
          <p:cNvPr id="4" name="Picture 3"/>
          <p:cNvPicPr>
            <a:picLocks noChangeAspect="1"/>
          </p:cNvPicPr>
          <p:nvPr/>
        </p:nvPicPr>
        <p:blipFill>
          <a:blip r:embed="rId3"/>
          <a:stretch>
            <a:fillRect/>
          </a:stretch>
        </p:blipFill>
        <p:spPr>
          <a:xfrm>
            <a:off x="4826000" y="2714624"/>
            <a:ext cx="4317999" cy="4143375"/>
          </a:xfrm>
          <a:prstGeom prst="rect">
            <a:avLst/>
          </a:prstGeom>
        </p:spPr>
      </p:pic>
    </p:spTree>
    <p:extLst>
      <p:ext uri="{BB962C8B-B14F-4D97-AF65-F5344CB8AC3E}">
        <p14:creationId xmlns:p14="http://schemas.microsoft.com/office/powerpoint/2010/main" val="1784272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Practice Expectations</a:t>
            </a:r>
            <a:endParaRPr lang="en-US" dirty="0"/>
          </a:p>
        </p:txBody>
      </p:sp>
      <p:sp>
        <p:nvSpPr>
          <p:cNvPr id="3" name="Content Placeholder 2"/>
          <p:cNvSpPr>
            <a:spLocks noGrp="1"/>
          </p:cNvSpPr>
          <p:nvPr>
            <p:ph idx="1"/>
          </p:nvPr>
        </p:nvSpPr>
        <p:spPr/>
        <p:txBody>
          <a:bodyPr/>
          <a:lstStyle/>
          <a:p>
            <a:pPr marL="514350" indent="-514350">
              <a:buAutoNum type="arabicPeriod"/>
            </a:pPr>
            <a:r>
              <a:rPr lang="en-US" b="1" dirty="0" smtClean="0"/>
              <a:t>Seated</a:t>
            </a:r>
            <a:r>
              <a:rPr lang="en-US" dirty="0" smtClean="0"/>
              <a:t> &amp; </a:t>
            </a:r>
            <a:r>
              <a:rPr lang="en-US" b="1" dirty="0" smtClean="0"/>
              <a:t>Silent</a:t>
            </a:r>
          </a:p>
          <a:p>
            <a:pPr marL="514350" indent="-514350">
              <a:buAutoNum type="arabicPeriod"/>
            </a:pPr>
            <a:r>
              <a:rPr lang="en-US" dirty="0" smtClean="0"/>
              <a:t>Raise a </a:t>
            </a:r>
            <a:r>
              <a:rPr lang="en-US" b="1" dirty="0" smtClean="0"/>
              <a:t>silent</a:t>
            </a:r>
            <a:r>
              <a:rPr lang="en-US" dirty="0" smtClean="0"/>
              <a:t> hand if you have a question. </a:t>
            </a:r>
          </a:p>
          <a:p>
            <a:pPr marL="514350" indent="-514350">
              <a:buAutoNum type="arabicPeriod"/>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413" y="3620609"/>
            <a:ext cx="2377017" cy="237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868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Exit Ticket Expectations</a:t>
            </a:r>
            <a:endParaRPr lang="en-US" dirty="0"/>
          </a:p>
        </p:txBody>
      </p:sp>
      <p:sp>
        <p:nvSpPr>
          <p:cNvPr id="3" name="Content Placeholder 2"/>
          <p:cNvSpPr>
            <a:spLocks noGrp="1"/>
          </p:cNvSpPr>
          <p:nvPr>
            <p:ph idx="1"/>
          </p:nvPr>
        </p:nvSpPr>
        <p:spPr/>
        <p:txBody>
          <a:bodyPr/>
          <a:lstStyle/>
          <a:p>
            <a:pPr marL="514350" indent="-514350">
              <a:buAutoNum type="arabicPeriod"/>
            </a:pPr>
            <a:r>
              <a:rPr lang="en-US" b="1" dirty="0" smtClean="0"/>
              <a:t>Seated</a:t>
            </a:r>
            <a:r>
              <a:rPr lang="en-US" dirty="0" smtClean="0"/>
              <a:t> &amp; </a:t>
            </a:r>
            <a:r>
              <a:rPr lang="en-US" b="1" dirty="0" smtClean="0"/>
              <a:t>Silent</a:t>
            </a:r>
          </a:p>
          <a:p>
            <a:pPr marL="514350" indent="-514350">
              <a:buAutoNum type="arabicPeriod"/>
            </a:pPr>
            <a:r>
              <a:rPr lang="en-US" b="1" dirty="0" smtClean="0"/>
              <a:t>Raise a silent hand if you have a question. </a:t>
            </a:r>
          </a:p>
          <a:p>
            <a:pPr marL="514350" indent="-514350">
              <a:buAutoNum type="arabicPeriod"/>
            </a:pPr>
            <a:r>
              <a:rPr lang="en-US" b="1" dirty="0" smtClean="0"/>
              <a:t>You can’t use your notes!</a:t>
            </a:r>
            <a:endParaRPr lang="en-US" dirty="0" smtClean="0"/>
          </a:p>
          <a:p>
            <a:pPr marL="514350" indent="-514350">
              <a:buAutoNum type="arabicPeriod"/>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413" y="3620609"/>
            <a:ext cx="2377017" cy="237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891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090613"/>
            <a:ext cx="9144000" cy="5767387"/>
          </a:xfrm>
        </p:spPr>
        <p:txBody>
          <a:bodyPr>
            <a:noAutofit/>
          </a:bodyPr>
          <a:lstStyle/>
          <a:p>
            <a:pPr marL="457200" indent="-457200">
              <a:buNone/>
            </a:pPr>
            <a:r>
              <a:rPr lang="en-US" sz="3600" dirty="0" smtClean="0">
                <a:effectLst/>
              </a:rPr>
              <a:t>1. </a:t>
            </a:r>
            <a:r>
              <a:rPr lang="en-US" sz="4000" dirty="0" smtClean="0"/>
              <a:t>The lithosphere is broken into different pieces that move over time.  What are these pieces called?</a:t>
            </a:r>
            <a:endParaRPr lang="en-US" sz="3600" dirty="0" smtClean="0">
              <a:effectLst/>
            </a:endParaRPr>
          </a:p>
          <a:p>
            <a:pPr marL="1196975" lvl="2" indent="-457200">
              <a:buFont typeface="+mj-lt"/>
              <a:buAutoNum type="alphaUcPeriod"/>
            </a:pPr>
            <a:r>
              <a:rPr lang="en-US" sz="3600" smtClean="0"/>
              <a:t>Pangaea</a:t>
            </a:r>
            <a:endParaRPr lang="en-US" sz="3600" dirty="0" smtClean="0">
              <a:effectLst/>
            </a:endParaRPr>
          </a:p>
          <a:p>
            <a:pPr marL="1196975" lvl="2" indent="-457200">
              <a:buFont typeface="+mj-lt"/>
              <a:buAutoNum type="alphaUcPeriod"/>
            </a:pPr>
            <a:r>
              <a:rPr lang="en-US" sz="3600" dirty="0" smtClean="0">
                <a:effectLst/>
              </a:rPr>
              <a:t>Tectonic Plates</a:t>
            </a:r>
          </a:p>
          <a:p>
            <a:pPr marL="1196975" lvl="2" indent="-457200">
              <a:buFont typeface="+mj-lt"/>
              <a:buAutoNum type="alphaUcPeriod"/>
            </a:pPr>
            <a:r>
              <a:rPr lang="en-US" sz="3600" dirty="0" smtClean="0"/>
              <a:t>Fossils</a:t>
            </a:r>
            <a:endParaRPr lang="en-US" sz="3600" dirty="0" smtClean="0">
              <a:effectLst/>
            </a:endParaRPr>
          </a:p>
          <a:p>
            <a:pPr marL="1196975" lvl="2" indent="-457200">
              <a:buFont typeface="+mj-lt"/>
              <a:buAutoNum type="alphaUcPeriod"/>
            </a:pPr>
            <a:r>
              <a:rPr lang="en-US" sz="3600" dirty="0" smtClean="0"/>
              <a:t>Supercontinents</a:t>
            </a:r>
            <a:endParaRPr lang="en-US" sz="3600" dirty="0">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062038"/>
            <a:ext cx="9144000" cy="5795962"/>
          </a:xfrm>
        </p:spPr>
        <p:txBody>
          <a:bodyPr>
            <a:noAutofit/>
          </a:bodyPr>
          <a:lstStyle/>
          <a:p>
            <a:pPr marL="457200" indent="-457200">
              <a:buNone/>
            </a:pPr>
            <a:r>
              <a:rPr lang="en-US" sz="3600" dirty="0" smtClean="0">
                <a:effectLst/>
              </a:rPr>
              <a:t>2. </a:t>
            </a:r>
            <a:r>
              <a:rPr lang="en-US" sz="4000" dirty="0" smtClean="0"/>
              <a:t>Which distance below could be the distance that a piece of the lithosphere would move in one year?</a:t>
            </a:r>
            <a:endParaRPr lang="en-US" sz="3600" dirty="0" smtClean="0">
              <a:effectLst/>
            </a:endParaRPr>
          </a:p>
          <a:p>
            <a:pPr marL="1196975" lvl="2" indent="-457200">
              <a:buFont typeface="+mj-lt"/>
              <a:buAutoNum type="alphaUcPeriod"/>
            </a:pPr>
            <a:r>
              <a:rPr lang="en-US" sz="3600" dirty="0" smtClean="0"/>
              <a:t>It could move 5 millimeters</a:t>
            </a:r>
            <a:endParaRPr lang="en-US" sz="3600" dirty="0"/>
          </a:p>
          <a:p>
            <a:pPr marL="1196975" lvl="2" indent="-457200">
              <a:buFont typeface="+mj-lt"/>
              <a:buAutoNum type="alphaUcPeriod"/>
            </a:pPr>
            <a:r>
              <a:rPr lang="en-US" sz="3600" dirty="0" smtClean="0"/>
              <a:t>It could move 12 meters</a:t>
            </a:r>
            <a:endParaRPr lang="en-US" sz="3600" dirty="0"/>
          </a:p>
          <a:p>
            <a:pPr marL="1196975" lvl="2" indent="-457200">
              <a:buFont typeface="+mj-lt"/>
              <a:buAutoNum type="alphaUcPeriod"/>
            </a:pPr>
            <a:r>
              <a:rPr lang="en-US" sz="3600" dirty="0" smtClean="0"/>
              <a:t>It could move 5 centimeters</a:t>
            </a:r>
            <a:endParaRPr lang="en-US" sz="3600" dirty="0"/>
          </a:p>
          <a:p>
            <a:pPr marL="1196975" lvl="2" indent="-457200">
              <a:buFont typeface="+mj-lt"/>
              <a:buAutoNum type="alphaUcPeriod"/>
            </a:pPr>
            <a:r>
              <a:rPr lang="en-US" sz="3600" dirty="0" smtClean="0"/>
              <a:t>It could move 12 kilometers</a:t>
            </a:r>
            <a:endParaRPr lang="en-US" sz="3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108075"/>
            <a:ext cx="9144000" cy="5749925"/>
          </a:xfrm>
        </p:spPr>
        <p:txBody>
          <a:bodyPr>
            <a:noAutofit/>
          </a:bodyPr>
          <a:lstStyle/>
          <a:p>
            <a:pPr marL="457200" indent="-457200">
              <a:buNone/>
            </a:pPr>
            <a:r>
              <a:rPr lang="en-US" sz="3000" dirty="0" smtClean="0">
                <a:effectLst/>
              </a:rPr>
              <a:t>3. A force causes the pieces of Earth’s lithosphere to move. What causes this force and where does it occur?</a:t>
            </a:r>
          </a:p>
          <a:p>
            <a:pPr marL="922655" lvl="1" indent="-457200">
              <a:buFont typeface="+mj-lt"/>
              <a:buAutoNum type="alphaUcPeriod"/>
            </a:pPr>
            <a:r>
              <a:rPr lang="en-US" sz="3100" dirty="0"/>
              <a:t>Jet streams in the </a:t>
            </a:r>
            <a:r>
              <a:rPr lang="en-US" sz="3100" dirty="0" smtClean="0"/>
              <a:t>California Current and Gulf Stream Current.</a:t>
            </a:r>
            <a:endParaRPr lang="en-US" sz="3100" dirty="0"/>
          </a:p>
          <a:p>
            <a:pPr marL="922655" lvl="1" indent="-457200">
              <a:buFont typeface="+mj-lt"/>
              <a:buAutoNum type="alphaUcPeriod"/>
            </a:pPr>
            <a:r>
              <a:rPr lang="en-US" sz="3100" dirty="0" smtClean="0"/>
              <a:t>Jet streams in the troposphere and stratosphere.</a:t>
            </a:r>
            <a:endParaRPr lang="en-US" sz="3100" dirty="0"/>
          </a:p>
          <a:p>
            <a:pPr marL="922655" lvl="1" indent="-457200">
              <a:buFont typeface="+mj-lt"/>
              <a:buAutoNum type="alphaUcPeriod"/>
            </a:pPr>
            <a:r>
              <a:rPr lang="en-US" sz="3100" dirty="0" smtClean="0"/>
              <a:t>Convection </a:t>
            </a:r>
            <a:r>
              <a:rPr lang="en-US" sz="3100" dirty="0"/>
              <a:t>currents in the </a:t>
            </a:r>
            <a:r>
              <a:rPr lang="en-US" sz="3100" dirty="0" smtClean="0"/>
              <a:t>inner and outer core</a:t>
            </a:r>
          </a:p>
          <a:p>
            <a:pPr marL="922655" lvl="1" indent="-457200">
              <a:buFont typeface="+mj-lt"/>
              <a:buAutoNum type="alphaUcPeriod"/>
            </a:pPr>
            <a:r>
              <a:rPr lang="en-US" sz="3100" dirty="0" smtClean="0"/>
              <a:t>Convection currents in the asthenosphere.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045028"/>
            <a:ext cx="9144000" cy="5812971"/>
          </a:xfrm>
        </p:spPr>
        <p:txBody>
          <a:bodyPr>
            <a:noAutofit/>
          </a:bodyPr>
          <a:lstStyle/>
          <a:p>
            <a:pPr marL="457200" indent="-457200">
              <a:buNone/>
            </a:pPr>
            <a:r>
              <a:rPr lang="en-US" sz="3400" dirty="0" smtClean="0"/>
              <a:t>4. </a:t>
            </a:r>
            <a:r>
              <a:rPr lang="en-US" sz="3400" dirty="0" smtClean="0">
                <a:effectLst/>
              </a:rPr>
              <a:t>What is Pangaea?</a:t>
            </a:r>
          </a:p>
          <a:p>
            <a:pPr marL="1196975" lvl="2" indent="-457200">
              <a:buFont typeface="+mj-lt"/>
              <a:buAutoNum type="alphaUcPeriod"/>
            </a:pPr>
            <a:r>
              <a:rPr lang="en-US" sz="3400" dirty="0" smtClean="0">
                <a:effectLst/>
              </a:rPr>
              <a:t>The idea that the continents are moving closer together.</a:t>
            </a:r>
          </a:p>
          <a:p>
            <a:pPr marL="1196975" lvl="2" indent="-457200">
              <a:buFont typeface="+mj-lt"/>
              <a:buAutoNum type="alphaUcPeriod"/>
            </a:pPr>
            <a:r>
              <a:rPr lang="en-US" sz="3400" dirty="0" smtClean="0">
                <a:effectLst/>
              </a:rPr>
              <a:t>The idea that the continents are moving apart.</a:t>
            </a:r>
          </a:p>
          <a:p>
            <a:pPr marL="1196975" lvl="2" indent="-457200">
              <a:buFont typeface="+mj-lt"/>
              <a:buAutoNum type="alphaUcPeriod"/>
            </a:pPr>
            <a:r>
              <a:rPr lang="en-US" sz="3400" dirty="0" smtClean="0">
                <a:effectLst/>
              </a:rPr>
              <a:t>The idea that the continents were once all connected.</a:t>
            </a:r>
          </a:p>
          <a:p>
            <a:pPr marL="1196975" lvl="2" indent="-457200">
              <a:buFont typeface="+mj-lt"/>
              <a:buAutoNum type="alphaUcPeriod"/>
            </a:pPr>
            <a:r>
              <a:rPr lang="en-US" sz="3400" dirty="0" smtClean="0">
                <a:effectLst/>
              </a:rPr>
              <a:t>The idea that the continents never move.</a:t>
            </a:r>
            <a:endParaRPr lang="en-US" sz="3400" dirty="0">
              <a:effectLst/>
            </a:endParaRPr>
          </a:p>
        </p:txBody>
      </p:sp>
    </p:spTree>
    <p:extLst>
      <p:ext uri="{BB962C8B-B14F-4D97-AF65-F5344CB8AC3E}">
        <p14:creationId xmlns:p14="http://schemas.microsoft.com/office/powerpoint/2010/main" val="1467133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Today’s Objectives</a:t>
            </a:r>
            <a:endParaRPr lang="en-US" u="sng" dirty="0"/>
          </a:p>
        </p:txBody>
      </p:sp>
      <p:sp>
        <p:nvSpPr>
          <p:cNvPr id="3" name="Content Placeholder 2"/>
          <p:cNvSpPr>
            <a:spLocks noGrp="1"/>
          </p:cNvSpPr>
          <p:nvPr>
            <p:ph idx="1"/>
          </p:nvPr>
        </p:nvSpPr>
        <p:spPr>
          <a:xfrm>
            <a:off x="457200" y="1935480"/>
            <a:ext cx="8229600" cy="4778184"/>
          </a:xfrm>
        </p:spPr>
        <p:txBody>
          <a:bodyPr>
            <a:normAutofit/>
          </a:bodyPr>
          <a:lstStyle/>
          <a:p>
            <a:pPr marL="0" indent="0">
              <a:buNone/>
            </a:pPr>
            <a:r>
              <a:rPr lang="en-US" sz="3600" dirty="0" smtClean="0"/>
              <a:t>I </a:t>
            </a:r>
            <a:r>
              <a:rPr lang="en-US" sz="3600" dirty="0"/>
              <a:t>can </a:t>
            </a:r>
            <a:r>
              <a:rPr lang="en-US" sz="3600" dirty="0" smtClean="0"/>
              <a:t>identif</a:t>
            </a:r>
            <a:r>
              <a:rPr lang="en-US" sz="3600" dirty="0" smtClean="0"/>
              <a:t>y how </a:t>
            </a:r>
            <a:r>
              <a:rPr lang="en-US" sz="3600" dirty="0" smtClean="0"/>
              <a:t>tectonic plates move </a:t>
            </a:r>
            <a:r>
              <a:rPr lang="en-US" sz="3600" dirty="0"/>
              <a:t>and the rate at which they move each year</a:t>
            </a:r>
            <a:r>
              <a:rPr lang="en-US" sz="3600" dirty="0" smtClean="0"/>
              <a:t>.</a:t>
            </a:r>
            <a:endParaRPr lang="en-US" sz="3600" dirty="0"/>
          </a:p>
          <a:p>
            <a:endParaRPr lang="en-US" sz="4000" dirty="0" smtClean="0">
              <a:solidFill>
                <a:srgbClr val="04617B"/>
              </a:solidFill>
              <a:latin typeface="Calibri"/>
            </a:endParaRPr>
          </a:p>
          <a:p>
            <a:pPr marL="0" indent="0">
              <a:buNone/>
            </a:pPr>
            <a:endParaRPr lang="en-US" sz="4000" dirty="0">
              <a:solidFill>
                <a:srgbClr val="04617B"/>
              </a:solidFill>
              <a:latin typeface="Calibri"/>
            </a:endParaRPr>
          </a:p>
          <a:p>
            <a:pPr marL="0" lvl="0" indent="0">
              <a:buNone/>
            </a:pPr>
            <a:r>
              <a:rPr lang="en-US" dirty="0"/>
              <a:t>SPI 0707.7.5 Recognize that lithospheric plates on the scale of continents and oceans continually move at rates of centimeters per year. </a:t>
            </a:r>
          </a:p>
          <a:p>
            <a:pPr marL="0" indent="0">
              <a:buNone/>
            </a:pPr>
            <a:endParaRPr lang="en-US" dirty="0"/>
          </a:p>
        </p:txBody>
      </p:sp>
      <p:pic>
        <p:nvPicPr>
          <p:cNvPr id="4" name="Picture 3" descr="keypoint.gif"/>
          <p:cNvPicPr/>
          <p:nvPr/>
        </p:nvPicPr>
        <p:blipFill>
          <a:blip r:embed="rId2"/>
          <a:stretch>
            <a:fillRect/>
          </a:stretch>
        </p:blipFill>
        <p:spPr>
          <a:xfrm>
            <a:off x="265289" y="274638"/>
            <a:ext cx="968022" cy="938918"/>
          </a:xfrm>
          <a:prstGeom prst="rect">
            <a:avLst/>
          </a:prstGeom>
        </p:spPr>
      </p:pic>
    </p:spTree>
    <p:extLst>
      <p:ext uri="{BB962C8B-B14F-4D97-AF65-F5344CB8AC3E}">
        <p14:creationId xmlns:p14="http://schemas.microsoft.com/office/powerpoint/2010/main" val="2286248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https://www.youtube.com/watch?v=HrKTuCDierM</a:t>
            </a:r>
            <a:endParaRPr lang="en-US" dirty="0"/>
          </a:p>
        </p:txBody>
      </p:sp>
    </p:spTree>
    <p:extLst>
      <p:ext uri="{BB962C8B-B14F-4D97-AF65-F5344CB8AC3E}">
        <p14:creationId xmlns:p14="http://schemas.microsoft.com/office/powerpoint/2010/main" val="99334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533400" y="990600"/>
            <a:ext cx="8229600" cy="838200"/>
          </a:xfrm>
        </p:spPr>
        <p:txBody>
          <a:bodyPr/>
          <a:lstStyle/>
          <a:p>
            <a:pPr eaLnBrk="1" hangingPunct="1"/>
            <a:r>
              <a:rPr lang="en-US" altLang="en-US" sz="2000" smtClean="0"/>
              <a:t>If you look at a map of the world, you may notice that some of the continents could fit together like pieces of a puzzle.</a:t>
            </a:r>
            <a:endParaRPr lang="en-US" altLang="en-US" sz="2000" smtClean="0">
              <a:latin typeface="Verdana" pitchFamily="80" charset="0"/>
            </a:endParaRPr>
          </a:p>
        </p:txBody>
      </p:sp>
      <p:pic>
        <p:nvPicPr>
          <p:cNvPr id="25603" name="Picture 4" descr="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40105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625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743200"/>
            <a:ext cx="7772400" cy="1143000"/>
          </a:xfrm>
        </p:spPr>
        <p:txBody>
          <a:bodyPr/>
          <a:lstStyle/>
          <a:p>
            <a:pPr eaLnBrk="1" hangingPunct="1"/>
            <a:r>
              <a:rPr lang="en-US" altLang="en-US" smtClean="0"/>
              <a:t>What is Plate Tectonics?</a:t>
            </a:r>
          </a:p>
        </p:txBody>
      </p:sp>
    </p:spTree>
    <p:extLst>
      <p:ext uri="{BB962C8B-B14F-4D97-AF65-F5344CB8AC3E}">
        <p14:creationId xmlns:p14="http://schemas.microsoft.com/office/powerpoint/2010/main" val="2788914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Plate Tectonics</a:t>
            </a:r>
          </a:p>
        </p:txBody>
      </p:sp>
      <p:sp>
        <p:nvSpPr>
          <p:cNvPr id="27651" name="Rectangle 3"/>
          <p:cNvSpPr>
            <a:spLocks noGrp="1" noChangeArrowheads="1"/>
          </p:cNvSpPr>
          <p:nvPr>
            <p:ph type="body" idx="1"/>
          </p:nvPr>
        </p:nvSpPr>
        <p:spPr>
          <a:xfrm>
            <a:off x="685800" y="1905000"/>
            <a:ext cx="7924800" cy="4191000"/>
          </a:xfrm>
        </p:spPr>
        <p:txBody>
          <a:bodyPr/>
          <a:lstStyle/>
          <a:p>
            <a:pPr eaLnBrk="1" hangingPunct="1">
              <a:lnSpc>
                <a:spcPct val="90000"/>
              </a:lnSpc>
            </a:pPr>
            <a:r>
              <a:rPr lang="en-US" altLang="en-US" sz="2800" smtClean="0"/>
              <a:t>The Earth’s crust is divided into 12 major plates which are moved in various directions.</a:t>
            </a:r>
          </a:p>
          <a:p>
            <a:pPr eaLnBrk="1" hangingPunct="1">
              <a:lnSpc>
                <a:spcPct val="90000"/>
              </a:lnSpc>
            </a:pPr>
            <a:r>
              <a:rPr lang="en-US" altLang="en-US" sz="2800" smtClean="0"/>
              <a:t>This plate motion causes them to collide, pull apart, or scrape against each other.</a:t>
            </a:r>
          </a:p>
          <a:p>
            <a:pPr eaLnBrk="1" hangingPunct="1">
              <a:lnSpc>
                <a:spcPct val="90000"/>
              </a:lnSpc>
            </a:pPr>
            <a:r>
              <a:rPr lang="en-US" altLang="en-US" sz="2800" smtClean="0"/>
              <a:t>Each type of interaction causes a characteristic set of Earth structures or “tectonic” features.</a:t>
            </a:r>
          </a:p>
          <a:p>
            <a:pPr eaLnBrk="1" hangingPunct="1">
              <a:lnSpc>
                <a:spcPct val="90000"/>
              </a:lnSpc>
            </a:pPr>
            <a:r>
              <a:rPr lang="en-US" altLang="en-US" sz="2800" smtClean="0"/>
              <a:t>The word, tectonic, refers to the deformation of the crust as a consequence of plate interaction.</a:t>
            </a:r>
            <a:endParaRPr lang="en-US" altLang="en-US" sz="2000" smtClean="0"/>
          </a:p>
        </p:txBody>
      </p:sp>
    </p:spTree>
    <p:extLst>
      <p:ext uri="{BB962C8B-B14F-4D97-AF65-F5344CB8AC3E}">
        <p14:creationId xmlns:p14="http://schemas.microsoft.com/office/powerpoint/2010/main" val="1858628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3413</TotalTime>
  <Words>2583</Words>
  <Application>Microsoft Office PowerPoint</Application>
  <PresentationFormat>On-screen Show (4:3)</PresentationFormat>
  <Paragraphs>268</Paragraphs>
  <Slides>47</Slides>
  <Notes>29</Notes>
  <HiddenSlides>1</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Flow</vt:lpstr>
      <vt:lpstr>Homeroom Warm Up 9/18/17</vt:lpstr>
      <vt:lpstr>CNN News 10 9/18/17</vt:lpstr>
      <vt:lpstr>Science Warm Up 9/18/17</vt:lpstr>
      <vt:lpstr>The Earth</vt:lpstr>
      <vt:lpstr>Today’s Objectives</vt:lpstr>
      <vt:lpstr>PowerPoint Presentation</vt:lpstr>
      <vt:lpstr>PowerPoint Presentation</vt:lpstr>
      <vt:lpstr>What is Plate Tectonics?</vt:lpstr>
      <vt:lpstr>Plate Tectonics</vt:lpstr>
      <vt:lpstr>PowerPoint Presentation</vt:lpstr>
      <vt:lpstr>PowerPoint Presentation</vt:lpstr>
      <vt:lpstr>PowerPoint Presentation</vt:lpstr>
      <vt:lpstr>PowerPoint Presentation</vt:lpstr>
      <vt:lpstr>PowerPoint Presentation</vt:lpstr>
      <vt:lpstr>What happens at tectonic plate boundaries?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Closure 9/18/17</vt:lpstr>
      <vt:lpstr>CONTINENTAL DRIFT</vt:lpstr>
      <vt:lpstr>PowerPoint Presentation</vt:lpstr>
      <vt:lpstr>CONTINENTAL DRIFT</vt:lpstr>
      <vt:lpstr>PowerPoint Presentation</vt:lpstr>
      <vt:lpstr>PowerPoint Presentation</vt:lpstr>
      <vt:lpstr>Check for Understanding</vt:lpstr>
      <vt:lpstr>Check for Understanding</vt:lpstr>
      <vt:lpstr>Guided Practice </vt:lpstr>
      <vt:lpstr>Guided Practice Expectations</vt:lpstr>
      <vt:lpstr>Guided Practice</vt:lpstr>
      <vt:lpstr>PowerPoint Presentation</vt:lpstr>
      <vt:lpstr>Independent Practice Expectations</vt:lpstr>
      <vt:lpstr>Exit Ticket Expectations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Water Cycle</dc:title>
  <dc:creator>Mia Cohen</dc:creator>
  <cp:lastModifiedBy>Ebony</cp:lastModifiedBy>
  <cp:revision>117</cp:revision>
  <dcterms:created xsi:type="dcterms:W3CDTF">2010-11-29T03:11:05Z</dcterms:created>
  <dcterms:modified xsi:type="dcterms:W3CDTF">2017-09-17T23:21:12Z</dcterms:modified>
</cp:coreProperties>
</file>