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3" r:id="rId2"/>
    <p:sldId id="275" r:id="rId3"/>
    <p:sldId id="276" r:id="rId4"/>
    <p:sldId id="277" r:id="rId5"/>
    <p:sldId id="279" r:id="rId6"/>
    <p:sldId id="28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3AD3C-0EE5-4DC3-B125-64FF7CF2870D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02B5E-898E-4F07-8A4D-260F1B8F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76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CEF19-DDED-46D5-B25E-3992F5A81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13C885-FD59-4660-8ADE-6C49DF081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E0943-E5F8-485E-BE77-F9D6DB189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EB7E-2732-4530-B32F-67AA3763C95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A56D9-1F5B-4E22-90C2-6E25D3C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0E5ED-AB45-41EA-87CE-B6AD18A85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96FC-4550-48BE-A1BA-C62BC9F1F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9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9F2CF-7296-45F3-84D3-2310E263E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587FF4-BFD2-47E7-B0ED-99569966C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E7853-A533-41A6-900F-399F3F487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EB7E-2732-4530-B32F-67AA3763C95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0C694-79FA-4ECE-8742-9E5D64355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7E68C-04D7-4AAE-AAAC-CC86431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96FC-4550-48BE-A1BA-C62BC9F1F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94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7FDFAB-2705-4554-B6BA-6F87153FD5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76A19B-571E-425D-8BFB-A5D305531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51057-C2FB-419F-B182-EC2EF16C8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EB7E-2732-4530-B32F-67AA3763C95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37F31-6299-486F-93CC-FC200AC73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94E96-971A-4E65-AFEA-B82FF2865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96FC-4550-48BE-A1BA-C62BC9F1F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87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7F5EF-DB85-409E-AADA-88C16FD56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988D6-402B-4071-B56B-E832D5748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110F4-14F6-4BEE-98FC-9D6D41C2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EB7E-2732-4530-B32F-67AA3763C95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9D4EC-16B1-43FA-97B7-9E7ABB94E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60909-B2A5-4B67-A2E7-0B8BF0DD1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96FC-4550-48BE-A1BA-C62BC9F1F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0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62B0A-929F-4314-9EF2-9B694F0EB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D6005-1AE6-4A5F-8FF8-E904E2F74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431EF-228C-4CE2-B13E-2E324C3E6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EB7E-2732-4530-B32F-67AA3763C95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39243-646B-4CEE-9971-70C697025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D38E-6020-4F39-89C2-FCB425BBD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96FC-4550-48BE-A1BA-C62BC9F1F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2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9276-C448-404D-95F6-0BEC9DABD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A93F4-092B-4593-A89A-6C8B5C831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BB26C-2B3F-4977-B9C8-629732824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2121A-98D7-4DA8-A5E9-3894382A5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EB7E-2732-4530-B32F-67AA3763C95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28BEB-F070-41EA-8609-D2C5D5527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ACB8A-1AF3-45AE-AB83-4DD335C0E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96FC-4550-48BE-A1BA-C62BC9F1F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7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C7767-FB2B-4F75-8702-5DAAE77F0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0B64C-591E-4526-8447-DBC6F8527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D0140-E169-4401-9610-7D0745030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64A515-5EA7-4E7D-A383-16E8311D6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AEE9A-C773-4116-A7E5-A068A65BA4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F12C88-6539-453E-8DFD-4767B98BC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EB7E-2732-4530-B32F-67AA3763C95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80B933-EE11-4CB1-A19E-532DA0364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EE7ADD-180C-4CAB-8D9B-003EAA0BE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96FC-4550-48BE-A1BA-C62BC9F1F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8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645B2-70EC-40BD-9720-00D64412B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33F462-5F05-49C8-96CE-38370A75C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EB7E-2732-4530-B32F-67AA3763C95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76C95-D278-4D87-939C-C17D6A30D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375AB-FC11-4ABA-95D1-EF861C8B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96FC-4550-48BE-A1BA-C62BC9F1F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81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EE2706-0037-493F-9D88-216D45C5C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EB7E-2732-4530-B32F-67AA3763C95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B863FA-E9A8-4EA9-BDAB-0DD72401B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07E8C-C4B4-4701-B2A9-9A3F203BA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96FC-4550-48BE-A1BA-C62BC9F1F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3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8AFA6-90DC-45A4-8FAE-A6C2396EC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5A513-F3EF-4E9F-81E8-AA27AB86C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55E1E7-C11F-4022-9734-93F4C74AB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058CC-EF9F-4289-9407-B568AEC72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EB7E-2732-4530-B32F-67AA3763C95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4D061D-E5D6-4096-8018-BAE7C883F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F964D-2E54-409B-98BC-7F994D59B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96FC-4550-48BE-A1BA-C62BC9F1F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7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FAA9C-F36C-4B16-AA47-9F61F3A01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A58590-9D76-4EDF-9FCD-A22D613151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2DB5E-BC27-4482-A1D4-2BBB247E2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0F122-B224-49C9-ABF8-7223F3CC6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EB7E-2732-4530-B32F-67AA3763C95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6A444-D3B2-4086-B099-934AA9812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87A126-C676-4CCD-8218-F61D7BF24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96FC-4550-48BE-A1BA-C62BC9F1F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6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50498-66F9-4B99-AB0D-2F3AF4CB1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4D636-59E2-4309-8744-AA4900F5D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99D64-9D4C-4325-971E-95414E233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4EB7E-2732-4530-B32F-67AA3763C95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003CE-106A-4086-B9F7-AC272DB07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FAE6A-6D37-40EC-82D9-BB3695F0B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396FC-4550-48BE-A1BA-C62BC9F1F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1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1PSzSTilu_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61" y="1345066"/>
            <a:ext cx="8436429" cy="4738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6495"/>
            <a:ext cx="8229600" cy="1143000"/>
          </a:xfrm>
        </p:spPr>
        <p:txBody>
          <a:bodyPr>
            <a:noAutofit/>
          </a:bodyPr>
          <a:lstStyle/>
          <a:p>
            <a:r>
              <a:rPr lang="en-US" sz="5000" b="1" dirty="0"/>
              <a:t>Metals, Non-Metals, and Metalloids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5921381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algn="ctr">
              <a:spcBef>
                <a:spcPct val="50000"/>
              </a:spcBef>
            </a:pPr>
            <a:r>
              <a:rPr lang="en-US" sz="2700" b="1" dirty="0"/>
              <a:t>Use the handout to colour your top periodic table like this. Make sure you include a legend</a:t>
            </a:r>
          </a:p>
        </p:txBody>
      </p:sp>
    </p:spTree>
    <p:extLst>
      <p:ext uri="{BB962C8B-B14F-4D97-AF65-F5344CB8AC3E}">
        <p14:creationId xmlns:p14="http://schemas.microsoft.com/office/powerpoint/2010/main" val="248123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6495"/>
            <a:ext cx="8229600" cy="1143000"/>
          </a:xfrm>
        </p:spPr>
        <p:txBody>
          <a:bodyPr>
            <a:noAutofit/>
          </a:bodyPr>
          <a:lstStyle/>
          <a:p>
            <a:r>
              <a:rPr lang="en-US" sz="5000" b="1" dirty="0"/>
              <a:t>Properties of Metals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4" y="1455056"/>
            <a:ext cx="5152573" cy="5275944"/>
          </a:xfrm>
        </p:spPr>
        <p:txBody>
          <a:bodyPr>
            <a:noAutofit/>
          </a:bodyPr>
          <a:lstStyle/>
          <a:p>
            <a:r>
              <a:rPr lang="en-US" sz="3000" b="1" u="sng" dirty="0">
                <a:solidFill>
                  <a:srgbClr val="FF0000"/>
                </a:solidFill>
              </a:rPr>
              <a:t>Metals are good conductors of heat and electricity</a:t>
            </a:r>
          </a:p>
          <a:p>
            <a:r>
              <a:rPr lang="en-US" sz="3000" dirty="0">
                <a:solidFill>
                  <a:srgbClr val="FF0000"/>
                </a:solidFill>
              </a:rPr>
              <a:t>Metals are shiny</a:t>
            </a:r>
          </a:p>
          <a:p>
            <a:r>
              <a:rPr lang="en-US" sz="3000" dirty="0"/>
              <a:t>Metals are ductile (can be stretched into thin wires)</a:t>
            </a:r>
          </a:p>
          <a:p>
            <a:r>
              <a:rPr lang="en-US" sz="3000" dirty="0"/>
              <a:t>Metals are malleable (can be pounded into thin sheets)</a:t>
            </a:r>
          </a:p>
          <a:p>
            <a:r>
              <a:rPr lang="en-US" sz="3000" dirty="0">
                <a:solidFill>
                  <a:srgbClr val="FF0000"/>
                </a:solidFill>
              </a:rPr>
              <a:t>A chemical property of metal is its reaction with water, which results in corrosion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793" y="1726067"/>
            <a:ext cx="2572006" cy="22841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079" y="4411435"/>
            <a:ext cx="3080700" cy="211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24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6495"/>
            <a:ext cx="8229600" cy="1143000"/>
          </a:xfrm>
        </p:spPr>
        <p:txBody>
          <a:bodyPr>
            <a:noAutofit/>
          </a:bodyPr>
          <a:lstStyle/>
          <a:p>
            <a:r>
              <a:rPr lang="en-US" sz="5000" b="1" dirty="0"/>
              <a:t>Properties of Non-Metals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1436913"/>
            <a:ext cx="5588000" cy="527594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500" dirty="0">
                <a:solidFill>
                  <a:srgbClr val="FF0000"/>
                </a:solidFill>
              </a:rPr>
              <a:t>Non-metals are poor conductors of heat and electricity</a:t>
            </a:r>
          </a:p>
          <a:p>
            <a:pPr>
              <a:lnSpc>
                <a:spcPct val="90000"/>
              </a:lnSpc>
            </a:pPr>
            <a:r>
              <a:rPr lang="en-US" sz="3500" dirty="0"/>
              <a:t>Non-metals are not ductile or malleable</a:t>
            </a:r>
          </a:p>
          <a:p>
            <a:pPr>
              <a:lnSpc>
                <a:spcPct val="90000"/>
              </a:lnSpc>
            </a:pPr>
            <a:r>
              <a:rPr lang="en-US" sz="3500" dirty="0"/>
              <a:t>Solid non-metals break easily.</a:t>
            </a:r>
          </a:p>
          <a:p>
            <a:pPr>
              <a:lnSpc>
                <a:spcPct val="90000"/>
              </a:lnSpc>
            </a:pPr>
            <a:r>
              <a:rPr lang="en-US" sz="3500" dirty="0">
                <a:solidFill>
                  <a:srgbClr val="FF0000"/>
                </a:solidFill>
              </a:rPr>
              <a:t>They are dull</a:t>
            </a:r>
          </a:p>
          <a:p>
            <a:pPr>
              <a:lnSpc>
                <a:spcPct val="90000"/>
              </a:lnSpc>
            </a:pPr>
            <a:r>
              <a:rPr lang="en-US" sz="3500" b="1" u="sng" dirty="0">
                <a:solidFill>
                  <a:srgbClr val="FF0000"/>
                </a:solidFill>
              </a:rPr>
              <a:t>Many non-metals are gases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88286" y="44994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431" y="1614714"/>
            <a:ext cx="3194205" cy="480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6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6495"/>
            <a:ext cx="8229600" cy="1143000"/>
          </a:xfrm>
        </p:spPr>
        <p:txBody>
          <a:bodyPr>
            <a:noAutofit/>
          </a:bodyPr>
          <a:lstStyle/>
          <a:p>
            <a:r>
              <a:rPr lang="en-US" sz="5000" b="1" dirty="0"/>
              <a:t>Properties of Metalloids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1346198"/>
            <a:ext cx="5588000" cy="527594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300" dirty="0">
                <a:solidFill>
                  <a:srgbClr val="FF0000"/>
                </a:solidFill>
              </a:rPr>
              <a:t>Metalloids (metal-like) have properties of both metals and non-metals.</a:t>
            </a:r>
          </a:p>
          <a:p>
            <a:pPr>
              <a:lnSpc>
                <a:spcPct val="90000"/>
              </a:lnSpc>
            </a:pPr>
            <a:r>
              <a:rPr lang="en-US" sz="3300" b="1" u="sng" dirty="0">
                <a:solidFill>
                  <a:srgbClr val="FF0000"/>
                </a:solidFill>
              </a:rPr>
              <a:t>They are solids that can be shiny or dull.</a:t>
            </a:r>
          </a:p>
          <a:p>
            <a:pPr>
              <a:lnSpc>
                <a:spcPct val="90000"/>
              </a:lnSpc>
            </a:pPr>
            <a:r>
              <a:rPr lang="en-US" sz="3300" dirty="0">
                <a:solidFill>
                  <a:srgbClr val="FF0000"/>
                </a:solidFill>
              </a:rPr>
              <a:t>They conduct heat and electricity better than non-metals but not as well as metals</a:t>
            </a:r>
            <a:r>
              <a:rPr lang="en-US" sz="33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3300" dirty="0">
                <a:solidFill>
                  <a:srgbClr val="FF0000"/>
                </a:solidFill>
              </a:rPr>
              <a:t>They are ductile and malleable.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88286" y="44994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294" y="1399495"/>
            <a:ext cx="2499135" cy="2597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2143" y="4027713"/>
            <a:ext cx="2449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Silicon is used in many computer chips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524" y="4868762"/>
            <a:ext cx="1989239" cy="198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97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6495"/>
            <a:ext cx="8229600" cy="1143000"/>
          </a:xfrm>
        </p:spPr>
        <p:txBody>
          <a:bodyPr>
            <a:noAutofit/>
          </a:bodyPr>
          <a:lstStyle/>
          <a:p>
            <a:r>
              <a:rPr lang="en-US" sz="5000" b="1" dirty="0"/>
              <a:t>Groups and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1548906"/>
            <a:ext cx="5214469" cy="459191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Elements in the periodic table are group into 18 columns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Each element within a column or group contains the same number of valence electrons</a:t>
            </a:r>
          </a:p>
          <a:p>
            <a:pPr lvl="1">
              <a:lnSpc>
                <a:spcPct val="90000"/>
              </a:lnSpc>
            </a:pPr>
            <a:r>
              <a:rPr lang="en-US" b="1" u="sng" dirty="0">
                <a:solidFill>
                  <a:srgbClr val="FF0000"/>
                </a:solidFill>
              </a:rPr>
              <a:t>This results in them having similar properties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88286" y="44994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7808" y="2235249"/>
            <a:ext cx="3690193" cy="263351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738469" y="1972238"/>
            <a:ext cx="0" cy="328705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992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6495"/>
            <a:ext cx="8229600" cy="1143000"/>
          </a:xfrm>
        </p:spPr>
        <p:txBody>
          <a:bodyPr>
            <a:noAutofit/>
          </a:bodyPr>
          <a:lstStyle/>
          <a:p>
            <a:r>
              <a:rPr lang="en-US" sz="5000" b="1" dirty="0"/>
              <a:t>Rows and Periods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1299885"/>
            <a:ext cx="5026210" cy="507679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500" dirty="0"/>
              <a:t>Elements in the periodic table are also grouped into rows or periods</a:t>
            </a:r>
          </a:p>
          <a:p>
            <a:pPr lvl="1">
              <a:lnSpc>
                <a:spcPct val="90000"/>
              </a:lnSpc>
            </a:pPr>
            <a:r>
              <a:rPr lang="en-US" sz="3100" dirty="0"/>
              <a:t>The periods are numbered 1-7</a:t>
            </a:r>
          </a:p>
          <a:p>
            <a:pPr>
              <a:lnSpc>
                <a:spcPct val="90000"/>
              </a:lnSpc>
            </a:pPr>
            <a:r>
              <a:rPr lang="en-US" sz="3500" b="1" u="sng" dirty="0"/>
              <a:t>Elements within a </a:t>
            </a:r>
            <a:r>
              <a:rPr lang="en-US" sz="3500" b="1" u="sng" dirty="0">
                <a:solidFill>
                  <a:srgbClr val="FF0000"/>
                </a:solidFill>
              </a:rPr>
              <a:t>period</a:t>
            </a:r>
            <a:r>
              <a:rPr lang="en-US" sz="3500" b="1" u="sng" dirty="0"/>
              <a:t> do not share common characteristics but they </a:t>
            </a:r>
            <a:r>
              <a:rPr lang="en-US" sz="3500" b="1" u="sng" dirty="0">
                <a:solidFill>
                  <a:srgbClr val="FF0000"/>
                </a:solidFill>
              </a:rPr>
              <a:t>share the same # of energy levels.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88286" y="44994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470" y="2404798"/>
            <a:ext cx="3690193" cy="263351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6550211" y="2075892"/>
            <a:ext cx="3929531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11.png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9526" y="5429250"/>
            <a:ext cx="1311275" cy="131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12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230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Metals, Non-Metals, and Metalloids</vt:lpstr>
      <vt:lpstr>Properties of Metals</vt:lpstr>
      <vt:lpstr>Properties of Non-Metals</vt:lpstr>
      <vt:lpstr>Properties of Metalloids</vt:lpstr>
      <vt:lpstr>Groups and Families</vt:lpstr>
      <vt:lpstr>Rows and Periods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Homeroom Warm Up 10/23/2020</dc:title>
  <dc:creator>Ebony Stanford</dc:creator>
  <cp:lastModifiedBy>Ebony Stanford</cp:lastModifiedBy>
  <cp:revision>4</cp:revision>
  <dcterms:created xsi:type="dcterms:W3CDTF">2020-10-23T12:12:58Z</dcterms:created>
  <dcterms:modified xsi:type="dcterms:W3CDTF">2020-10-23T19:21:12Z</dcterms:modified>
</cp:coreProperties>
</file>