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926" r:id="rId2"/>
  </p:sldMasterIdLst>
  <p:notesMasterIdLst>
    <p:notesMasterId r:id="rId32"/>
  </p:notesMasterIdLst>
  <p:sldIdLst>
    <p:sldId id="315" r:id="rId3"/>
    <p:sldId id="316" r:id="rId4"/>
    <p:sldId id="317" r:id="rId5"/>
    <p:sldId id="318" r:id="rId6"/>
    <p:sldId id="256" r:id="rId7"/>
    <p:sldId id="260" r:id="rId8"/>
    <p:sldId id="287" r:id="rId9"/>
    <p:sldId id="288" r:id="rId10"/>
    <p:sldId id="293" r:id="rId11"/>
    <p:sldId id="289" r:id="rId12"/>
    <p:sldId id="290" r:id="rId13"/>
    <p:sldId id="291" r:id="rId14"/>
    <p:sldId id="292" r:id="rId15"/>
    <p:sldId id="294" r:id="rId16"/>
    <p:sldId id="312" r:id="rId17"/>
    <p:sldId id="313" r:id="rId18"/>
    <p:sldId id="258" r:id="rId19"/>
    <p:sldId id="30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93" autoAdjust="0"/>
  </p:normalViewPr>
  <p:slideViewPr>
    <p:cSldViewPr>
      <p:cViewPr varScale="1">
        <p:scale>
          <a:sx n="68" d="100"/>
          <a:sy n="68" d="100"/>
        </p:scale>
        <p:origin x="7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325AA-947E-42EF-B72A-05BEB5D278A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91A74F2-D163-4249-B0C6-C844304C6A35}">
      <dgm:prSet/>
      <dgm:spPr/>
      <dgm:t>
        <a:bodyPr/>
        <a:lstStyle/>
        <a:p>
          <a:r>
            <a:rPr lang="en-US" dirty="0"/>
            <a:t>In which of the following kingdoms would you find unicellular organisms that do NOT have nuclei? </a:t>
          </a:r>
        </a:p>
      </dgm:t>
    </dgm:pt>
    <dgm:pt modelId="{8704C598-C04A-4F3A-9B3D-7C31025ED6F4}" type="parTrans" cxnId="{1DEB2DE9-CB08-460B-A57A-FA55C7F239E9}">
      <dgm:prSet/>
      <dgm:spPr/>
      <dgm:t>
        <a:bodyPr/>
        <a:lstStyle/>
        <a:p>
          <a:endParaRPr lang="en-US"/>
        </a:p>
      </dgm:t>
    </dgm:pt>
    <dgm:pt modelId="{ABFDE0E7-AB54-41B2-A4F2-F6F366723861}" type="sibTrans" cxnId="{1DEB2DE9-CB08-460B-A57A-FA55C7F239E9}">
      <dgm:prSet/>
      <dgm:spPr/>
      <dgm:t>
        <a:bodyPr/>
        <a:lstStyle/>
        <a:p>
          <a:endParaRPr lang="en-US"/>
        </a:p>
      </dgm:t>
    </dgm:pt>
    <dgm:pt modelId="{6943B3E5-686E-47EB-BC13-287FB95CF432}">
      <dgm:prSet/>
      <dgm:spPr/>
      <dgm:t>
        <a:bodyPr/>
        <a:lstStyle/>
        <a:p>
          <a:r>
            <a:rPr lang="en-US"/>
            <a:t>a. Fungi</a:t>
          </a:r>
        </a:p>
      </dgm:t>
    </dgm:pt>
    <dgm:pt modelId="{078DEBFF-20EE-436E-985C-635B37298659}" type="parTrans" cxnId="{AC7DD647-789C-427F-85FC-E8AD29C25F3F}">
      <dgm:prSet/>
      <dgm:spPr/>
      <dgm:t>
        <a:bodyPr/>
        <a:lstStyle/>
        <a:p>
          <a:endParaRPr lang="en-US"/>
        </a:p>
      </dgm:t>
    </dgm:pt>
    <dgm:pt modelId="{937ECE13-78E1-4ECA-AC91-0F07C30AE8D2}" type="sibTrans" cxnId="{AC7DD647-789C-427F-85FC-E8AD29C25F3F}">
      <dgm:prSet/>
      <dgm:spPr/>
      <dgm:t>
        <a:bodyPr/>
        <a:lstStyle/>
        <a:p>
          <a:endParaRPr lang="en-US"/>
        </a:p>
      </dgm:t>
    </dgm:pt>
    <dgm:pt modelId="{DAF7AFAA-C2CE-47C1-BA59-26FBEB9080D0}">
      <dgm:prSet/>
      <dgm:spPr/>
      <dgm:t>
        <a:bodyPr/>
        <a:lstStyle/>
        <a:p>
          <a:r>
            <a:rPr lang="en-US"/>
            <a:t>b. Archaebacteria </a:t>
          </a:r>
        </a:p>
      </dgm:t>
    </dgm:pt>
    <dgm:pt modelId="{2C609A31-E468-434F-B8CB-082F31B080C0}" type="parTrans" cxnId="{1BF77605-2E12-43AA-A79B-2E1D4F1D90F1}">
      <dgm:prSet/>
      <dgm:spPr/>
      <dgm:t>
        <a:bodyPr/>
        <a:lstStyle/>
        <a:p>
          <a:endParaRPr lang="en-US"/>
        </a:p>
      </dgm:t>
    </dgm:pt>
    <dgm:pt modelId="{D0C69159-B5B1-4611-ADA0-0097DF3DB77A}" type="sibTrans" cxnId="{1BF77605-2E12-43AA-A79B-2E1D4F1D90F1}">
      <dgm:prSet/>
      <dgm:spPr/>
      <dgm:t>
        <a:bodyPr/>
        <a:lstStyle/>
        <a:p>
          <a:endParaRPr lang="en-US"/>
        </a:p>
      </dgm:t>
    </dgm:pt>
    <dgm:pt modelId="{7603EF1C-0169-4458-8E95-F23E676205AC}">
      <dgm:prSet/>
      <dgm:spPr/>
      <dgm:t>
        <a:bodyPr/>
        <a:lstStyle/>
        <a:p>
          <a:r>
            <a:rPr lang="en-US"/>
            <a:t>c. Protist</a:t>
          </a:r>
        </a:p>
      </dgm:t>
    </dgm:pt>
    <dgm:pt modelId="{BEAE34B5-8BC7-489F-864E-036B512BFCC4}" type="parTrans" cxnId="{43E069C9-F514-4796-A610-C4EAE3D82D70}">
      <dgm:prSet/>
      <dgm:spPr/>
      <dgm:t>
        <a:bodyPr/>
        <a:lstStyle/>
        <a:p>
          <a:endParaRPr lang="en-US"/>
        </a:p>
      </dgm:t>
    </dgm:pt>
    <dgm:pt modelId="{B27C4566-E0AC-4AE1-84DC-320D31F01258}" type="sibTrans" cxnId="{43E069C9-F514-4796-A610-C4EAE3D82D70}">
      <dgm:prSet/>
      <dgm:spPr/>
      <dgm:t>
        <a:bodyPr/>
        <a:lstStyle/>
        <a:p>
          <a:endParaRPr lang="en-US"/>
        </a:p>
      </dgm:t>
    </dgm:pt>
    <dgm:pt modelId="{82A731EA-420D-44C6-9A8D-2C6D27EFA798}">
      <dgm:prSet/>
      <dgm:spPr/>
      <dgm:t>
        <a:bodyPr/>
        <a:lstStyle/>
        <a:p>
          <a:r>
            <a:rPr lang="en-US"/>
            <a:t>d. None of the above</a:t>
          </a:r>
        </a:p>
      </dgm:t>
    </dgm:pt>
    <dgm:pt modelId="{E9912437-5F92-44FC-877E-0042EF857EF8}" type="parTrans" cxnId="{2DC5FBDB-8B57-4CAF-B81B-EAF7D0432A31}">
      <dgm:prSet/>
      <dgm:spPr/>
      <dgm:t>
        <a:bodyPr/>
        <a:lstStyle/>
        <a:p>
          <a:endParaRPr lang="en-US"/>
        </a:p>
      </dgm:t>
    </dgm:pt>
    <dgm:pt modelId="{8270FD29-3614-4144-BDA3-D81D9D3DA67C}" type="sibTrans" cxnId="{2DC5FBDB-8B57-4CAF-B81B-EAF7D0432A31}">
      <dgm:prSet/>
      <dgm:spPr/>
      <dgm:t>
        <a:bodyPr/>
        <a:lstStyle/>
        <a:p>
          <a:endParaRPr lang="en-US"/>
        </a:p>
      </dgm:t>
    </dgm:pt>
    <dgm:pt modelId="{A2508C23-5F41-4858-9F5B-773C317720CC}" type="pres">
      <dgm:prSet presAssocID="{5C0325AA-947E-42EF-B72A-05BEB5D278A4}" presName="linear" presStyleCnt="0">
        <dgm:presLayoutVars>
          <dgm:animLvl val="lvl"/>
          <dgm:resizeHandles val="exact"/>
        </dgm:presLayoutVars>
      </dgm:prSet>
      <dgm:spPr/>
    </dgm:pt>
    <dgm:pt modelId="{CE38447E-2181-4BE7-A4BA-78BB00DC1BF3}" type="pres">
      <dgm:prSet presAssocID="{F91A74F2-D163-4249-B0C6-C844304C6A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E1CE1A-27B7-48AE-A385-B3A2A53EEC17}" type="pres">
      <dgm:prSet presAssocID="{ABFDE0E7-AB54-41B2-A4F2-F6F366723861}" presName="spacer" presStyleCnt="0"/>
      <dgm:spPr/>
    </dgm:pt>
    <dgm:pt modelId="{832119FF-5801-4961-BE48-E5B3459DF990}" type="pres">
      <dgm:prSet presAssocID="{6943B3E5-686E-47EB-BC13-287FB95CF43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A564DA1-61F7-495C-A423-AD36F0C8A66C}" type="pres">
      <dgm:prSet presAssocID="{937ECE13-78E1-4ECA-AC91-0F07C30AE8D2}" presName="spacer" presStyleCnt="0"/>
      <dgm:spPr/>
    </dgm:pt>
    <dgm:pt modelId="{49F22308-F630-45FF-8579-1A159FBBCB89}" type="pres">
      <dgm:prSet presAssocID="{DAF7AFAA-C2CE-47C1-BA59-26FBEB9080D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47EF9B-C0CE-4EB9-A00E-CB04C8021B18}" type="pres">
      <dgm:prSet presAssocID="{D0C69159-B5B1-4611-ADA0-0097DF3DB77A}" presName="spacer" presStyleCnt="0"/>
      <dgm:spPr/>
    </dgm:pt>
    <dgm:pt modelId="{42082560-6156-4141-9849-DF3690070036}" type="pres">
      <dgm:prSet presAssocID="{7603EF1C-0169-4458-8E95-F23E676205A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437AFA-1ED5-4173-86A5-F4329AEA85D2}" type="pres">
      <dgm:prSet presAssocID="{B27C4566-E0AC-4AE1-84DC-320D31F01258}" presName="spacer" presStyleCnt="0"/>
      <dgm:spPr/>
    </dgm:pt>
    <dgm:pt modelId="{68294B66-0763-498B-BB78-CE9D80933FA3}" type="pres">
      <dgm:prSet presAssocID="{82A731EA-420D-44C6-9A8D-2C6D27EFA79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BF77605-2E12-43AA-A79B-2E1D4F1D90F1}" srcId="{5C0325AA-947E-42EF-B72A-05BEB5D278A4}" destId="{DAF7AFAA-C2CE-47C1-BA59-26FBEB9080D0}" srcOrd="2" destOrd="0" parTransId="{2C609A31-E468-434F-B8CB-082F31B080C0}" sibTransId="{D0C69159-B5B1-4611-ADA0-0097DF3DB77A}"/>
    <dgm:cxn modelId="{354FFC3B-E013-4A5D-B5CF-4F0D9E898ADE}" type="presOf" srcId="{7603EF1C-0169-4458-8E95-F23E676205AC}" destId="{42082560-6156-4141-9849-DF3690070036}" srcOrd="0" destOrd="0" presId="urn:microsoft.com/office/officeart/2005/8/layout/vList2"/>
    <dgm:cxn modelId="{AC7DD647-789C-427F-85FC-E8AD29C25F3F}" srcId="{5C0325AA-947E-42EF-B72A-05BEB5D278A4}" destId="{6943B3E5-686E-47EB-BC13-287FB95CF432}" srcOrd="1" destOrd="0" parTransId="{078DEBFF-20EE-436E-985C-635B37298659}" sibTransId="{937ECE13-78E1-4ECA-AC91-0F07C30AE8D2}"/>
    <dgm:cxn modelId="{5DE6DA5A-A686-40C0-9B41-F511DDB813A9}" type="presOf" srcId="{5C0325AA-947E-42EF-B72A-05BEB5D278A4}" destId="{A2508C23-5F41-4858-9F5B-773C317720CC}" srcOrd="0" destOrd="0" presId="urn:microsoft.com/office/officeart/2005/8/layout/vList2"/>
    <dgm:cxn modelId="{32CA6081-96B6-48AE-B36E-D7E6227370D3}" type="presOf" srcId="{82A731EA-420D-44C6-9A8D-2C6D27EFA798}" destId="{68294B66-0763-498B-BB78-CE9D80933FA3}" srcOrd="0" destOrd="0" presId="urn:microsoft.com/office/officeart/2005/8/layout/vList2"/>
    <dgm:cxn modelId="{875AAEA5-0175-42F6-970F-5CBC915FA2E0}" type="presOf" srcId="{F91A74F2-D163-4249-B0C6-C844304C6A35}" destId="{CE38447E-2181-4BE7-A4BA-78BB00DC1BF3}" srcOrd="0" destOrd="0" presId="urn:microsoft.com/office/officeart/2005/8/layout/vList2"/>
    <dgm:cxn modelId="{207FBEAE-8203-4B4B-8305-573BBDA9256C}" type="presOf" srcId="{DAF7AFAA-C2CE-47C1-BA59-26FBEB9080D0}" destId="{49F22308-F630-45FF-8579-1A159FBBCB89}" srcOrd="0" destOrd="0" presId="urn:microsoft.com/office/officeart/2005/8/layout/vList2"/>
    <dgm:cxn modelId="{D3BDA4B6-8DFE-4DAB-A08B-C388F4FB533E}" type="presOf" srcId="{6943B3E5-686E-47EB-BC13-287FB95CF432}" destId="{832119FF-5801-4961-BE48-E5B3459DF990}" srcOrd="0" destOrd="0" presId="urn:microsoft.com/office/officeart/2005/8/layout/vList2"/>
    <dgm:cxn modelId="{43E069C9-F514-4796-A610-C4EAE3D82D70}" srcId="{5C0325AA-947E-42EF-B72A-05BEB5D278A4}" destId="{7603EF1C-0169-4458-8E95-F23E676205AC}" srcOrd="3" destOrd="0" parTransId="{BEAE34B5-8BC7-489F-864E-036B512BFCC4}" sibTransId="{B27C4566-E0AC-4AE1-84DC-320D31F01258}"/>
    <dgm:cxn modelId="{2DC5FBDB-8B57-4CAF-B81B-EAF7D0432A31}" srcId="{5C0325AA-947E-42EF-B72A-05BEB5D278A4}" destId="{82A731EA-420D-44C6-9A8D-2C6D27EFA798}" srcOrd="4" destOrd="0" parTransId="{E9912437-5F92-44FC-877E-0042EF857EF8}" sibTransId="{8270FD29-3614-4144-BDA3-D81D9D3DA67C}"/>
    <dgm:cxn modelId="{1DEB2DE9-CB08-460B-A57A-FA55C7F239E9}" srcId="{5C0325AA-947E-42EF-B72A-05BEB5D278A4}" destId="{F91A74F2-D163-4249-B0C6-C844304C6A35}" srcOrd="0" destOrd="0" parTransId="{8704C598-C04A-4F3A-9B3D-7C31025ED6F4}" sibTransId="{ABFDE0E7-AB54-41B2-A4F2-F6F366723861}"/>
    <dgm:cxn modelId="{94A82E6D-54C9-41C9-AE36-C0DF7E5294C3}" type="presParOf" srcId="{A2508C23-5F41-4858-9F5B-773C317720CC}" destId="{CE38447E-2181-4BE7-A4BA-78BB00DC1BF3}" srcOrd="0" destOrd="0" presId="urn:microsoft.com/office/officeart/2005/8/layout/vList2"/>
    <dgm:cxn modelId="{91848283-DD21-45B9-B548-99677D46C663}" type="presParOf" srcId="{A2508C23-5F41-4858-9F5B-773C317720CC}" destId="{2BE1CE1A-27B7-48AE-A385-B3A2A53EEC17}" srcOrd="1" destOrd="0" presId="urn:microsoft.com/office/officeart/2005/8/layout/vList2"/>
    <dgm:cxn modelId="{F6D22245-F41A-4FA7-BCAD-637D5B9B571E}" type="presParOf" srcId="{A2508C23-5F41-4858-9F5B-773C317720CC}" destId="{832119FF-5801-4961-BE48-E5B3459DF990}" srcOrd="2" destOrd="0" presId="urn:microsoft.com/office/officeart/2005/8/layout/vList2"/>
    <dgm:cxn modelId="{445BE347-3E37-42D2-8C8A-DE61E97418A1}" type="presParOf" srcId="{A2508C23-5F41-4858-9F5B-773C317720CC}" destId="{9A564DA1-61F7-495C-A423-AD36F0C8A66C}" srcOrd="3" destOrd="0" presId="urn:microsoft.com/office/officeart/2005/8/layout/vList2"/>
    <dgm:cxn modelId="{7E701EBF-75CD-414F-9068-30A9341E34DC}" type="presParOf" srcId="{A2508C23-5F41-4858-9F5B-773C317720CC}" destId="{49F22308-F630-45FF-8579-1A159FBBCB89}" srcOrd="4" destOrd="0" presId="urn:microsoft.com/office/officeart/2005/8/layout/vList2"/>
    <dgm:cxn modelId="{2B62485E-D35C-4B17-BA34-2931E0035076}" type="presParOf" srcId="{A2508C23-5F41-4858-9F5B-773C317720CC}" destId="{1847EF9B-C0CE-4EB9-A00E-CB04C8021B18}" srcOrd="5" destOrd="0" presId="urn:microsoft.com/office/officeart/2005/8/layout/vList2"/>
    <dgm:cxn modelId="{31497E57-3C64-4CBF-9331-DDDA5F92C559}" type="presParOf" srcId="{A2508C23-5F41-4858-9F5B-773C317720CC}" destId="{42082560-6156-4141-9849-DF3690070036}" srcOrd="6" destOrd="0" presId="urn:microsoft.com/office/officeart/2005/8/layout/vList2"/>
    <dgm:cxn modelId="{2FDEAB5B-5342-4035-95CE-E1E9707A487C}" type="presParOf" srcId="{A2508C23-5F41-4858-9F5B-773C317720CC}" destId="{E1437AFA-1ED5-4173-86A5-F4329AEA85D2}" srcOrd="7" destOrd="0" presId="urn:microsoft.com/office/officeart/2005/8/layout/vList2"/>
    <dgm:cxn modelId="{54A1D9C1-8799-4369-A8A1-99F788E9651A}" type="presParOf" srcId="{A2508C23-5F41-4858-9F5B-773C317720CC}" destId="{68294B66-0763-498B-BB78-CE9D80933F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E6259-5394-4BAC-A5BF-4EF7DDD7E8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58F215-DF34-4778-8D3D-40C6B372B601}">
      <dgm:prSet/>
      <dgm:spPr/>
      <dgm:t>
        <a:bodyPr/>
        <a:lstStyle/>
        <a:p>
          <a:r>
            <a:rPr lang="en-US"/>
            <a:t>Textbook pages 189-199. Define all vocabulary terms listed on page 189 on graphing pages providing in textbook behind page 199.</a:t>
          </a:r>
        </a:p>
      </dgm:t>
    </dgm:pt>
    <dgm:pt modelId="{EC902CC7-D4A2-46A4-AF3C-48C3A05A4FAD}" type="parTrans" cxnId="{D87A30B4-6122-451B-89A1-ADC0F1564CE3}">
      <dgm:prSet/>
      <dgm:spPr/>
      <dgm:t>
        <a:bodyPr/>
        <a:lstStyle/>
        <a:p>
          <a:endParaRPr lang="en-US"/>
        </a:p>
      </dgm:t>
    </dgm:pt>
    <dgm:pt modelId="{9D939E8F-537B-4E21-8E9A-BC132FA556BA}" type="sibTrans" cxnId="{D87A30B4-6122-451B-89A1-ADC0F1564CE3}">
      <dgm:prSet/>
      <dgm:spPr/>
      <dgm:t>
        <a:bodyPr/>
        <a:lstStyle/>
        <a:p>
          <a:endParaRPr lang="en-US"/>
        </a:p>
      </dgm:t>
    </dgm:pt>
    <dgm:pt modelId="{AB87304C-8913-426E-B541-0A4C97B677D9}">
      <dgm:prSet/>
      <dgm:spPr/>
      <dgm:t>
        <a:bodyPr/>
        <a:lstStyle/>
        <a:p>
          <a:r>
            <a:rPr lang="en-US"/>
            <a:t>These pages should’ve been started in class last week after test.</a:t>
          </a:r>
        </a:p>
      </dgm:t>
    </dgm:pt>
    <dgm:pt modelId="{628C0F2D-31F0-4DA9-BB8F-DA2A92068935}" type="parTrans" cxnId="{3694AFC4-F85E-4A45-A967-7B21B3398A1F}">
      <dgm:prSet/>
      <dgm:spPr/>
      <dgm:t>
        <a:bodyPr/>
        <a:lstStyle/>
        <a:p>
          <a:endParaRPr lang="en-US"/>
        </a:p>
      </dgm:t>
    </dgm:pt>
    <dgm:pt modelId="{A0C2EBEA-8607-4022-BA9D-C258D14A27E6}" type="sibTrans" cxnId="{3694AFC4-F85E-4A45-A967-7B21B3398A1F}">
      <dgm:prSet/>
      <dgm:spPr/>
      <dgm:t>
        <a:bodyPr/>
        <a:lstStyle/>
        <a:p>
          <a:endParaRPr lang="en-US"/>
        </a:p>
      </dgm:t>
    </dgm:pt>
    <dgm:pt modelId="{0A40DEB8-01F4-480F-8AC0-07CBC4DF16AD}" type="pres">
      <dgm:prSet presAssocID="{6C1E6259-5394-4BAC-A5BF-4EF7DDD7E8DE}" presName="root" presStyleCnt="0">
        <dgm:presLayoutVars>
          <dgm:dir/>
          <dgm:resizeHandles val="exact"/>
        </dgm:presLayoutVars>
      </dgm:prSet>
      <dgm:spPr/>
    </dgm:pt>
    <dgm:pt modelId="{9BF1514E-EA24-4FD8-849A-9EF61876437F}" type="pres">
      <dgm:prSet presAssocID="{B458F215-DF34-4778-8D3D-40C6B372B601}" presName="compNode" presStyleCnt="0"/>
      <dgm:spPr/>
    </dgm:pt>
    <dgm:pt modelId="{8DFF4940-7954-43D9-A261-F7537836582A}" type="pres">
      <dgm:prSet presAssocID="{B458F215-DF34-4778-8D3D-40C6B372B601}" presName="bgRect" presStyleLbl="bgShp" presStyleIdx="0" presStyleCnt="2"/>
      <dgm:spPr/>
    </dgm:pt>
    <dgm:pt modelId="{1A2AAC80-C8A5-4416-BC1E-EF0A7823EC50}" type="pres">
      <dgm:prSet presAssocID="{B458F215-DF34-4778-8D3D-40C6B372B60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24798EB-203D-4E5C-8C9D-4115EC824B6F}" type="pres">
      <dgm:prSet presAssocID="{B458F215-DF34-4778-8D3D-40C6B372B601}" presName="spaceRect" presStyleCnt="0"/>
      <dgm:spPr/>
    </dgm:pt>
    <dgm:pt modelId="{75D0442C-159D-43CC-A412-3340D42A70C7}" type="pres">
      <dgm:prSet presAssocID="{B458F215-DF34-4778-8D3D-40C6B372B601}" presName="parTx" presStyleLbl="revTx" presStyleIdx="0" presStyleCnt="2">
        <dgm:presLayoutVars>
          <dgm:chMax val="0"/>
          <dgm:chPref val="0"/>
        </dgm:presLayoutVars>
      </dgm:prSet>
      <dgm:spPr/>
    </dgm:pt>
    <dgm:pt modelId="{7EB7571B-97B7-4328-AA03-C2ECB26C00AE}" type="pres">
      <dgm:prSet presAssocID="{9D939E8F-537B-4E21-8E9A-BC132FA556BA}" presName="sibTrans" presStyleCnt="0"/>
      <dgm:spPr/>
    </dgm:pt>
    <dgm:pt modelId="{6618206F-8BD9-4D1B-A0C7-C8804053E7A9}" type="pres">
      <dgm:prSet presAssocID="{AB87304C-8913-426E-B541-0A4C97B677D9}" presName="compNode" presStyleCnt="0"/>
      <dgm:spPr/>
    </dgm:pt>
    <dgm:pt modelId="{E19C1AA1-DF3E-4056-95E6-C6CCB8DA97D1}" type="pres">
      <dgm:prSet presAssocID="{AB87304C-8913-426E-B541-0A4C97B677D9}" presName="bgRect" presStyleLbl="bgShp" presStyleIdx="1" presStyleCnt="2"/>
      <dgm:spPr/>
    </dgm:pt>
    <dgm:pt modelId="{C8C05207-9835-45EF-9684-646ED2936233}" type="pres">
      <dgm:prSet presAssocID="{AB87304C-8913-426E-B541-0A4C97B677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4E87821-5377-4C46-9B1B-C6E8A6885F09}" type="pres">
      <dgm:prSet presAssocID="{AB87304C-8913-426E-B541-0A4C97B677D9}" presName="spaceRect" presStyleCnt="0"/>
      <dgm:spPr/>
    </dgm:pt>
    <dgm:pt modelId="{2FD96112-CD0F-4F46-A5ED-EDD9AF41245E}" type="pres">
      <dgm:prSet presAssocID="{AB87304C-8913-426E-B541-0A4C97B677D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9D5442A-04CE-4847-947D-1F132C0296FE}" type="presOf" srcId="{AB87304C-8913-426E-B541-0A4C97B677D9}" destId="{2FD96112-CD0F-4F46-A5ED-EDD9AF41245E}" srcOrd="0" destOrd="0" presId="urn:microsoft.com/office/officeart/2018/2/layout/IconVerticalSolidList"/>
    <dgm:cxn modelId="{720DE438-F42A-4BAD-9DCF-38BA49913170}" type="presOf" srcId="{B458F215-DF34-4778-8D3D-40C6B372B601}" destId="{75D0442C-159D-43CC-A412-3340D42A70C7}" srcOrd="0" destOrd="0" presId="urn:microsoft.com/office/officeart/2018/2/layout/IconVerticalSolidList"/>
    <dgm:cxn modelId="{C8DDBAA0-77CA-457B-B06B-2376A3D1593A}" type="presOf" srcId="{6C1E6259-5394-4BAC-A5BF-4EF7DDD7E8DE}" destId="{0A40DEB8-01F4-480F-8AC0-07CBC4DF16AD}" srcOrd="0" destOrd="0" presId="urn:microsoft.com/office/officeart/2018/2/layout/IconVerticalSolidList"/>
    <dgm:cxn modelId="{D87A30B4-6122-451B-89A1-ADC0F1564CE3}" srcId="{6C1E6259-5394-4BAC-A5BF-4EF7DDD7E8DE}" destId="{B458F215-DF34-4778-8D3D-40C6B372B601}" srcOrd="0" destOrd="0" parTransId="{EC902CC7-D4A2-46A4-AF3C-48C3A05A4FAD}" sibTransId="{9D939E8F-537B-4E21-8E9A-BC132FA556BA}"/>
    <dgm:cxn modelId="{3694AFC4-F85E-4A45-A967-7B21B3398A1F}" srcId="{6C1E6259-5394-4BAC-A5BF-4EF7DDD7E8DE}" destId="{AB87304C-8913-426E-B541-0A4C97B677D9}" srcOrd="1" destOrd="0" parTransId="{628C0F2D-31F0-4DA9-BB8F-DA2A92068935}" sibTransId="{A0C2EBEA-8607-4022-BA9D-C258D14A27E6}"/>
    <dgm:cxn modelId="{5945D69E-6FF8-41F9-854D-63577647070C}" type="presParOf" srcId="{0A40DEB8-01F4-480F-8AC0-07CBC4DF16AD}" destId="{9BF1514E-EA24-4FD8-849A-9EF61876437F}" srcOrd="0" destOrd="0" presId="urn:microsoft.com/office/officeart/2018/2/layout/IconVerticalSolidList"/>
    <dgm:cxn modelId="{97CA395B-333C-405A-9FF1-F30851F5072D}" type="presParOf" srcId="{9BF1514E-EA24-4FD8-849A-9EF61876437F}" destId="{8DFF4940-7954-43D9-A261-F7537836582A}" srcOrd="0" destOrd="0" presId="urn:microsoft.com/office/officeart/2018/2/layout/IconVerticalSolidList"/>
    <dgm:cxn modelId="{60680A2B-4DB4-4D1C-8EBB-2B35743E153B}" type="presParOf" srcId="{9BF1514E-EA24-4FD8-849A-9EF61876437F}" destId="{1A2AAC80-C8A5-4416-BC1E-EF0A7823EC50}" srcOrd="1" destOrd="0" presId="urn:microsoft.com/office/officeart/2018/2/layout/IconVerticalSolidList"/>
    <dgm:cxn modelId="{C9360D18-5A96-493C-B586-ECF7438B0DC1}" type="presParOf" srcId="{9BF1514E-EA24-4FD8-849A-9EF61876437F}" destId="{724798EB-203D-4E5C-8C9D-4115EC824B6F}" srcOrd="2" destOrd="0" presId="urn:microsoft.com/office/officeart/2018/2/layout/IconVerticalSolidList"/>
    <dgm:cxn modelId="{979D0D08-2BA1-4DED-BFA5-7A36F2F60A8E}" type="presParOf" srcId="{9BF1514E-EA24-4FD8-849A-9EF61876437F}" destId="{75D0442C-159D-43CC-A412-3340D42A70C7}" srcOrd="3" destOrd="0" presId="urn:microsoft.com/office/officeart/2018/2/layout/IconVerticalSolidList"/>
    <dgm:cxn modelId="{7E040F27-3FEA-4E8A-9CA2-576A63C396CD}" type="presParOf" srcId="{0A40DEB8-01F4-480F-8AC0-07CBC4DF16AD}" destId="{7EB7571B-97B7-4328-AA03-C2ECB26C00AE}" srcOrd="1" destOrd="0" presId="urn:microsoft.com/office/officeart/2018/2/layout/IconVerticalSolidList"/>
    <dgm:cxn modelId="{913DC6CD-0544-4820-9595-E62D32547528}" type="presParOf" srcId="{0A40DEB8-01F4-480F-8AC0-07CBC4DF16AD}" destId="{6618206F-8BD9-4D1B-A0C7-C8804053E7A9}" srcOrd="2" destOrd="0" presId="urn:microsoft.com/office/officeart/2018/2/layout/IconVerticalSolidList"/>
    <dgm:cxn modelId="{CC360719-448C-40C8-8A52-75E08A2614E1}" type="presParOf" srcId="{6618206F-8BD9-4D1B-A0C7-C8804053E7A9}" destId="{E19C1AA1-DF3E-4056-95E6-C6CCB8DA97D1}" srcOrd="0" destOrd="0" presId="urn:microsoft.com/office/officeart/2018/2/layout/IconVerticalSolidList"/>
    <dgm:cxn modelId="{01A8B49B-DC91-4015-BD4F-2FF19C207B8E}" type="presParOf" srcId="{6618206F-8BD9-4D1B-A0C7-C8804053E7A9}" destId="{C8C05207-9835-45EF-9684-646ED2936233}" srcOrd="1" destOrd="0" presId="urn:microsoft.com/office/officeart/2018/2/layout/IconVerticalSolidList"/>
    <dgm:cxn modelId="{E47CD080-D045-4B94-9AAE-C4716A7998D9}" type="presParOf" srcId="{6618206F-8BD9-4D1B-A0C7-C8804053E7A9}" destId="{34E87821-5377-4C46-9B1B-C6E8A6885F09}" srcOrd="2" destOrd="0" presId="urn:microsoft.com/office/officeart/2018/2/layout/IconVerticalSolidList"/>
    <dgm:cxn modelId="{2F8E609E-ACBF-406F-893F-A847DA39F324}" type="presParOf" srcId="{6618206F-8BD9-4D1B-A0C7-C8804053E7A9}" destId="{2FD96112-CD0F-4F46-A5ED-EDD9AF4124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8447E-2181-4BE7-A4BA-78BB00DC1BF3}">
      <dsp:nvSpPr>
        <dsp:cNvPr id="0" name=""/>
        <dsp:cNvSpPr/>
      </dsp:nvSpPr>
      <dsp:spPr>
        <a:xfrm>
          <a:off x="0" y="41219"/>
          <a:ext cx="5715000" cy="1053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which of the following kingdoms would you find unicellular organisms that do NOT have nuclei? </a:t>
          </a:r>
        </a:p>
      </dsp:txBody>
      <dsp:txXfrm>
        <a:off x="51403" y="92622"/>
        <a:ext cx="5612194" cy="950194"/>
      </dsp:txXfrm>
    </dsp:sp>
    <dsp:sp modelId="{832119FF-5801-4961-BE48-E5B3459DF990}">
      <dsp:nvSpPr>
        <dsp:cNvPr id="0" name=""/>
        <dsp:cNvSpPr/>
      </dsp:nvSpPr>
      <dsp:spPr>
        <a:xfrm>
          <a:off x="0" y="1151820"/>
          <a:ext cx="5715000" cy="1053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a. Fungi</a:t>
          </a:r>
        </a:p>
      </dsp:txBody>
      <dsp:txXfrm>
        <a:off x="51403" y="1203223"/>
        <a:ext cx="5612194" cy="950194"/>
      </dsp:txXfrm>
    </dsp:sp>
    <dsp:sp modelId="{49F22308-F630-45FF-8579-1A159FBBCB89}">
      <dsp:nvSpPr>
        <dsp:cNvPr id="0" name=""/>
        <dsp:cNvSpPr/>
      </dsp:nvSpPr>
      <dsp:spPr>
        <a:xfrm>
          <a:off x="0" y="2262420"/>
          <a:ext cx="5715000" cy="1053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b. Archaebacteria </a:t>
          </a:r>
        </a:p>
      </dsp:txBody>
      <dsp:txXfrm>
        <a:off x="51403" y="2313823"/>
        <a:ext cx="5612194" cy="950194"/>
      </dsp:txXfrm>
    </dsp:sp>
    <dsp:sp modelId="{42082560-6156-4141-9849-DF3690070036}">
      <dsp:nvSpPr>
        <dsp:cNvPr id="0" name=""/>
        <dsp:cNvSpPr/>
      </dsp:nvSpPr>
      <dsp:spPr>
        <a:xfrm>
          <a:off x="0" y="3373020"/>
          <a:ext cx="5715000" cy="1053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c. Protist</a:t>
          </a:r>
        </a:p>
      </dsp:txBody>
      <dsp:txXfrm>
        <a:off x="51403" y="3424423"/>
        <a:ext cx="5612194" cy="950194"/>
      </dsp:txXfrm>
    </dsp:sp>
    <dsp:sp modelId="{68294B66-0763-498B-BB78-CE9D80933FA3}">
      <dsp:nvSpPr>
        <dsp:cNvPr id="0" name=""/>
        <dsp:cNvSpPr/>
      </dsp:nvSpPr>
      <dsp:spPr>
        <a:xfrm>
          <a:off x="0" y="4483620"/>
          <a:ext cx="5715000" cy="1053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d. None of the above</a:t>
          </a:r>
        </a:p>
      </dsp:txBody>
      <dsp:txXfrm>
        <a:off x="51403" y="4535023"/>
        <a:ext cx="5612194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F4940-7954-43D9-A261-F7537836582A}">
      <dsp:nvSpPr>
        <dsp:cNvPr id="0" name=""/>
        <dsp:cNvSpPr/>
      </dsp:nvSpPr>
      <dsp:spPr>
        <a:xfrm>
          <a:off x="0" y="792479"/>
          <a:ext cx="8229600" cy="14630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AAC80-C8A5-4416-BC1E-EF0A7823EC50}">
      <dsp:nvSpPr>
        <dsp:cNvPr id="0" name=""/>
        <dsp:cNvSpPr/>
      </dsp:nvSpPr>
      <dsp:spPr>
        <a:xfrm>
          <a:off x="442569" y="1121663"/>
          <a:ext cx="804672" cy="8046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0442C-159D-43CC-A412-3340D42A70C7}">
      <dsp:nvSpPr>
        <dsp:cNvPr id="0" name=""/>
        <dsp:cNvSpPr/>
      </dsp:nvSpPr>
      <dsp:spPr>
        <a:xfrm>
          <a:off x="1689811" y="792479"/>
          <a:ext cx="6539788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8" tIns="154838" rIns="154838" bIns="15483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Textbook pages 189-199. Define all vocabulary terms listed on page 189 on graphing pages providing in textbook behind page 199.</a:t>
          </a:r>
        </a:p>
      </dsp:txBody>
      <dsp:txXfrm>
        <a:off x="1689811" y="792479"/>
        <a:ext cx="6539788" cy="1463040"/>
      </dsp:txXfrm>
    </dsp:sp>
    <dsp:sp modelId="{E19C1AA1-DF3E-4056-95E6-C6CCB8DA97D1}">
      <dsp:nvSpPr>
        <dsp:cNvPr id="0" name=""/>
        <dsp:cNvSpPr/>
      </dsp:nvSpPr>
      <dsp:spPr>
        <a:xfrm>
          <a:off x="0" y="2621280"/>
          <a:ext cx="8229600" cy="14630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05207-9835-45EF-9684-646ED2936233}">
      <dsp:nvSpPr>
        <dsp:cNvPr id="0" name=""/>
        <dsp:cNvSpPr/>
      </dsp:nvSpPr>
      <dsp:spPr>
        <a:xfrm>
          <a:off x="442569" y="2950464"/>
          <a:ext cx="804672" cy="8046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96112-CD0F-4F46-A5ED-EDD9AF41245E}">
      <dsp:nvSpPr>
        <dsp:cNvPr id="0" name=""/>
        <dsp:cNvSpPr/>
      </dsp:nvSpPr>
      <dsp:spPr>
        <a:xfrm>
          <a:off x="1689811" y="2621280"/>
          <a:ext cx="6539788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8" tIns="154838" rIns="154838" bIns="15483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These pages should’ve been started in class last week after test.</a:t>
          </a:r>
        </a:p>
      </dsp:txBody>
      <dsp:txXfrm>
        <a:off x="1689811" y="2621280"/>
        <a:ext cx="6539788" cy="146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659382-C55C-401C-9B96-2920EE2FBDC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D524B1-5A41-4554-A004-64929029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46A43A-B7FE-4680-AE26-0EABF2BAD51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Circulatory System image found at http://www.clker.com/cliparts/3/U/t/k/4/o/circulatory-system-no-labels-hi.png, Person image found</a:t>
            </a:r>
            <a:r>
              <a:rPr lang="en-US" altLang="en-US" baseline="0" dirty="0"/>
              <a:t> at http://www.illustrationsof.com/royalty-free-boy-clipart-illustration-37090.jpg, paramecium image found at http://www.microscope-microscope.org/gallery/Mark-Simmons/images/paramecium2.jpg, Tree image found at http://gallery.yopriceville.com/var/albums/Free-Clipart-Pictures/Trees-PNG-Clipart/Green_Painted_Tree_PNG_Clipart.png, mushroom picture found at http://fc02.deviantart.net/fs37/f/2008/284/5/9/Mushroom_Madness_8_by_Dracoart_Stock.jpg, Bacteria image found at http://themindfulfoodie.com/wp-content/uploads/2012/09/bacteria.jpg, Bird image found at http://1.bp.blogspot.com/-oenpSnKmkRI/Twgc0bwSErI/AAAAAAAAARg/hWWG9IGPKIk/s640/8aug11galahs2sturtNP+%2528180%2529.jpg</a:t>
            </a: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AD053F-CCFD-4C99-8EB3-06C1EE120DE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Cactus picture found at http://www.himhministries.com/uploads/2/5/6/8/25688620/3168713_orig.jpg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Stomach picture found at http://www.newhopemedicalcenter.com/wp-content/uploads/2012/06/stomach.jpg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Circulatory System image found at http://www.clker.com/cliparts/3/U/t/k/4/o/circulatory-system-no-labels-hi.png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Tissue picture found at http://editions.sciencetechnologyaction.com/lessons/3/47/fig1.jpg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Blood cells image found at http://textbookofbacteriology.net/Blood.gif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Panda picture found at http://www.mlmguides.com/wp-content/uploads/2011/09/panda-bear1.jpg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Nerve</a:t>
            </a:r>
            <a:r>
              <a:rPr lang="en-US" altLang="en-US" baseline="0" dirty="0"/>
              <a:t> cell images found at http://www.sciencegeek.net/Biology/review/graphics/Unit8/neuron.png and http://upload.wikimedia.org/wikipedia/en/e/e9/Nerve_cells.gif</a:t>
            </a: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Muscle image found at http://cnx.org/content/m46495/latest/1118_Muscles_that_Position_the_Pectoral_Girdle.jpg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Paramecium image found at http://www.artscape.us/aquaculture/paramecium/paramecium_0035.jpg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Brain Image found at http://www.nuffieldfoundation.org/sites/default/files/images/brain.jpg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Corn Stem Tissue Image found at http://micro.magnet.fsu.edu/optics/olympusmicd/galleries/brightfield/images/cornstemlow.jpg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Maple Leaf Image found at http://upload.wikimedia.org/wikipedia/commons/c/c6/Freeman_maple_leaf.jpg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Heart image found at http://scjenkinsart.files.wordpress.com/2011/02/heart-graphic.jpg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Heart image found at http://scjenkinsart.files.wordpress.com/2011/02/heart-graphic.jpg, Circulatory System image found at http://www.clker.com/cliparts/3/U/t/k/4/o/circulatory-system-no-labels-hi.png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D699C-5C78-4686-8B91-5A5DC8B6D4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AE90-928C-4EEA-9B0D-755D538C13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19027-7567-48CA-A219-BA817B023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7763-ACE6-4DCC-8066-7C27FE6D3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361CC-D148-4110-9645-241C605C6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EA31-38BE-40AA-BE7D-AEAAD2C560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29004-C1D8-43DF-80AE-892F208F55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69794-6EE8-4EA1-A687-CE5E908C08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D8AC7-7354-4F7A-B9EC-4A3B38AEF9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8B43E-E75A-4485-81A0-977420B446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91714-92F3-44EC-9B82-A7260F1589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68EF0-BA02-4B30-96D8-63A0A4643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5A42-0B99-4599-85B3-322156D1A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C4EDE-4169-4D5A-B55A-F5E28002C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A6A33-7B0F-41EB-9BB7-18E5648918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E19D5-AF30-4104-9135-F9418FA29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EE37F-5299-4669-8F13-47299C9E3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7408E-6CBE-44D3-8E37-BB7071908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EEFC-4733-4A43-8E3B-507B52A64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B209E-569D-412F-BCAB-814BBA7D3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36B7E-2B59-43C7-B21E-469F2379E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F798A-4AAF-4C41-BCD4-34FE931B6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509EF10-C88D-4263-8A0D-8EF528FF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09EF10-C88D-4263-8A0D-8EF528FF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../../bonemuscleskinreview/specialized%20cells%20and%20tissue.asx" TargetMode="External"/><Relationship Id="rId7" Type="http://schemas.openxmlformats.org/officeDocument/2006/relationships/hyperlink" Target="../../bonemuscleskinreview/bone%20cells%2013%20secs.a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hyperlink" Target="../../bonemuscleskinreview/5-bones%20light%20and%20strong.asx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2C8EBD-CDEA-49D8-82C7-FD89223F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Homeroom Warm Up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11/18/19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23766-B2B8-4B77-884A-772D333C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November 18th is Mickey Mouse’s birthday. Since his creation, Mickey Mouse has become one of the most famous cartoon characters. If you could create a friend for Mickey Mouse, what type of character would you create?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1A815-E2C1-4B15-A1D6-1DAB260E7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05640"/>
            <a:ext cx="1514475" cy="301942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614E48-30B8-403F-8CAC-B0C26FC0C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869605" y="-201007"/>
            <a:ext cx="4933907" cy="2435586"/>
            <a:chOff x="3869605" y="-201007"/>
            <a:chExt cx="4933907" cy="243558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Block Arc 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lock Arc 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Block Arc 5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5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Block Arc 6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Block Arc 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Block Arc 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Block Arc 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Block Arc 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Block Arc 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Block Arc 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Block Arc 1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Block Arc 1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heart, liver, brain, skin</a:t>
            </a:r>
          </a:p>
        </p:txBody>
      </p:sp>
    </p:spTree>
    <p:extLst>
      <p:ext uri="{BB962C8B-B14F-4D97-AF65-F5344CB8AC3E}">
        <p14:creationId xmlns:p14="http://schemas.microsoft.com/office/powerpoint/2010/main" val="36525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5121058" y="424035"/>
            <a:ext cx="2466954" cy="1217793"/>
            <a:chOff x="3869605" y="-201007"/>
            <a:chExt cx="4933907" cy="2435586"/>
          </a:xfrm>
        </p:grpSpPr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206" name="Freeform 20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Block Arc 20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Block Arc 20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Block Arc 20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Block Arc 21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Block Arc 21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Block Arc 19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Block Arc 19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Block Arc 20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Block Arc 20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Block Arc 20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Block Arc 18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Block Arc 19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Block Arc 19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Block Arc 19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Block Arc 19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179" name="Freeform 17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Block Arc 18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Block Arc 18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Block Arc 18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Block Arc 18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Block Arc 18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170" name="Freeform 16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Block Arc 17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Block Arc 17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Block Arc 17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Block Arc 17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Block Arc 17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161" name="Freeform 16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Block Arc 16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Block Arc 16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Block Arc 16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Block Arc 16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Block Arc 16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Block Arc 15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Block Arc 15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Block Arc 15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Block Arc 15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Block Arc 15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Block Arc 14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Block Arc 14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Block Arc 14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Block Arc 14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Block Arc 15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Block Arc 13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Block Arc 13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Block Arc 13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Block Arc 14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Block Arc 14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Block Arc 1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Block Arc 1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Block Arc 1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Block Arc 1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Block Arc 1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5" name="Group 214"/>
          <p:cNvGrpSpPr>
            <a:grpSpLocks noChangeAspect="1"/>
          </p:cNvGrpSpPr>
          <p:nvPr/>
        </p:nvGrpSpPr>
        <p:grpSpPr>
          <a:xfrm>
            <a:off x="6529755" y="931235"/>
            <a:ext cx="2466954" cy="1217793"/>
            <a:chOff x="3869605" y="-201007"/>
            <a:chExt cx="4933907" cy="2435586"/>
          </a:xfrm>
        </p:grpSpPr>
        <p:grpSp>
          <p:nvGrpSpPr>
            <p:cNvPr id="216" name="Group 215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07" name="Freeform 30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Block Arc 30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Block Arc 30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Block Arc 31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Block Arc 31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Block Arc 31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7" name="Group 216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98" name="Freeform 29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Block Arc 29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Block Arc 30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Block Arc 30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Block Arc 30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Block Arc 30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8" name="Group 217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289" name="Freeform 28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Block Arc 29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Block Arc 29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Block Arc 29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Block Arc 29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Block Arc 29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Group 218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280" name="Freeform 27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Block Arc 28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Block Arc 28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Block Arc 28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Block Arc 28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Block Arc 28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0" name="Group 219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271" name="Freeform 27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Block Arc 27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Block Arc 27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Block Arc 27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Block Arc 27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Block Arc 27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1" name="Group 220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262" name="Freeform 26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Block Arc 26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Block Arc 26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Block Arc 26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Block Arc 26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Block Arc 26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253" name="Freeform 25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Block Arc 25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Block Arc 25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Block Arc 25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Block Arc 26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3" name="Group 222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244" name="Freeform 24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Block Arc 24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Block Arc 24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Block Arc 24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Block Arc 25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25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4" name="Group 22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Block Arc 2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Block Arc 2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Block Arc 2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Block Arc 2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Block Arc 2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" name="Group 224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226" name="Freeform 22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Block Arc 22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Block Arc 22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Block Arc 22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Block Arc 23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Block Arc 23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9" name="Group 618"/>
          <p:cNvGrpSpPr>
            <a:grpSpLocks noChangeAspect="1"/>
          </p:cNvGrpSpPr>
          <p:nvPr/>
        </p:nvGrpSpPr>
        <p:grpSpPr>
          <a:xfrm>
            <a:off x="4463075" y="1286414"/>
            <a:ext cx="2466954" cy="1217793"/>
            <a:chOff x="3869605" y="-201007"/>
            <a:chExt cx="4933907" cy="2435586"/>
          </a:xfrm>
        </p:grpSpPr>
        <p:grpSp>
          <p:nvGrpSpPr>
            <p:cNvPr id="620" name="Group 61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711" name="Freeform 71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Block Arc 71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" name="Block Arc 71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" name="Block Arc 71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Block Arc 71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" name="Block Arc 71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1" name="Group 620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702" name="Freeform 70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Block Arc 70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" name="Block Arc 70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" name="Block Arc 70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Block Arc 70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" name="Block Arc 70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2" name="Group 621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693" name="Freeform 69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Block Arc 69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" name="Block Arc 69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" name="Block Arc 69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Block Arc 69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" name="Block Arc 70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3" name="Group 622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684" name="Freeform 68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Block Arc 68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" name="Block Arc 68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" name="Block Arc 68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Block Arc 69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" name="Block Arc 69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4" name="Group 62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675" name="Freeform 6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Block Arc 6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" name="Block Arc 6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" name="Block Arc 6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Block Arc 6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" name="Block Arc 6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5" name="Group 624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66" name="Freeform 66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Block Arc 66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" name="Block Arc 66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" name="Block Arc 66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Block Arc 67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" name="Block Arc 67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6" name="Group 625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657" name="Freeform 65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Block Arc 65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" name="Block Arc 65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" name="Block Arc 66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Block Arc 66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" name="Block Arc 66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7" name="Group 626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648" name="Freeform 64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Block Arc 64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" name="Block Arc 65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" name="Block Arc 65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Block Arc 65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" name="Block Arc 65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8" name="Group 627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639" name="Freeform 63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Block Arc 64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" name="Block Arc 64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" name="Block Arc 64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Block Arc 64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" name="Block Arc 64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9" name="Group 628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630" name="Freeform 62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Block Arc 63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" name="Block Arc 63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Block Arc 63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Block Arc 63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" name="Block Arc 63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0" name="Group 719"/>
          <p:cNvGrpSpPr>
            <a:grpSpLocks noChangeAspect="1"/>
          </p:cNvGrpSpPr>
          <p:nvPr/>
        </p:nvGrpSpPr>
        <p:grpSpPr>
          <a:xfrm>
            <a:off x="3800334" y="562796"/>
            <a:ext cx="2466954" cy="1217793"/>
            <a:chOff x="3869605" y="-201007"/>
            <a:chExt cx="4933907" cy="2435586"/>
          </a:xfrm>
        </p:grpSpPr>
        <p:grpSp>
          <p:nvGrpSpPr>
            <p:cNvPr id="721" name="Group 720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812" name="Freeform 81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Block Arc 81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" name="Block Arc 81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Block Arc 81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Block Arc 81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" name="Block Arc 81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2" name="Group 721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803" name="Freeform 80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Block Arc 80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" name="Block Arc 80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" name="Block Arc 80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Block Arc 80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" name="Block Arc 81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3" name="Group 722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794" name="Freeform 79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Block Arc 79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" name="Block Arc 79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" name="Block Arc 79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Block Arc 80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Block Arc 80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4" name="Group 72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785" name="Freeform 7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Block Arc 7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Block Arc 7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" name="Block Arc 7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Block Arc 7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" name="Block Arc 7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5" name="Group 724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776" name="Freeform 77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Block Arc 77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Block Arc 77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Block Arc 77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Block Arc 78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Block Arc 78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6" name="Group 725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767" name="Freeform 76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Block Arc 76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" name="Block Arc 76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" name="Block Arc 77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Block Arc 77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Block Arc 77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7" name="Group 726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8" name="Freeform 75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Block Arc 75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" name="Block Arc 76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" name="Block Arc 76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Block Arc 76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" name="Block Arc 76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8" name="Group 727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749" name="Freeform 74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Block Arc 75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" name="Block Arc 75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" name="Block Arc 75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Block Arc 75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" name="Block Arc 75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9" name="Group 728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740" name="Freeform 73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Block Arc 74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" name="Block Arc 74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" name="Block Arc 74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Block Arc 74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" name="Block Arc 74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0" name="Group 729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731" name="Freeform 73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Block Arc 73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" name="Block Arc 73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" name="Block Arc 73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Block Arc 73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" name="Block Arc 73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1" name="Group 820"/>
          <p:cNvGrpSpPr>
            <a:grpSpLocks noChangeAspect="1"/>
          </p:cNvGrpSpPr>
          <p:nvPr/>
        </p:nvGrpSpPr>
        <p:grpSpPr>
          <a:xfrm>
            <a:off x="6428896" y="169662"/>
            <a:ext cx="2466954" cy="1217793"/>
            <a:chOff x="3869605" y="-201007"/>
            <a:chExt cx="4933907" cy="2435586"/>
          </a:xfrm>
        </p:grpSpPr>
        <p:grpSp>
          <p:nvGrpSpPr>
            <p:cNvPr id="822" name="Group 821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913" name="Freeform 91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Block Arc 91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Block Arc 91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Block Arc 91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Block Arc 91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1" name="Block Arc 92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3" name="Group 822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904" name="Freeform 90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Block Arc 90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Block Arc 90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Block Arc 90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Block Arc 91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Block Arc 91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4" name="Group 82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895" name="Freeform 8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Block Arc 8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8" name="Block Arc 8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9" name="Block Arc 8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Block Arc 9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3" name="Block Arc 9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5" name="Group 824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886" name="Freeform 88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Block Arc 88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9" name="Block Arc 88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0" name="Block Arc 88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Block Arc 89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4" name="Block Arc 89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6" name="Group 825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877" name="Freeform 87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Block Arc 87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0" name="Block Arc 87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1" name="Block Arc 88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Block Arc 88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5" name="Block Arc 88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7" name="Group 826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868" name="Freeform 86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Block Arc 86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1" name="Block Arc 87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Block Arc 87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Block Arc 87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6" name="Block Arc 87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8" name="Group 827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859" name="Freeform 85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Block Arc 86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2" name="Block Arc 86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3" name="Block Arc 86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Block Arc 86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7" name="Block Arc 86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9" name="Group 828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0" name="Freeform 84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Block Arc 85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Block Arc 85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4" name="Block Arc 85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Block Arc 85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Block Arc 85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0" name="Group 829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841" name="Freeform 84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Block Arc 84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Block Arc 84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Block Arc 84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Block Arc 84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Block Arc 84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1" name="Group 830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832" name="Freeform 83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Block Arc 83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" name="Block Arc 83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" name="Block Arc 83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Block Arc 83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Block Arc 83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2" name="Group 921"/>
          <p:cNvGrpSpPr>
            <a:grpSpLocks noChangeAspect="1"/>
          </p:cNvGrpSpPr>
          <p:nvPr/>
        </p:nvGrpSpPr>
        <p:grpSpPr>
          <a:xfrm>
            <a:off x="4711033" y="-199237"/>
            <a:ext cx="2466954" cy="1217793"/>
            <a:chOff x="3869605" y="-201007"/>
            <a:chExt cx="4933907" cy="2435586"/>
          </a:xfrm>
        </p:grpSpPr>
        <p:grpSp>
          <p:nvGrpSpPr>
            <p:cNvPr id="923" name="Group 922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1014" name="Freeform 101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Block Arc 101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7" name="Block Arc 101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8" name="Block Arc 101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Block Arc 102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2" name="Block Arc 102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4" name="Group 9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1005" name="Freeform 10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Block Arc 10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8" name="Block Arc 10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9" name="Block Arc 10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Block Arc 10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3" name="Block Arc 10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5" name="Group 924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996" name="Freeform 99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Block Arc 99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9" name="Block Arc 99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0" name="Block Arc 99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Block Arc 100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4" name="Block Arc 100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6" name="Group 925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987" name="Freeform 98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Block Arc 98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0" name="Block Arc 98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1" name="Block Arc 99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Block Arc 99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5" name="Block Arc 99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7" name="Group 926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978" name="Freeform 97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Block Arc 97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Block Arc 98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Block Arc 98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Block Arc 98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Block Arc 98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8" name="Group 927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969" name="Freeform 96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Block Arc 97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2" name="Block Arc 97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Block Arc 97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Block Arc 97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Block Arc 97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9" name="Group 928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960" name="Freeform 95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Block Arc 96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3" name="Block Arc 96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4" name="Block Arc 96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Block Arc 96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8" name="Block Arc 96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0" name="Group 929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951" name="Freeform 95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Block Arc 95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4" name="Block Arc 95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5" name="Block Arc 95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Block Arc 95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9" name="Block Arc 95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1" name="Group 930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42" name="Freeform 94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Block Arc 94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5" name="Block Arc 94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6" name="Block Arc 94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Block Arc 94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0" name="Block Arc 94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2" name="Group 931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933" name="Freeform 93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Block Arc 93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6" name="Block Arc 93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7" name="Block Arc 93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Block Arc 93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1" name="Block Arc 94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heart, liver, brain, skin</a:t>
            </a:r>
          </a:p>
        </p:txBody>
      </p:sp>
    </p:spTree>
    <p:extLst>
      <p:ext uri="{BB962C8B-B14F-4D97-AF65-F5344CB8AC3E}">
        <p14:creationId xmlns:p14="http://schemas.microsoft.com/office/powerpoint/2010/main" val="42785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heart, liver, brain, skin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0334" y="-199237"/>
            <a:ext cx="5196375" cy="2703444"/>
            <a:chOff x="3800334" y="-199237"/>
            <a:chExt cx="5196375" cy="2703444"/>
          </a:xfrm>
        </p:grpSpPr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5121058" y="424035"/>
              <a:ext cx="2466954" cy="1217793"/>
              <a:chOff x="3869605" y="-201007"/>
              <a:chExt cx="4933907" cy="2435586"/>
            </a:xfrm>
          </p:grpSpPr>
          <p:grpSp>
            <p:nvGrpSpPr>
              <p:cNvPr id="115" name="Group 114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06" name="Freeform 20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Block Arc 20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Block Arc 20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Block Arc 20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Block Arc 21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Block Arc 21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6" name="Group 115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97" name="Freeform 19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Block Arc 19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Block Arc 19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Block Arc 20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Block Arc 20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Block Arc 20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7" name="Group 116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88" name="Freeform 18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Block Arc 18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Block Arc 19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Block Arc 19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Block Arc 19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Block Arc 19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79" name="Freeform 17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Block Arc 18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Block Arc 18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Block Arc 18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Block Arc 18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Block Arc 18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Block Arc 17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Block Arc 17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Block Arc 17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Block Arc 17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Block Arc 17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Block Arc 16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Block Arc 16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Block Arc 16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Block Arc 16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Block Arc 16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Block Arc 15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Block Arc 15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Block Arc 15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Block Arc 15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Block Arc 15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2" name="Group 121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Block Arc 14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Block Arc 14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Block Arc 14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Block Arc 14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Block Arc 15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Group 122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Block Arc 13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Block Arc 13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Block Arc 13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Block Arc 14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Block Arc 14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25" name="Freeform 12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Block Arc 12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Block Arc 12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Block Arc 12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Block Arc 13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Block Arc 13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5" name="Group 214"/>
            <p:cNvGrpSpPr>
              <a:grpSpLocks noChangeAspect="1"/>
            </p:cNvGrpSpPr>
            <p:nvPr/>
          </p:nvGrpSpPr>
          <p:grpSpPr>
            <a:xfrm>
              <a:off x="6529755" y="931235"/>
              <a:ext cx="2466954" cy="1217793"/>
              <a:chOff x="3869605" y="-201007"/>
              <a:chExt cx="4933907" cy="2435586"/>
            </a:xfrm>
          </p:grpSpPr>
          <p:grpSp>
            <p:nvGrpSpPr>
              <p:cNvPr id="216" name="Group 215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307" name="Freeform 30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Block Arc 30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Block Arc 30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Block Arc 31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Block Arc 31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" name="Block Arc 31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7" name="Group 216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98" name="Freeform 29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Block Arc 29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Block Arc 30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Block Arc 30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Block Arc 30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Block Arc 30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8" name="Group 217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89" name="Freeform 28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Block Arc 29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Block Arc 29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3" name="Block Arc 29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Block Arc 29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Block Arc 29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9" name="Group 218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80" name="Freeform 27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Block Arc 28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Block Arc 28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Block Arc 28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Block Arc 28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Block Arc 28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0" name="Group 219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71" name="Freeform 27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Block Arc 27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Block Arc 27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Block Arc 27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Block Arc 27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Block Arc 27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1" name="Group 220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62" name="Freeform 26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Block Arc 26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Block Arc 26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Block Arc 26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Block Arc 26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0" name="Block Arc 26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2" name="Group 221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53" name="Freeform 25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Block Arc 25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Block Arc 25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Block Arc 25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Block Arc 25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Block Arc 26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3" name="Group 222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44" name="Freeform 24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Block Arc 24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Block Arc 24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8" name="Block Arc 24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Block Arc 25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2" name="Block Arc 25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4" name="Group 223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Block Arc 23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8" name="Block Arc 23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Block Arc 23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Block Arc 24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Block Arc 24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5" name="Group 224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26" name="Freeform 22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Block Arc 22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Block Arc 22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Block Arc 22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Block Arc 23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Block Arc 23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9" name="Group 618"/>
            <p:cNvGrpSpPr>
              <a:grpSpLocks noChangeAspect="1"/>
            </p:cNvGrpSpPr>
            <p:nvPr/>
          </p:nvGrpSpPr>
          <p:grpSpPr>
            <a:xfrm>
              <a:off x="4463075" y="1286414"/>
              <a:ext cx="2466954" cy="1217793"/>
              <a:chOff x="3869605" y="-201007"/>
              <a:chExt cx="4933907" cy="2435586"/>
            </a:xfrm>
          </p:grpSpPr>
          <p:grpSp>
            <p:nvGrpSpPr>
              <p:cNvPr id="620" name="Group 619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11" name="Freeform 71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Oval 71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Block Arc 71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4" name="Block Arc 71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5" name="Block Arc 71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Oval 71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Block Arc 71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" name="Block Arc 71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1" name="Group 620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02" name="Freeform 70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Oval 70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Block Arc 70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5" name="Block Arc 70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6" name="Block Arc 70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Oval 70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Block Arc 70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0" name="Block Arc 70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2" name="Group 621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93" name="Freeform 69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Oval 69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Block Arc 69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6" name="Block Arc 69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7" name="Block Arc 69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8" name="Oval 69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Oval 69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Block Arc 69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Block Arc 70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3" name="Group 622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84" name="Freeform 68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Block Arc 68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Block Arc 68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Block Arc 68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9" name="Oval 68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Oval 68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Block Arc 69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2" name="Block Arc 69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4" name="Group 623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75" name="Freeform 67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Oval 67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Block Arc 67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8" name="Block Arc 67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9" name="Block Arc 67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0" name="Oval 67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Oval 68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Block Arc 68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3" name="Block Arc 68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5" name="Group 624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66" name="Freeform 66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Oval 66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Block Arc 66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9" name="Block Arc 66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0" name="Block Arc 66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1" name="Oval 67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Oval 67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Block Arc 67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4" name="Block Arc 67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6" name="Group 625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57" name="Freeform 65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Block Arc 65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0" name="Block Arc 65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1" name="Block Arc 66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2" name="Oval 66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Oval 66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Block Arc 66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5" name="Block Arc 66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7" name="Group 626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48" name="Freeform 64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Block Arc 64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Block Arc 65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2" name="Block Arc 65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3" name="Oval 65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Oval 65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Block Arc 65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" name="Block Arc 65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8" name="Group 627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39" name="Freeform 63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Block Arc 64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2" name="Block Arc 64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Block Arc 64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4" name="Oval 64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Block Arc 64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Block Arc 64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9" name="Group 628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30" name="Freeform 62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Oval 63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Block Arc 63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3" name="Block Arc 63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" name="Block Arc 63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" name="Oval 63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Oval 63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Block Arc 63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8" name="Block Arc 63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20" name="Group 719"/>
            <p:cNvGrpSpPr>
              <a:grpSpLocks noChangeAspect="1"/>
            </p:cNvGrpSpPr>
            <p:nvPr/>
          </p:nvGrpSpPr>
          <p:grpSpPr>
            <a:xfrm>
              <a:off x="3800334" y="562796"/>
              <a:ext cx="2466954" cy="1217793"/>
              <a:chOff x="3869605" y="-201007"/>
              <a:chExt cx="4933907" cy="2435586"/>
            </a:xfrm>
          </p:grpSpPr>
          <p:grpSp>
            <p:nvGrpSpPr>
              <p:cNvPr id="721" name="Group 720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12" name="Freeform 81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Oval 81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Block Arc 81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5" name="Block Arc 81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6" name="Block Arc 81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7" name="Oval 81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Oval 81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Block Arc 81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0" name="Block Arc 81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2" name="Group 721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03" name="Freeform 80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Oval 80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Block Arc 80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6" name="Block Arc 80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7" name="Block Arc 80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8" name="Oval 80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Oval 80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Block Arc 80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1" name="Block Arc 81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3" name="Group 722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94" name="Freeform 79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Oval 79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Block Arc 79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7" name="Block Arc 79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Block Arc 79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9" name="Oval 79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Oval 79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Block Arc 80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2" name="Block Arc 80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4" name="Group 723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85" name="Freeform 78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Oval 78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Block Arc 78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" name="Block Arc 78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9" name="Block Arc 78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0" name="Oval 78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Oval 79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Block Arc 79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3" name="Block Arc 79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5" name="Group 724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76" name="Freeform 77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Oval 77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Block Arc 77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9" name="Block Arc 77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0" name="Block Arc 77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1" name="Oval 78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Oval 78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Block Arc 78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4" name="Block Arc 78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6" name="Group 725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67" name="Freeform 76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Oval 76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Block Arc 76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0" name="Block Arc 76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1" name="Block Arc 77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2" name="Oval 77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Oval 77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Block Arc 77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5" name="Block Arc 77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7" name="Group 726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58" name="Freeform 75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Oval 75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Block Arc 75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1" name="Block Arc 76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2" name="Block Arc 76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3" name="Oval 76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Oval 76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Block Arc 76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6" name="Block Arc 76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8" name="Group 727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49" name="Freeform 74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Oval 74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Block Arc 75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2" name="Block Arc 75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3" name="Block Arc 75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4" name="Oval 75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Oval 75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Block Arc 75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7" name="Block Arc 75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9" name="Group 728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40" name="Freeform 73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Oval 74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Block Arc 74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3" name="Block Arc 74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4" name="Block Arc 74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5" name="Oval 74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Oval 74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Block Arc 74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8" name="Block Arc 74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0" name="Group 729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31" name="Freeform 73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Oval 73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Block Arc 73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4" name="Block Arc 73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5" name="Block Arc 73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6" name="Oval 73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Oval 73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Block Arc 73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9" name="Block Arc 73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21" name="Group 820"/>
            <p:cNvGrpSpPr>
              <a:grpSpLocks noChangeAspect="1"/>
            </p:cNvGrpSpPr>
            <p:nvPr/>
          </p:nvGrpSpPr>
          <p:grpSpPr>
            <a:xfrm>
              <a:off x="6428896" y="169662"/>
              <a:ext cx="2466954" cy="1217793"/>
              <a:chOff x="3869605" y="-201007"/>
              <a:chExt cx="4933907" cy="2435586"/>
            </a:xfrm>
          </p:grpSpPr>
          <p:grpSp>
            <p:nvGrpSpPr>
              <p:cNvPr id="822" name="Group 821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13" name="Freeform 91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Block Arc 91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6" name="Block Arc 91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7" name="Block Arc 91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8" name="Oval 91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Oval 91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Block Arc 91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1" name="Block Arc 92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3" name="Group 822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04" name="Freeform 90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Oval 90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Block Arc 90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7" name="Block Arc 90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Block Arc 90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9" name="Oval 90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Oval 90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Block Arc 91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2" name="Block Arc 91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4" name="Group 823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95" name="Freeform 89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Oval 89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Block Arc 89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Block Arc 89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9" name="Block Arc 89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Oval 89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Oval 90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Block Arc 90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Block Arc 90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5" name="Group 824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86" name="Freeform 88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7" name="Oval 88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Block Arc 88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9" name="Block Arc 88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0" name="Block Arc 88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1" name="Oval 89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Oval 89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Block Arc 89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Block Arc 89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6" name="Group 825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77" name="Freeform 87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Oval 87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Block Arc 87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0" name="Block Arc 87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1" name="Block Arc 88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2" name="Oval 88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Block Arc 88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5" name="Block Arc 88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7" name="Group 826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68" name="Freeform 86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Block Arc 86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1" name="Block Arc 87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2" name="Block Arc 87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Oval 87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Block Arc 87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6" name="Block Arc 87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8" name="Group 827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59" name="Freeform 85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Oval 85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Block Arc 86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2" name="Block Arc 86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3" name="Block Arc 86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4" name="Oval 86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Block Arc 86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7" name="Block Arc 86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9" name="Group 828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50" name="Freeform 84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Oval 85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Block Arc 85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3" name="Block Arc 85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4" name="Block Arc 85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5" name="Oval 85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7" name="Block Arc 85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8" name="Block Arc 85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0" name="Group 829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41" name="Freeform 84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Oval 84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Block Arc 84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4" name="Block Arc 84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5" name="Block Arc 84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6" name="Oval 84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Oval 84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Block Arc 84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9" name="Block Arc 84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1" name="Group 830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32" name="Freeform 83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3" name="Oval 83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Block Arc 83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" name="Block Arc 83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6" name="Block Arc 83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7" name="Oval 83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Oval 83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Block Arc 83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0" name="Block Arc 83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22" name="Group 921"/>
            <p:cNvGrpSpPr>
              <a:grpSpLocks noChangeAspect="1"/>
            </p:cNvGrpSpPr>
            <p:nvPr/>
          </p:nvGrpSpPr>
          <p:grpSpPr>
            <a:xfrm>
              <a:off x="4711033" y="-199237"/>
              <a:ext cx="2466954" cy="1217793"/>
              <a:chOff x="3869605" y="-201007"/>
              <a:chExt cx="4933907" cy="2435586"/>
            </a:xfrm>
          </p:grpSpPr>
          <p:grpSp>
            <p:nvGrpSpPr>
              <p:cNvPr id="923" name="Group 922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014" name="Freeform 101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Oval 101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6" name="Block Arc 101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7" name="Block Arc 101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8" name="Block Arc 101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9" name="Oval 101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0" name="Oval 101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Block Arc 102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2" name="Block Arc 102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4" name="Group 923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005" name="Freeform 100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6" name="Oval 100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7" name="Block Arc 100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8" name="Block Arc 100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9" name="Block Arc 100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Oval 101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Block Arc 101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3" name="Block Arc 101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5" name="Group 924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96" name="Freeform 99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7" name="Oval 99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8" name="Block Arc 99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9" name="Block Arc 99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0" name="Block Arc 99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2" name="Oval 100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3" name="Block Arc 100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4" name="Block Arc 100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6" name="Group 925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87" name="Freeform 98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Oval 98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Block Arc 98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0" name="Block Arc 98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1" name="Block Arc 99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2" name="Oval 99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3" name="Oval 99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4" name="Block Arc 99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5" name="Block Arc 99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7" name="Group 926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78" name="Freeform 97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9" name="Oval 97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0" name="Block Arc 97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1" name="Block Arc 98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2" name="Block Arc 98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3" name="Oval 98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Oval 98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Block Arc 98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6" name="Block Arc 98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8" name="Group 927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69" name="Freeform 96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Oval 96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1" name="Block Arc 97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2" name="Block Arc 97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3" name="Block Arc 97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4" name="Oval 97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5" name="Oval 97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Block Arc 97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7" name="Block Arc 97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9" name="Group 928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60" name="Freeform 95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Oval 96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Block Arc 96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3" name="Block Arc 96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4" name="Block Arc 96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5" name="Oval 96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Oval 96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Block Arc 96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8" name="Block Arc 96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0" name="Group 929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51" name="Freeform 95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Block Arc 95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4" name="Block Arc 95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5" name="Block Arc 95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Oval 95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Block Arc 95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9" name="Block Arc 95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1" name="Group 930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42" name="Freeform 94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Oval 94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Block Arc 94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5" name="Block Arc 94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6" name="Block Arc 94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7" name="Oval 94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Oval 94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Block Arc 94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0" name="Block Arc 94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2" name="Group 931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33" name="Freeform 93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Oval 93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Block Arc 93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6" name="Block Arc 93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7" name="Block Arc 93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8" name="Oval 93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Oval 93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Block Arc 93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" name="Block Arc 94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18786" name="Picture 2" descr="http://scjenkinsart.files.wordpress.com/2011/02/heart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8182" l="4510" r="95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085">
            <a:off x="5128875" y="-171803"/>
            <a:ext cx="2587753" cy="33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http://vinceantonucci.com/wp-content/uploads/2013/07/b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75018"/>
            <a:ext cx="2637621" cy="16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http://dawtah.files.wordpress.com/2012/06/ski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2" y="4893227"/>
            <a:ext cx="2279777" cy="18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pic>
        <p:nvPicPr>
          <p:cNvPr id="118786" name="Picture 2" descr="http://scjenkinsart.files.wordpress.com/2011/02/heart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8182" l="4510" r="95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085">
            <a:off x="5128875" y="-171803"/>
            <a:ext cx="2587753" cy="33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0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48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5243015" cy="5742344"/>
          </a:xfrm>
        </p:spPr>
        <p:txBody>
          <a:bodyPr>
            <a:normAutofit fontScale="77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Organ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Systems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organs that work together to perform certain functions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</a:t>
            </a:r>
            <a:r>
              <a:rPr lang="en-US" sz="4000" dirty="0">
                <a:solidFill>
                  <a:srgbClr val="FF0000"/>
                </a:solidFill>
              </a:rPr>
              <a:t>circulatory system </a:t>
            </a:r>
            <a:r>
              <a:rPr lang="en-US" sz="4000" dirty="0"/>
              <a:t>(blood, heart, lungs, etc.) and </a:t>
            </a:r>
            <a:r>
              <a:rPr lang="en-US" sz="4000" dirty="0">
                <a:solidFill>
                  <a:srgbClr val="FF0000"/>
                </a:solidFill>
              </a:rPr>
              <a:t>nervous system </a:t>
            </a:r>
            <a:r>
              <a:rPr lang="en-US" sz="4000" dirty="0"/>
              <a:t>(brain, nerves, spinal cord, etc.)</a:t>
            </a:r>
          </a:p>
        </p:txBody>
      </p:sp>
    </p:spTree>
    <p:extLst>
      <p:ext uri="{BB962C8B-B14F-4D97-AF65-F5344CB8AC3E}">
        <p14:creationId xmlns:p14="http://schemas.microsoft.com/office/powerpoint/2010/main" val="28299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87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pic>
        <p:nvPicPr>
          <p:cNvPr id="124930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48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75715" y="685800"/>
            <a:ext cx="5243015" cy="4876800"/>
          </a:xfrm>
        </p:spPr>
        <p:txBody>
          <a:bodyPr>
            <a:normAutofit fontScale="850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Organisms</a:t>
            </a:r>
            <a:br>
              <a:rPr lang="en-US" sz="4000" dirty="0"/>
            </a:br>
            <a:endParaRPr lang="en-US" sz="4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living thing that can carry out all life processes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Most complex level of organization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Some organisms are made of only one cell (like bacteria &amp; paramecium)</a:t>
            </a:r>
          </a:p>
        </p:txBody>
      </p:sp>
      <p:pic>
        <p:nvPicPr>
          <p:cNvPr id="126984" name="Picture 8" descr="http://fc02.deviantart.net/fs37/f/2008/284/5/9/Mushroom_Madness_8_by_Dracoart_Stoc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25635" r="30288" b="9852"/>
          <a:stretch/>
        </p:blipFill>
        <p:spPr bwMode="auto">
          <a:xfrm>
            <a:off x="4727914" y="4572000"/>
            <a:ext cx="1501436" cy="15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http://gallery.yopriceville.com/var/albums/Free-Clipart-Pictures/Trees-PNG-Clipart/Green_Painted_Tree_PNG_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4348"/>
            <a:ext cx="4409363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78" name="Picture 2" descr="http://www.illustrationsof.com/royalty-free-boy-clipart-illustration-3709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476" l="16750" r="8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49"/>
            <a:ext cx="444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http://www.microscope-microscope.org/gallery/Mark-Simmons/images/paramecium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15123" r="11407" b="12963"/>
          <a:stretch/>
        </p:blipFill>
        <p:spPr bwMode="auto">
          <a:xfrm>
            <a:off x="3105940" y="5029200"/>
            <a:ext cx="1694660" cy="16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6" name="Picture 10" descr="http://themindfulfoodie.com/wp-content/uploads/2012/09/bacteri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27359" r="12332" b="36320"/>
          <a:stretch/>
        </p:blipFill>
        <p:spPr bwMode="auto">
          <a:xfrm>
            <a:off x="245791" y="5369990"/>
            <a:ext cx="2683117" cy="13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1.bp.blogspot.com/-oenpSnKmkRI/Twgc0bwSErI/AAAAAAAAARg/hWWG9IGPKIk/s640/8aug11galahs2sturtNP+%2528180%252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25" b="81609" l="41094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56" t="12218" r="27777" b="19519"/>
          <a:stretch/>
        </p:blipFill>
        <p:spPr bwMode="auto">
          <a:xfrm>
            <a:off x="7924800" y="-36983"/>
            <a:ext cx="1219200" cy="17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The levels of organization from simplest to most complex are: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Cells</a:t>
            </a:r>
          </a:p>
          <a:p>
            <a:pPr eaLnBrk="1" hangingPunct="1"/>
            <a:r>
              <a:rPr lang="en-US" altLang="en-US"/>
              <a:t>Tissues </a:t>
            </a:r>
          </a:p>
          <a:p>
            <a:pPr eaLnBrk="1" hangingPunct="1"/>
            <a:r>
              <a:rPr lang="en-US" altLang="en-US"/>
              <a:t>Organs</a:t>
            </a:r>
          </a:p>
          <a:p>
            <a:pPr eaLnBrk="1" hangingPunct="1"/>
            <a:r>
              <a:rPr lang="en-US" altLang="en-US"/>
              <a:t>System</a:t>
            </a:r>
          </a:p>
          <a:p>
            <a:pPr eaLnBrk="1" hangingPunct="1"/>
            <a:r>
              <a:rPr lang="en-US" altLang="en-US"/>
              <a:t>Organism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038600" y="1752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130" name="Picture 10" descr="1679">
            <a:hlinkClick r:id="rId3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1905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modern_femur_front">
            <a:hlinkClick r:id="rId5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708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image010">
            <a:hlinkClick r:id="rId7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17621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skeleton_skeletal_system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1927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828800" y="2209800"/>
            <a:ext cx="1600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2133600" y="2286000"/>
            <a:ext cx="4724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133600" y="3429000"/>
            <a:ext cx="1600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133600" y="4114800"/>
            <a:ext cx="449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Let’s Review….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1D19"/>
                </a:solidFill>
              </a:rPr>
              <a:t>1</a:t>
            </a:r>
            <a:r>
              <a:rPr lang="en-US" altLang="en-US" baseline="30000">
                <a:solidFill>
                  <a:srgbClr val="FF1D19"/>
                </a:solidFill>
              </a:rPr>
              <a:t>st</a:t>
            </a:r>
            <a:r>
              <a:rPr lang="en-US" altLang="en-US">
                <a:solidFill>
                  <a:srgbClr val="FF1D19"/>
                </a:solidFill>
              </a:rPr>
              <a:t> Level: Cells</a:t>
            </a:r>
            <a:r>
              <a:rPr lang="en-US" altLang="en-US"/>
              <a:t> working together form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  4</a:t>
            </a:r>
            <a:r>
              <a:rPr lang="en-US" altLang="en-US" sz="3200" baseline="30000">
                <a:solidFill>
                  <a:srgbClr val="FF1D19"/>
                </a:solidFill>
              </a:rPr>
              <a:t>th</a:t>
            </a:r>
            <a:r>
              <a:rPr lang="en-US" altLang="en-US" sz="3200">
                <a:solidFill>
                  <a:srgbClr val="FF1D19"/>
                </a:solidFill>
              </a:rPr>
              <a:t> Level: Organ Systems,</a:t>
            </a:r>
            <a:r>
              <a:rPr lang="en-US" altLang="en-US" sz="3200"/>
              <a:t> which work                     together to form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620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2</a:t>
            </a:r>
            <a:r>
              <a:rPr lang="en-US" altLang="en-US" sz="3200" baseline="30000">
                <a:solidFill>
                  <a:srgbClr val="FF1D19"/>
                </a:solidFill>
              </a:rPr>
              <a:t>nd</a:t>
            </a:r>
            <a:r>
              <a:rPr lang="en-US" altLang="en-US" sz="3200">
                <a:solidFill>
                  <a:srgbClr val="FF1D19"/>
                </a:solidFill>
              </a:rPr>
              <a:t> Level: Tissues,</a:t>
            </a:r>
            <a:r>
              <a:rPr lang="en-US" altLang="en-US" sz="3200"/>
              <a:t> which can form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62000" y="3429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3</a:t>
            </a:r>
            <a:r>
              <a:rPr lang="en-US" altLang="en-US" sz="3200" baseline="30000">
                <a:solidFill>
                  <a:srgbClr val="FF1D19"/>
                </a:solidFill>
              </a:rPr>
              <a:t>rd</a:t>
            </a:r>
            <a:r>
              <a:rPr lang="en-US" altLang="en-US" sz="3200">
                <a:solidFill>
                  <a:srgbClr val="FF1D19"/>
                </a:solidFill>
              </a:rPr>
              <a:t> Level: Organs,</a:t>
            </a:r>
            <a:r>
              <a:rPr lang="en-US" altLang="en-US" sz="3200"/>
              <a:t> which work together to form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62000" y="55927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  5</a:t>
            </a:r>
            <a:r>
              <a:rPr lang="en-US" altLang="en-US" sz="3200" baseline="30000">
                <a:solidFill>
                  <a:srgbClr val="FF1D19"/>
                </a:solidFill>
              </a:rPr>
              <a:t>th</a:t>
            </a:r>
            <a:r>
              <a:rPr lang="en-US" altLang="en-US" sz="3200">
                <a:solidFill>
                  <a:srgbClr val="FF1D19"/>
                </a:solidFill>
              </a:rPr>
              <a:t> Level: Organisms!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  <p:bldP spid="18438" grpId="0" autoUpdateAnimBg="0"/>
      <p:bldP spid="18439" grpId="0" autoUpdateAnimBg="0"/>
      <p:bldP spid="18440" grpId="0" autoUpdateAnimBg="0"/>
      <p:bldP spid="184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57066"/>
            <a:ext cx="3771900" cy="50292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2597624"/>
            <a:ext cx="32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Cacti are often found in desert environments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its environment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608467" y="2632694"/>
            <a:ext cx="7764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  <a:endParaRPr lang="en-US" sz="11500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whopemedicalcenter.com/wp-content/uploads/2012/06/stom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648200" cy="41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1524000"/>
            <a:ext cx="32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stomach is part of the digestive tract in many animals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break down food, and store it to later be absorbed by the intestines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857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</p:spTree>
    <p:extLst>
      <p:ext uri="{BB962C8B-B14F-4D97-AF65-F5344CB8AC3E}">
        <p14:creationId xmlns:p14="http://schemas.microsoft.com/office/powerpoint/2010/main" val="447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0" y="1524000"/>
            <a:ext cx="37281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circulatory system is in the human body, as well as many other organisms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It transports oxygen and sugar to all cells within the body</a:t>
            </a:r>
          </a:p>
        </p:txBody>
      </p:sp>
      <p:pic>
        <p:nvPicPr>
          <p:cNvPr id="6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1407834" y="2694134"/>
            <a:ext cx="5853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4110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5C28BF-D8F9-4BF0-9C0A-EED00815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9806"/>
            <a:ext cx="2139696" cy="27131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 sz="4000" dirty="0"/>
              <a:t>Science Warm Up</a:t>
            </a:r>
            <a:br>
              <a:rPr lang="en-US" sz="4000" dirty="0"/>
            </a:br>
            <a:r>
              <a:rPr lang="en-US" sz="4000" dirty="0"/>
              <a:t>11/18/19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58FE500-9E8B-4BA6-A1F2-E695F63C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7AD22F0-5E90-40BD-A6A1-0F93C7DD1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68139"/>
              </p:ext>
            </p:extLst>
          </p:nvPr>
        </p:nvGraphicFramePr>
        <p:xfrm>
          <a:off x="2971800" y="792080"/>
          <a:ext cx="5715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85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70786" y="1524000"/>
            <a:ext cx="2279411" cy="5181600"/>
            <a:chOff x="609600" y="1524000"/>
            <a:chExt cx="2279411" cy="5181600"/>
          </a:xfrm>
        </p:grpSpPr>
        <p:pic>
          <p:nvPicPr>
            <p:cNvPr id="8200" name="Picture 8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6023" b="15193"/>
            <a:stretch/>
          </p:blipFill>
          <p:spPr bwMode="auto">
            <a:xfrm>
              <a:off x="633974" y="5417270"/>
              <a:ext cx="2185426" cy="1288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54" r="50000" b="14701"/>
            <a:stretch/>
          </p:blipFill>
          <p:spPr bwMode="auto">
            <a:xfrm>
              <a:off x="618699" y="4137954"/>
              <a:ext cx="2200701" cy="127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0412"/>
            <a:stretch/>
          </p:blipFill>
          <p:spPr bwMode="auto">
            <a:xfrm>
              <a:off x="609600" y="1524000"/>
              <a:ext cx="2279411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1226"/>
            <a:stretch/>
          </p:blipFill>
          <p:spPr bwMode="auto">
            <a:xfrm>
              <a:off x="651795" y="2819400"/>
              <a:ext cx="2237216" cy="131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8600" y="1524000"/>
            <a:ext cx="48006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These are various layers of cells found inside the human body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*epithelial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*nervous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*muscle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*connective </a:t>
            </a:r>
            <a:br>
              <a:rPr lang="en-US" sz="2800" dirty="0"/>
            </a:br>
            <a:endParaRPr lang="en-US" sz="2800" dirty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Each of these has its own function, what do you think they are?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715749" y="2770336"/>
            <a:ext cx="5853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37656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2336" y="1524000"/>
            <a:ext cx="41949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these are different types of red and white blood cells found in our blood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red blood cells transport oxygen to other body parts, white blood cells fight off diseases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What level is our blood?</a:t>
            </a:r>
          </a:p>
        </p:txBody>
      </p:sp>
      <p:pic>
        <p:nvPicPr>
          <p:cNvPr id="6" name="Picture 4" descr="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5" y="1882646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1584993" y="2957194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9831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lmguides.com/wp-content/uploads/2011/09/panda-b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5324"/>
            <a:ext cx="5419858" cy="40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2699" y="1995324"/>
            <a:ext cx="28137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in China</a:t>
            </a:r>
          </a:p>
          <a:p>
            <a:pPr eaLnBrk="1" hangingPunct="1"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the wild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549190" y="2834015"/>
            <a:ext cx="75646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17165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en/e/e9/Nerve_cel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" y="1602728"/>
            <a:ext cx="4942079" cy="37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1793264"/>
            <a:ext cx="3804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in our brain, our nervous tissue is made up of millions of these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neurons transmit signals to body parts to tell them what to do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737393" y="2798411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CELLS</a:t>
            </a:r>
          </a:p>
        </p:txBody>
      </p:sp>
      <p:pic>
        <p:nvPicPr>
          <p:cNvPr id="9218" name="Picture 2" descr="http://www.sciencegeek.net/Biology/review/graphics/Unit8/neur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35111"/>
            <a:ext cx="2657475" cy="17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2116485"/>
            <a:ext cx="3651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All over our bodies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muscles help us to move, pump blood, and support our skeleton</a:t>
            </a:r>
          </a:p>
        </p:txBody>
      </p:sp>
      <p:pic>
        <p:nvPicPr>
          <p:cNvPr id="9" name="Picture 2" descr="http://cnx.org/content/m46495/latest/1118_Muscles_that_Position_the_Pectoral_Gird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6"/>
          <a:stretch/>
        </p:blipFill>
        <p:spPr bwMode="auto">
          <a:xfrm>
            <a:off x="231265" y="1756843"/>
            <a:ext cx="4844565" cy="40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265" y="1756843"/>
            <a:ext cx="759335" cy="212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893" y="1756843"/>
            <a:ext cx="759335" cy="83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1264" y="5318030"/>
            <a:ext cx="759335" cy="4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068873">
            <a:off x="1483667" y="2716916"/>
            <a:ext cx="60611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TISSUES</a:t>
            </a:r>
          </a:p>
        </p:txBody>
      </p:sp>
    </p:spTree>
    <p:extLst>
      <p:ext uri="{BB962C8B-B14F-4D97-AF65-F5344CB8AC3E}">
        <p14:creationId xmlns:p14="http://schemas.microsoft.com/office/powerpoint/2010/main" val="31004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tscape.us/aquaculture/paramecium/paramecium_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8492"/>
            <a:ext cx="5102225" cy="50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1905000"/>
            <a:ext cx="34995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paramecium are often found in pond water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their environment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669297" y="2840391"/>
            <a:ext cx="77287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19503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1524000"/>
            <a:ext cx="32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Found in many animals as part of the nervous system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sends and receives signals throughout the body</a:t>
            </a:r>
          </a:p>
        </p:txBody>
      </p:sp>
      <p:pic>
        <p:nvPicPr>
          <p:cNvPr id="2050" name="Picture 2" descr="http://www.nuffieldfoundation.org/sites/default/files/images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8596"/>
            <a:ext cx="5205665" cy="34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1857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</p:spTree>
    <p:extLst>
      <p:ext uri="{BB962C8B-B14F-4D97-AF65-F5344CB8AC3E}">
        <p14:creationId xmlns:p14="http://schemas.microsoft.com/office/powerpoint/2010/main" val="14495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5" y="2115205"/>
            <a:ext cx="5051778" cy="3810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1524000"/>
            <a:ext cx="32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Corn stem tissue can be found in the root tips of corn plants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Helps send water &amp; other nutrients to various parts of the plant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857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15247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4664"/>
            <a:ext cx="4129122" cy="531808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2335" y="1600200"/>
            <a:ext cx="41949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Maple leaf is found on branches of Maple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Made of many layers of various tissues, maple leaves are vital in using energy from the sunlight to make food (photosynthesis)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857235" y="2579214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</p:spTree>
    <p:extLst>
      <p:ext uri="{BB962C8B-B14F-4D97-AF65-F5344CB8AC3E}">
        <p14:creationId xmlns:p14="http://schemas.microsoft.com/office/powerpoint/2010/main" val="35216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Science Closure</a:t>
            </a:r>
            <a:br>
              <a:rPr lang="en-US" altLang="en-US" dirty="0"/>
            </a:br>
            <a:r>
              <a:rPr lang="en-US" altLang="en-US" dirty="0"/>
              <a:t>11/18/19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What are the 5 levels of Organization  of Life from smallest to largest?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3215F-F2F5-44EC-A66E-0FFAACC7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08B022-FA57-407C-8AE1-268CD0CAE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Kingdom’s of Life </a:t>
            </a:r>
            <a:r>
              <a:rPr lang="en-US" sz="3200" dirty="0" err="1"/>
              <a:t>Webquest</a:t>
            </a:r>
            <a:r>
              <a:rPr lang="en-US" sz="3200" dirty="0"/>
              <a:t> is due today. Put it into your class tray at back before leaving.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All projects that are not placed on display must be taken home by tomorrow Tuesday 11/19/19.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59F48F-5D34-480C-80CC-BEB17716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42" y="4953000"/>
            <a:ext cx="220738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D28D-EC0A-44A2-8D64-7B97DE73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Homework due this Wed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6EC257-1164-4264-A4D2-362D9B00D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19085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41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Science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CELLS</a:t>
            </a: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The basic unit of structure &amp; function of all living things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Most simple level of organization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Red Blood Cells, Nerve Cells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98265" y="0"/>
            <a:ext cx="2884386" cy="2037047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197" name="Picture 5" descr="http://www.urmc.rochester.edu/Encyclopedia/GetImage.aspx?ImageID=263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63" y="4269884"/>
            <a:ext cx="2811153" cy="24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classconnection.s3.amazonaws.com/1084/flashcards/761997/png/neur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5" b="82743" l="2526" r="92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" y="4953000"/>
            <a:ext cx="278268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98265" y="0"/>
            <a:ext cx="2884386" cy="2037047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muscle tissue, epithelial tissue, nervous tissue, &amp;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38491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muscle tissue, epithelial tissue, nervous tissue, &amp; connective tissue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026668" y="486907"/>
            <a:ext cx="1442192" cy="1018524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892494" y="-201007"/>
            <a:ext cx="1442192" cy="1018524"/>
            <a:chOff x="1416956" y="4483696"/>
            <a:chExt cx="2884386" cy="2037047"/>
          </a:xfrm>
        </p:grpSpPr>
        <p:sp>
          <p:nvSpPr>
            <p:cNvPr id="25" name="Freeform 2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ck Arc 2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lock Arc 3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148929" y="-117622"/>
            <a:ext cx="1442192" cy="1018524"/>
            <a:chOff x="1416956" y="4483696"/>
            <a:chExt cx="2884386" cy="2037047"/>
          </a:xfrm>
        </p:grpSpPr>
        <p:sp>
          <p:nvSpPr>
            <p:cNvPr id="35" name="Freeform 3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lock Arc 3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Block Arc 4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208001" y="650886"/>
            <a:ext cx="1442192" cy="1018524"/>
            <a:chOff x="1416956" y="4483696"/>
            <a:chExt cx="2884386" cy="2037047"/>
          </a:xfrm>
        </p:grpSpPr>
        <p:sp>
          <p:nvSpPr>
            <p:cNvPr id="45" name="Freeform 4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lock Arc 4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lock Arc 4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Block Arc 5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869605" y="318713"/>
            <a:ext cx="1442192" cy="1018524"/>
            <a:chOff x="1416956" y="4483696"/>
            <a:chExt cx="2884386" cy="2037047"/>
          </a:xfrm>
        </p:grpSpPr>
        <p:sp>
          <p:nvSpPr>
            <p:cNvPr id="55" name="Freeform 5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Block Arc 5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Block Arc 5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Block Arc 6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Block Arc 6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014572" y="1091585"/>
            <a:ext cx="1442192" cy="1018524"/>
            <a:chOff x="1416956" y="4483696"/>
            <a:chExt cx="2884386" cy="2037047"/>
          </a:xfrm>
        </p:grpSpPr>
        <p:sp>
          <p:nvSpPr>
            <p:cNvPr id="65" name="Freeform 6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Block Arc 6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Block Arc 6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Block Arc 6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Block Arc 7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Block Arc 7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5210170" y="1209907"/>
            <a:ext cx="1442192" cy="1018524"/>
            <a:chOff x="1416956" y="4483696"/>
            <a:chExt cx="2884386" cy="2037047"/>
          </a:xfrm>
        </p:grpSpPr>
        <p:sp>
          <p:nvSpPr>
            <p:cNvPr id="75" name="Freeform 7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Block Arc 7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Block Arc 7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Block Arc 8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Block Arc 8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7330262" y="49874"/>
            <a:ext cx="1442192" cy="1018524"/>
            <a:chOff x="1416956" y="4483696"/>
            <a:chExt cx="2884386" cy="2037047"/>
          </a:xfrm>
        </p:grpSpPr>
        <p:sp>
          <p:nvSpPr>
            <p:cNvPr id="85" name="Freeform 8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Block Arc 8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Block Arc 8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8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Block Arc 9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7361320" y="775356"/>
            <a:ext cx="1442192" cy="1018524"/>
            <a:chOff x="1416956" y="4483696"/>
            <a:chExt cx="2884386" cy="2037047"/>
          </a:xfrm>
        </p:grpSpPr>
        <p:sp>
          <p:nvSpPr>
            <p:cNvPr id="95" name="Freeform 9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Block Arc 9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Block Arc 9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Block Arc 10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6410554" y="1216055"/>
            <a:ext cx="1442192" cy="1018524"/>
            <a:chOff x="1416956" y="4483696"/>
            <a:chExt cx="2884386" cy="2037047"/>
          </a:xfrm>
        </p:grpSpPr>
        <p:sp>
          <p:nvSpPr>
            <p:cNvPr id="105" name="Freeform 10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Block Arc 10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Block Arc 1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7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muscle tissue, epithelial tissue, nervous tissue, &amp; connective tissue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9605" y="-201007"/>
            <a:ext cx="4933907" cy="2435586"/>
            <a:chOff x="3869605" y="-201007"/>
            <a:chExt cx="4933907" cy="243558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Block Arc 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lock Arc 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Block Arc 5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5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Block Arc 6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Block Arc 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Block Arc 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Block Arc 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Block Arc 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Block Arc 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Block Arc 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Block Arc 1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Block Arc 1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4690" name="Picture 2" descr="http://fsweb.bainbridge.edu/acunningham/AP/AP-img/TissueSlide-MuscleCardiac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7" y="4688986"/>
            <a:ext cx="2608053" cy="19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http://aandpeasyaspanda.files.wordpress.com/2011/10/areola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74" y="4688986"/>
            <a:ext cx="2451839" cy="18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</TotalTime>
  <Words>1601</Words>
  <Application>Microsoft Office PowerPoint</Application>
  <PresentationFormat>On-screen Show (4:3)</PresentationFormat>
  <Paragraphs>166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Comic Sans MS</vt:lpstr>
      <vt:lpstr>Georgia</vt:lpstr>
      <vt:lpstr>Monotype Sorts</vt:lpstr>
      <vt:lpstr>Showcard Gothic</vt:lpstr>
      <vt:lpstr>Stencil</vt:lpstr>
      <vt:lpstr>Times</vt:lpstr>
      <vt:lpstr>Trebuchet MS</vt:lpstr>
      <vt:lpstr>Slipstream</vt:lpstr>
      <vt:lpstr>Clarity</vt:lpstr>
      <vt:lpstr>Homeroom Warm Up 11/18/19</vt:lpstr>
      <vt:lpstr>Science Warm Up 11/18/19</vt:lpstr>
      <vt:lpstr>Don’t Forget</vt:lpstr>
      <vt:lpstr>Homework due this Wed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The levels of organization from simplest to most complex are:</vt:lpstr>
      <vt:lpstr>Let’s Review….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Science Closure 11/18/19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Organization</dc:title>
  <dc:creator>Cherae Ecalono</dc:creator>
  <cp:lastModifiedBy>Ebony Stanford</cp:lastModifiedBy>
  <cp:revision>64</cp:revision>
  <dcterms:created xsi:type="dcterms:W3CDTF">2003-11-19T21:08:36Z</dcterms:created>
  <dcterms:modified xsi:type="dcterms:W3CDTF">2019-11-18T11:47:14Z</dcterms:modified>
</cp:coreProperties>
</file>