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3" r:id="rId2"/>
    <p:sldId id="292" r:id="rId3"/>
    <p:sldId id="294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64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0D2EC-25EE-44E4-9205-9EC5FAD3D1F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0C94-D467-4FD7-8E3A-D4D5EC299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7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E497E34-45BF-4CA6-A1EF-5388D23CA3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8B36511-14BA-4D36-8E25-84645D16A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5A1625C-BEB7-4278-83FF-955CA90F09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A0B9523-B391-4211-B15A-FB688BE2E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9106766-2C77-4350-AE75-34049B0D8B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1306B5B-2999-4F21-82B5-429432A08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26BF2D-3A8A-4CA9-9BFA-034955DB78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EF05716-88BD-4329-AFE9-81B621A0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8BCCBE2-3776-4A6B-AB9C-FCE4897627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2FC19D-24A1-48B7-BEBC-F52747ED7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E5EC0BC-55DA-4E79-BC2F-60B1F40681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D431B2-0F84-4A82-A9DA-C8400CA12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4EA2D41-0792-4FB2-9C47-E831870D9F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81CB0CE-DEFF-423B-A579-19268DB2C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BD86842-667B-4038-98FA-7957223161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42D1CA5-2E2C-48D8-8AE1-B0C16645C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280F141-B05F-4634-A701-7FD6AEC5C2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1991D9C-8088-4390-863D-482C2B3F9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Header – dark yellow 24 points Arial Bold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Body text – white 20 points Arial Bold, dark yellow highlights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Bullets – dark yellow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Size: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Height: 7.52"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Width: 10.02"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Scale: 70%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Position on slide: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Horizontal - 0"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A34-F480-4EE3-8D05-1045F604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626E8-CAF8-4E43-AC70-21A1B2014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8EF03-4D55-43BA-827A-83829E25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6FC65-11C7-4EC4-BA1F-ABEE9D1E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F38D0-1E43-4E08-843D-DA94075B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3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552E2-6BB4-4E04-839B-DACAE181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33F24-1429-4850-A75E-AD56EEE01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328D0-1038-4CD7-AF28-7F58A01A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E7B07-B33D-4399-BE81-5549CBB5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2AFB-99BA-41DB-A45B-92B0AB4B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73A73-FCEC-477F-810C-62DB83A1E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E9155-DDCB-4D49-B5FD-7A28CB012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1B2BC-7656-4C6F-B251-8B489A48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DFAF9-E8AC-4763-A674-9B0AFD16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A7433-8D80-4D3F-A565-D9EBFE0B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2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3F28-DAD2-4092-A7E9-6AD4B79F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B0C5-AE67-4DCE-8045-9BFB2798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0AFB1-13E7-44F6-A673-D6A3BF84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B140F-EBC3-44C7-80DE-057BC3BA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D4F97-68CE-482F-AA6D-F3A0307C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9F15-C502-4A8B-85AF-BE35547C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63ABC-BD5B-4F1A-A56A-3B3B08E52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5C0F0-89A2-418A-A4BC-4421143A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12890-0AA9-4556-A329-FCD7C45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160ED-000E-4E25-BAEB-44105B1E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04C9F-4A8D-453D-9786-C50EDB2D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5A43C-03D4-42A9-BD38-4DB2484E6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9AA31-44EB-463E-BC44-D670C64CF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A7F7C-8C2C-4E2B-B359-D6A34550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88854-4D3B-48FB-A8D2-94470065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5CB48-6DE6-4662-A7DD-1EFD91CF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0A38-D595-481C-AC07-A0C01A5C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732A6-D11E-4B43-98CD-FD7E5E517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9FB95-ADD0-43E1-B3AC-3F029F186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568D2-8BCE-4BB6-A83E-F74AA6185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B5717-6F63-4958-B2F7-E7E6347C8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3F59D-B98E-4236-BC76-937B4D9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1D1B4-40AF-40C8-B169-374F676B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33F50A-A919-4609-8061-4ECD288A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C81A-77AE-4139-9C2F-2C1B9B05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4FEED5-5169-4FBE-B76C-DD5388AB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E0272-828B-4149-8459-84AC9AC2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A1CA-D882-4B2E-B27E-0804C034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4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2E8F-A1AB-48DC-B9D5-9D3A3A41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052F75-26DD-45C9-8A74-AF00EA06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C8801-0CF3-467C-A3C5-6218EF11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B90E-AF4F-42E2-BB40-0B5C2EBE5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83F9-FBEF-4C92-824F-733A6405A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714C9-3E6F-424A-BA8E-DBB93B339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DA983-814B-48B6-A30A-88152BD6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773E8-B90A-4530-ABFC-1D0BF3C9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93EAE-A70D-4011-901A-F676BFDF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D521-98DC-4933-B1EB-5249A0A6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A4429A-47CB-4D13-AF52-D33906E23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153A5-C03D-408D-8EBA-04F3D725F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51B9A-CE54-4AC1-9332-8D2728A7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7CB42-98BF-4542-972C-1CF581E1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9EDA0-8C66-4E0C-B79D-59A4A465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9A221E-F8C5-48A3-9953-81E3441A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E956-1E56-4334-8C42-F168C1DD5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0E1BE-95C9-4E0B-967C-1D7395C15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E68B-BC0B-45A5-A950-17BCF6BCD12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B53AA-D202-430E-9E24-AF5649C73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218FB-4720-49D1-852D-329C2E46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B2ED-2F39-433B-8758-11C6F79C4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5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708407-D01D-4E57-8998-FF799DBC3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D0E300-28B7-474C-9978-FB14E90A8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22" y="1622066"/>
            <a:ext cx="3994825" cy="16697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Homeroom Warm Up</a:t>
            </a:r>
            <a:b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12/18/19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43FC92-73BE-4765-BE91-1BD60679E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1534" y="3746972"/>
            <a:ext cx="3742415" cy="28367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is your favorite holiday tradition?  What do you love most about it?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963B07-5C9E-478C-A53E-B6F5B4A78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Content Placeholder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F32B2E4D-31A4-4DFB-88E0-340A8370CF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104" y="1323812"/>
            <a:ext cx="6472362" cy="36245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>
            <a:extLst>
              <a:ext uri="{FF2B5EF4-FFF2-40B4-BE49-F238E27FC236}">
                <a16:creationId xmlns:a16="http://schemas.microsoft.com/office/drawing/2014/main" id="{5600F5C3-CAA2-4D18-A677-8AB350FA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5"/>
            <a:ext cx="7678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What is the Engineering Design Process?</a:t>
            </a:r>
            <a:r>
              <a:rPr lang="en-US" altLang="en-US" sz="2800" b="1" i="1">
                <a:solidFill>
                  <a:srgbClr val="FFCC00"/>
                </a:solidFill>
                <a:latin typeface="Arial" panose="020B0604020202020204" pitchFamily="34" charset="0"/>
              </a:rPr>
              <a:t> continued</a:t>
            </a:r>
            <a:endParaRPr lang="en-US" altLang="en-US" sz="2800" b="1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303109" name="Rectangle 5">
            <a:extLst>
              <a:ext uri="{FF2B5EF4-FFF2-40B4-BE49-F238E27FC236}">
                <a16:creationId xmlns:a16="http://schemas.microsoft.com/office/drawing/2014/main" id="{32A20BC9-4A2F-421A-B2CE-CAB4DAA4E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2284414"/>
            <a:ext cx="7304087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Step 4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Create: Testing and Evaluating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Prototypes are tested and evaluated.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Engineers complete a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cost-benefit analysis to make sure that the cost of designing and producing the new product is worth its benefit.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For example, it may only makes sense to produce a new product if it is not too expensive to produce</a:t>
            </a: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B87E7C15-4345-40F5-84D0-4D09263DD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CC00"/>
                </a:solidFill>
                <a:latin typeface="Arial" panose="020B0604020202020204" pitchFamily="34" charset="0"/>
              </a:rPr>
              <a:t>Section 4</a:t>
            </a:r>
            <a:r>
              <a:rPr lang="en-US" altLang="en-US" sz="2000" b="1">
                <a:latin typeface="Arial" panose="020B0604020202020204" pitchFamily="34" charset="0"/>
              </a:rPr>
              <a:t>  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Science and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>
            <a:extLst>
              <a:ext uri="{FF2B5EF4-FFF2-40B4-BE49-F238E27FC236}">
                <a16:creationId xmlns:a16="http://schemas.microsoft.com/office/drawing/2014/main" id="{97B382B3-70D9-4C8A-872C-81AA394AE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5"/>
            <a:ext cx="7678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What is the Engineering Design Process? </a:t>
            </a:r>
            <a:r>
              <a:rPr lang="en-US" altLang="en-US" sz="2800" b="1" i="1">
                <a:solidFill>
                  <a:srgbClr val="FFCC00"/>
                </a:solidFill>
                <a:latin typeface="Arial" panose="020B0604020202020204" pitchFamily="34" charset="0"/>
              </a:rPr>
              <a:t>continued</a:t>
            </a:r>
            <a:endParaRPr lang="en-US" altLang="en-US" sz="2800" b="1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305157" name="Rectangle 5">
            <a:extLst>
              <a:ext uri="{FF2B5EF4-FFF2-40B4-BE49-F238E27FC236}">
                <a16:creationId xmlns:a16="http://schemas.microsoft.com/office/drawing/2014/main" id="{607E0009-640E-4134-98FE-44F784A8C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2284414"/>
            <a:ext cx="7304087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Step 5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Improve: Modifying and Retesting the Solution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If a prototype was not successful or did not work well, engineers would either modify their prototype or try a new solution.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It is important that the engineers consider what was learned from the first prototype before they begin the design process again.</a:t>
            </a:r>
          </a:p>
        </p:txBody>
      </p:sp>
      <p:sp>
        <p:nvSpPr>
          <p:cNvPr id="17413" name="Text Box 6">
            <a:extLst>
              <a:ext uri="{FF2B5EF4-FFF2-40B4-BE49-F238E27FC236}">
                <a16:creationId xmlns:a16="http://schemas.microsoft.com/office/drawing/2014/main" id="{A9155416-9053-45E3-9B35-240949521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CC00"/>
                </a:solidFill>
                <a:latin typeface="Arial" panose="020B0604020202020204" pitchFamily="34" charset="0"/>
              </a:rPr>
              <a:t>Section 4</a:t>
            </a:r>
            <a:r>
              <a:rPr lang="en-US" altLang="en-US" sz="2000" b="1">
                <a:latin typeface="Arial" panose="020B0604020202020204" pitchFamily="34" charset="0"/>
              </a:rPr>
              <a:t>  </a:t>
            </a: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Science and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>
            <a:extLst>
              <a:ext uri="{FF2B5EF4-FFF2-40B4-BE49-F238E27FC236}">
                <a16:creationId xmlns:a16="http://schemas.microsoft.com/office/drawing/2014/main" id="{84871FA7-7EC6-4958-91C9-AE13BDF4F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5"/>
            <a:ext cx="7678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What is the Engineering Design Process? </a:t>
            </a:r>
            <a:r>
              <a:rPr lang="en-US" altLang="en-US" sz="2800" b="1" i="1">
                <a:solidFill>
                  <a:srgbClr val="FFCC00"/>
                </a:solidFill>
                <a:latin typeface="Arial" panose="020B0604020202020204" pitchFamily="34" charset="0"/>
              </a:rPr>
              <a:t>continued</a:t>
            </a:r>
            <a:endParaRPr lang="en-US" altLang="en-US" sz="2800" b="1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309253" name="Rectangle 5">
            <a:extLst>
              <a:ext uri="{FF2B5EF4-FFF2-40B4-BE49-F238E27FC236}">
                <a16:creationId xmlns:a16="http://schemas.microsoft.com/office/drawing/2014/main" id="{3419CFC5-F0A1-4749-9D3F-B6D10AF73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2284414"/>
            <a:ext cx="7304087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Communication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Engineers often need to share their successes, failures, and reasoning with others.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Engineers may explain and promote the technology to customers, or they may communicate with the public through news releases, advertisements, or journals.</a:t>
            </a:r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949B1749-0D3A-4CD9-A657-AB10D3F2F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ence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and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>
            <a:extLst>
              <a:ext uri="{FF2B5EF4-FFF2-40B4-BE49-F238E27FC236}">
                <a16:creationId xmlns:a16="http://schemas.microsoft.com/office/drawing/2014/main" id="{C66E4839-A3CE-45E5-BA4A-CD0C56D4D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6"/>
            <a:ext cx="7678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Technology and Society</a:t>
            </a:r>
          </a:p>
        </p:txBody>
      </p:sp>
      <p:sp>
        <p:nvSpPr>
          <p:cNvPr id="311301" name="Rectangle 5">
            <a:extLst>
              <a:ext uri="{FF2B5EF4-FFF2-40B4-BE49-F238E27FC236}">
                <a16:creationId xmlns:a16="http://schemas.microsoft.com/office/drawing/2014/main" id="{12CD5C62-C403-4DE3-B5F7-DA972ED8D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919288"/>
            <a:ext cx="7304087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Technology provides solutions for many types of social, political, and economic needs.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Intended Benefit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An intended benefit is the positive purpose for which a technology is designed to be used.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Unintended Consequences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Unintended consequences are uses or results that engineers do not purposely include in the design of products. An unintended consequence can be beneficial.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60715F89-7D48-42DF-8509-D2159E3B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Science and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>
            <a:extLst>
              <a:ext uri="{FF2B5EF4-FFF2-40B4-BE49-F238E27FC236}">
                <a16:creationId xmlns:a16="http://schemas.microsoft.com/office/drawing/2014/main" id="{C52CF2A6-B523-416F-AC8A-3897BAF0E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6"/>
            <a:ext cx="7678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Bioengineering</a:t>
            </a:r>
          </a:p>
        </p:txBody>
      </p:sp>
      <p:sp>
        <p:nvSpPr>
          <p:cNvPr id="313349" name="Rectangle 5">
            <a:extLst>
              <a:ext uri="{FF2B5EF4-FFF2-40B4-BE49-F238E27FC236}">
                <a16:creationId xmlns:a16="http://schemas.microsoft.com/office/drawing/2014/main" id="{46063D57-A7D9-4900-8353-17265CD0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919289"/>
            <a:ext cx="7304087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Bioengineering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 The application of engineering to living things, such as humans and plants, is called bioengineering.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</a:rPr>
              <a:t>2 types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</a:rPr>
              <a:t>1.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Assistive technologies are developed to help organisms with changing them.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</a:rPr>
              <a:t>2.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Adaptive bioengineered products change the living organism</a:t>
            </a:r>
            <a:r>
              <a:rPr lang="en-US" altLang="en-US" sz="2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6700BD59-B874-450C-AEC3-8AACB1563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Science and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8533CA9-780C-4C70-A0FE-F92C0A6D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418" y="327647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Engineering Design Process Notes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Write notes in your Science Notebook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2CC4642-3397-4CAD-8488-5A59A863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669774"/>
            <a:ext cx="9793356" cy="5188225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What is technology?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How does science relate to technology?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What is engineering?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What is the Engineering Design Process 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5 steps of the Engineering Design Process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What is Bioengineering?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Two types Adaptive and Assistive. How are they different?</a:t>
            </a:r>
          </a:p>
          <a:p>
            <a:pPr marL="514350" indent="-514350">
              <a:buNone/>
            </a:pPr>
            <a:r>
              <a:rPr lang="en-US" altLang="en-US" dirty="0"/>
              <a:t>8. Intended Benefits and Unintended Consequences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A2FD05A-6CF5-42A1-A1D0-7A78F12A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53692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Science Closure</a:t>
            </a:r>
          </a:p>
        </p:txBody>
      </p:sp>
      <p:pic>
        <p:nvPicPr>
          <p:cNvPr id="25605" name="Picture 25604">
            <a:extLst>
              <a:ext uri="{FF2B5EF4-FFF2-40B4-BE49-F238E27FC236}">
                <a16:creationId xmlns:a16="http://schemas.microsoft.com/office/drawing/2014/main" id="{441DEEDA-DA5F-4783-8D84-CC826C428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04" r="24676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2038BBAC-C2A8-4B16-B3E5-B5A0F187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91" y="1444488"/>
            <a:ext cx="6916329" cy="47793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200" dirty="0"/>
              <a:t>    Some scientists want to design a system of instruments that will evaluate ocean currents, temperatures, and winds in order to predict weather patterns. </a:t>
            </a:r>
            <a:r>
              <a:rPr lang="en-US" altLang="en-US" sz="2200" dirty="0">
                <a:solidFill>
                  <a:srgbClr val="FF0000"/>
                </a:solidFill>
              </a:rPr>
              <a:t>What should they do before they produce the first complete working version of the system? 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200" dirty="0"/>
          </a:p>
          <a:p>
            <a:r>
              <a:rPr lang="en-US" altLang="en-US" sz="2200" dirty="0"/>
              <a:t>A. build a prototype of the system</a:t>
            </a:r>
          </a:p>
          <a:p>
            <a:r>
              <a:rPr lang="en-US" altLang="en-US" sz="2200" dirty="0"/>
              <a:t>B. evaluate the results of the system</a:t>
            </a:r>
          </a:p>
          <a:p>
            <a:r>
              <a:rPr lang="en-US" altLang="en-US" sz="2200" dirty="0"/>
              <a:t>C. improve the design of the system</a:t>
            </a:r>
          </a:p>
          <a:p>
            <a:r>
              <a:rPr lang="en-US" altLang="en-US" sz="2200" dirty="0"/>
              <a:t>D. conduct tests on the system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335D9B3-B2C5-40E1-BFF9-E01D0DB42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le 1">
            <a:extLst>
              <a:ext uri="{FF2B5EF4-FFF2-40B4-BE49-F238E27FC236}">
                <a16:creationId xmlns:a16="http://schemas.microsoft.com/office/drawing/2014/main" id="{6283464D-7A56-4F9A-8604-E519C13C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00" y="540167"/>
            <a:ext cx="4957478" cy="127538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en-US" sz="4800" kern="1200" dirty="0">
                <a:latin typeface="+mj-lt"/>
                <a:ea typeface="+mj-ea"/>
                <a:cs typeface="+mj-cs"/>
              </a:rPr>
              <a:t>Science Warm Up</a:t>
            </a:r>
            <a:br>
              <a:rPr lang="en-US" altLang="en-US" sz="4800" kern="1200" dirty="0">
                <a:latin typeface="+mj-lt"/>
                <a:ea typeface="+mj-ea"/>
                <a:cs typeface="+mj-cs"/>
              </a:rPr>
            </a:br>
            <a:r>
              <a:rPr lang="en-US" altLang="en-US" sz="4800" kern="1200" dirty="0">
                <a:latin typeface="+mj-lt"/>
                <a:ea typeface="+mj-ea"/>
                <a:cs typeface="+mj-cs"/>
              </a:rPr>
              <a:t>12/18/19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1C6E1-3E06-48CC-98CB-D76B31B0F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900" y="2120350"/>
            <a:ext cx="5963832" cy="38555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A diagram of a plant cell is shown. The function of the plant cell structure shown in the enlargement is to </a:t>
            </a:r>
          </a:p>
          <a:p>
            <a:pPr>
              <a:defRPr/>
            </a:pPr>
            <a:r>
              <a:rPr lang="en-US" dirty="0"/>
              <a:t>A. provide support for the cell. </a:t>
            </a:r>
          </a:p>
          <a:p>
            <a:pPr>
              <a:defRPr/>
            </a:pPr>
            <a:r>
              <a:rPr lang="en-US" dirty="0"/>
              <a:t>B. direct all the cell’s activities. </a:t>
            </a:r>
          </a:p>
          <a:p>
            <a:pPr>
              <a:defRPr/>
            </a:pPr>
            <a:r>
              <a:rPr lang="en-US" dirty="0"/>
              <a:t>C. use energy from sunlight to make sugar. </a:t>
            </a:r>
          </a:p>
          <a:p>
            <a:pPr>
              <a:defRPr/>
            </a:pPr>
            <a:r>
              <a:rPr lang="en-US" dirty="0"/>
              <a:t>D. regulate substances that enter and exit the cell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D95061B-ADFC-4592-8BB1-0D542F6F6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900169" y="6081915"/>
            <a:ext cx="6460098" cy="781696"/>
          </a:xfrm>
          <a:prstGeom prst="rect">
            <a:avLst/>
          </a:prstGeom>
          <a:solidFill>
            <a:schemeClr val="accent5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100" name="Content Placeholder 4">
            <a:extLst>
              <a:ext uri="{FF2B5EF4-FFF2-40B4-BE49-F238E27FC236}">
                <a16:creationId xmlns:a16="http://schemas.microsoft.com/office/drawing/2014/main" id="{5402A541-A6AB-4583-83CE-D64A5CDB08F1}"/>
              </a:ext>
            </a:extLst>
          </p:cNvPr>
          <p:cNvPicPr>
            <a:picLocks noGrp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307" y="935408"/>
            <a:ext cx="4433229" cy="5216521"/>
          </a:xfrm>
          <a:prstGeom prst="rect">
            <a:avLst/>
          </a:prstGeom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C5153A6-657E-4227-A555-CE6891B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DF45-0658-45F5-BDE8-01764D791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2800" dirty="0"/>
              <a:t>Outline for test </a:t>
            </a:r>
            <a:r>
              <a:rPr lang="en-US" sz="2800" dirty="0">
                <a:sym typeface="Wingdings" panose="05000000000000000000" pitchFamily="2" charset="2"/>
              </a:rPr>
              <a:t> Test will be tomorrow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If you are absent tomorrow you will take the test your next school day.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93500-7B42-43E4-8DA4-461FB7FA9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Diffusion? Be able to recognize examples of diffusion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Osmosis? Be able to recognize examples of osmosis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Passive and Active Transport? Be able to recognize examples of 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Endocytosis and Exocytosis?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Be able to determine the direction of particle movement when given and example.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Expect 20 multiple choice questions</a:t>
            </a:r>
          </a:p>
          <a:p>
            <a:pPr marL="514350" indent="-514350">
              <a:buFont typeface="+mj-lt"/>
              <a:buAutoNum type="arabicPeriod"/>
            </a:pPr>
            <a:endParaRPr lang="en-US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AC3928-5B77-4A8D-BEEC-140F465011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82" r="3839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3E4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2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7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5122" name="Title 1">
            <a:extLst>
              <a:ext uri="{FF2B5EF4-FFF2-40B4-BE49-F238E27FC236}">
                <a16:creationId xmlns:a16="http://schemas.microsoft.com/office/drawing/2014/main" id="{C74EBD3E-3029-4351-AE66-184780E46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Technology and Life Science</a:t>
            </a:r>
          </a:p>
        </p:txBody>
      </p:sp>
      <p:sp>
        <p:nvSpPr>
          <p:cNvPr id="5127" name="Rectangle 7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6C8677-9161-4E82-91AE-9E1EA5CB3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40" y="2837712"/>
            <a:ext cx="4718755" cy="3217333"/>
          </a:xfrm>
          <a:prstGeom prst="rect">
            <a:avLst/>
          </a:prstGeom>
        </p:spPr>
      </p:pic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1838274C-225B-4536-A6DB-6B545E30A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b="1" dirty="0">
                <a:solidFill>
                  <a:srgbClr val="000000"/>
                </a:solidFill>
              </a:rPr>
              <a:t>	Objective</a:t>
            </a:r>
            <a:r>
              <a:rPr lang="en-US" altLang="en-US" sz="3600" b="1" dirty="0">
                <a:solidFill>
                  <a:srgbClr val="000000"/>
                </a:solidFill>
                <a:sym typeface="Wingdings" panose="05000000000000000000" pitchFamily="2" charset="2"/>
              </a:rPr>
              <a:t> I can identify how technology is applied to living organisms.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900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1900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1900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19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6">
            <a:extLst>
              <a:ext uri="{FF2B5EF4-FFF2-40B4-BE49-F238E27FC236}">
                <a16:creationId xmlns:a16="http://schemas.microsoft.com/office/drawing/2014/main" id="{53549AD4-5528-4975-85B3-8FDB61DC7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430" y="629268"/>
            <a:ext cx="6586491" cy="12861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4100" b="1" dirty="0">
              <a:latin typeface="+mj-lt"/>
              <a:ea typeface="+mj-ea"/>
              <a:cs typeface="+mj-cs"/>
            </a:endParaRPr>
          </a:p>
        </p:txBody>
      </p:sp>
      <p:sp>
        <p:nvSpPr>
          <p:cNvPr id="288773" name="Rectangle 5">
            <a:extLst>
              <a:ext uri="{FF2B5EF4-FFF2-40B4-BE49-F238E27FC236}">
                <a16:creationId xmlns:a16="http://schemas.microsoft.com/office/drawing/2014/main" id="{3FA15EAB-E531-4AC5-B8BA-F9B3236EF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431" y="2438400"/>
            <a:ext cx="6586489" cy="37854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Technology</a:t>
            </a:r>
            <a:r>
              <a:rPr lang="en-US" altLang="en-US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refers to the products and processes that are designed to serve our needs.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endParaRPr lang="en-US" altLang="en-US" sz="2000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sz="2000" b="1" dirty="0">
                <a:latin typeface="+mn-lt"/>
              </a:rPr>
              <a:t>How Does Science Relate to Technology?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Engineering uses scientific knowledge to develop technologies.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endParaRPr lang="en-US" altLang="en-US" sz="2000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r>
              <a:rPr lang="en-US" altLang="en-US" sz="2000" dirty="0">
                <a:latin typeface="+mn-lt"/>
              </a:rPr>
              <a:t> The engineering design process has similarities to the scientific method. 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endParaRPr lang="en-US" altLang="en-US" sz="2000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endParaRPr lang="en-US" altLang="en-US" sz="2000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CC00"/>
              </a:buClr>
            </a:pPr>
            <a:endParaRPr lang="en-US" altLang="en-US" sz="2000" b="1" dirty="0">
              <a:latin typeface="+mn-lt"/>
            </a:endParaRPr>
          </a:p>
        </p:txBody>
      </p:sp>
      <p:pic>
        <p:nvPicPr>
          <p:cNvPr id="288779" name="Picture 288774">
            <a:extLst>
              <a:ext uri="{FF2B5EF4-FFF2-40B4-BE49-F238E27FC236}">
                <a16:creationId xmlns:a16="http://schemas.microsoft.com/office/drawing/2014/main" id="{C4D59488-0077-45F2-A5DC-01B55D7854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28" r="2685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AA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Rectangle 4">
            <a:extLst>
              <a:ext uri="{FF2B5EF4-FFF2-40B4-BE49-F238E27FC236}">
                <a16:creationId xmlns:a16="http://schemas.microsoft.com/office/drawing/2014/main" id="{171F93F3-1EC4-4478-9EF0-1C8F151D1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934" y="1279526"/>
            <a:ext cx="49711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What Is Technology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>
            <a:extLst>
              <a:ext uri="{FF2B5EF4-FFF2-40B4-BE49-F238E27FC236}">
                <a16:creationId xmlns:a16="http://schemas.microsoft.com/office/drawing/2014/main" id="{DC8CB969-23E4-446E-A215-94664C70D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Science and Engineering</a:t>
            </a:r>
          </a:p>
        </p:txBody>
      </p:sp>
      <p:pic>
        <p:nvPicPr>
          <p:cNvPr id="8196" name="Picture 6" descr="p025">
            <a:extLst>
              <a:ext uri="{FF2B5EF4-FFF2-40B4-BE49-F238E27FC236}">
                <a16:creationId xmlns:a16="http://schemas.microsoft.com/office/drawing/2014/main" id="{D787946C-0324-44B7-BE05-4464A76FC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600201"/>
            <a:ext cx="710882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>
            <a:extLst>
              <a:ext uri="{FF2B5EF4-FFF2-40B4-BE49-F238E27FC236}">
                <a16:creationId xmlns:a16="http://schemas.microsoft.com/office/drawing/2014/main" id="{71A4FE77-F4AF-43A7-9111-C60244BB1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5"/>
            <a:ext cx="7678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What is the Engineering Design Process? </a:t>
            </a:r>
            <a:r>
              <a:rPr lang="en-US" altLang="en-US" sz="2800" b="1" i="1">
                <a:solidFill>
                  <a:srgbClr val="FFCC00"/>
                </a:solidFill>
                <a:latin typeface="Arial" panose="020B0604020202020204" pitchFamily="34" charset="0"/>
              </a:rPr>
              <a:t>continued</a:t>
            </a:r>
            <a:endParaRPr lang="en-US" altLang="en-US" sz="2800" b="1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296965" name="Rectangle 5">
            <a:extLst>
              <a:ext uri="{FF2B5EF4-FFF2-40B4-BE49-F238E27FC236}">
                <a16:creationId xmlns:a16="http://schemas.microsoft.com/office/drawing/2014/main" id="{43C5E79E-CE0E-4FAB-BB84-96B43C65C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2284413"/>
            <a:ext cx="7304087" cy="35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Step 1 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Ask: Identifying and Researching a Need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Engineers define and write the need or problem they are trying to solve.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</a:rPr>
              <a:t> For example, the problem may be to make clothing that repels water so that explorers can work, even in Antarctica.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 Research provide engineers with information for problem solving.</a:t>
            </a:r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213AD3DF-1587-4C18-8B58-F0B591FC1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Science and Engineering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>
            <a:extLst>
              <a:ext uri="{FF2B5EF4-FFF2-40B4-BE49-F238E27FC236}">
                <a16:creationId xmlns:a16="http://schemas.microsoft.com/office/drawing/2014/main" id="{07ADCE12-5FAF-45CB-88E6-F460528AE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1279525"/>
            <a:ext cx="7678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What is the Engineering Design Process?</a:t>
            </a:r>
            <a:r>
              <a:rPr lang="en-US" altLang="en-US" sz="2800" b="1" i="1">
                <a:solidFill>
                  <a:srgbClr val="FFCC00"/>
                </a:solidFill>
                <a:latin typeface="Arial" panose="020B0604020202020204" pitchFamily="34" charset="0"/>
              </a:rPr>
              <a:t> continued</a:t>
            </a:r>
            <a:endParaRPr lang="en-US" altLang="en-US" sz="2800" b="1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5">
            <a:extLst>
              <a:ext uri="{FF2B5EF4-FFF2-40B4-BE49-F238E27FC236}">
                <a16:creationId xmlns:a16="http://schemas.microsoft.com/office/drawing/2014/main" id="{1C671DB3-CA0F-48CC-990C-408B0742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14" y="227014"/>
            <a:ext cx="556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and Engineering</a:t>
            </a:r>
          </a:p>
        </p:txBody>
      </p:sp>
      <p:sp>
        <p:nvSpPr>
          <p:cNvPr id="299014" name="Rectangle 6">
            <a:extLst>
              <a:ext uri="{FF2B5EF4-FFF2-40B4-BE49-F238E27FC236}">
                <a16:creationId xmlns:a16="http://schemas.microsoft.com/office/drawing/2014/main" id="{2691505E-7B4C-476C-A545-913F9E069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4" y="2284414"/>
            <a:ext cx="7227887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Step 2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Imagine: Developing Possible Solutions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Brainstorming is the process in which a group of people share ideas quickly to promote additional ideas.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Sometimes a possible solution to the problem comes from these ideas or it may take more time and thought.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676F3A3-D8D9-406E-AD7F-3EE85A05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2DC31C6-E632-4D42-AF2B-12EA3CF20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CC00"/>
              </a:buClr>
              <a:buFont typeface="Times" panose="02020603050405020304" pitchFamily="18" charset="0"/>
              <a:buNone/>
            </a:pPr>
            <a:r>
              <a:rPr lang="en-US" altLang="en-US" b="1">
                <a:solidFill>
                  <a:srgbClr val="FF0000"/>
                </a:solidFill>
              </a:rPr>
              <a:t>Step 3  </a:t>
            </a:r>
            <a:r>
              <a:rPr lang="en-US" altLang="en-US">
                <a:solidFill>
                  <a:srgbClr val="FF0000"/>
                </a:solidFill>
              </a:rPr>
              <a:t>Plan: Making a prototype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Times" panose="02020603050405020304" pitchFamily="18" charset="0"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>
                <a:solidFill>
                  <a:srgbClr val="FF0000"/>
                </a:solidFill>
              </a:rPr>
              <a:t> A prototype is a test model of the product.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Times" panose="02020603050405020304" pitchFamily="18" charset="0"/>
              <a:buChar char="•"/>
            </a:pPr>
            <a:endParaRPr lang="en-US" altLang="en-US"/>
          </a:p>
          <a:p>
            <a:pPr>
              <a:lnSpc>
                <a:spcPct val="90000"/>
              </a:lnSpc>
              <a:buClr>
                <a:srgbClr val="FFCC00"/>
              </a:buClr>
              <a:buFont typeface="Times" panose="02020603050405020304" pitchFamily="18" charset="0"/>
              <a:buChar char="•"/>
            </a:pPr>
            <a:r>
              <a:rPr lang="en-US" altLang="en-US"/>
              <a:t> Prototypes allow engineers to see if their design works the way they expect it to.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1401</Words>
  <Application>Microsoft Office PowerPoint</Application>
  <PresentationFormat>Widescreen</PresentationFormat>
  <Paragraphs>200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 Neue Medium</vt:lpstr>
      <vt:lpstr>Times</vt:lpstr>
      <vt:lpstr>Office Theme</vt:lpstr>
      <vt:lpstr>Homeroom Warm Up 12/18/19</vt:lpstr>
      <vt:lpstr>Science Warm Up 12/18/19</vt:lpstr>
      <vt:lpstr>Outline for test  Test will be tomorrow If you are absent tomorrow you will take the test your next school day.</vt:lpstr>
      <vt:lpstr>Technology and Life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Engineering Design Process Notes Write notes in your Science Notebook</vt:lpstr>
      <vt:lpstr>Science 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Homeroom Warm Up 12/18/19</dc:title>
  <dc:creator>Ebony Stanford</dc:creator>
  <cp:lastModifiedBy>Ebony Stanford</cp:lastModifiedBy>
  <cp:revision>3</cp:revision>
  <dcterms:created xsi:type="dcterms:W3CDTF">2019-12-18T11:46:16Z</dcterms:created>
  <dcterms:modified xsi:type="dcterms:W3CDTF">2019-12-18T11:58:56Z</dcterms:modified>
</cp:coreProperties>
</file>