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7E414-F320-4D0F-8255-8C477956E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9A321D-0547-47A7-AAA2-12537F7BB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9F98D4-529C-46D4-9288-E162C8E52EFA}"/>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FD5E3D68-EC87-47A3-8749-92B3A34F7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CBA6F-6788-4675-B1E0-30D871FD04B3}"/>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428608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71FB-4113-48F8-A5D8-9EB0520400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CC68E1-6606-4C7D-B988-8EF8A78468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C4C97-F778-4791-8E2F-FB3E5CEBD36E}"/>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BCB5AC30-DF71-45E4-B8AB-3C616322C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53514-BFF6-4F37-8E23-BDDF36C0BE6A}"/>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41722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FE2321-5BAC-466A-BA17-51ECD3B8DF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A87A0C-68D6-4F3F-AC78-1E5D442215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7D618-E810-4110-A5C0-A4D61791CE29}"/>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1405DBA4-9650-4F50-A373-7CE87C84E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CBA61-AA92-4EA1-8557-075E591352A5}"/>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192255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1BD9-9B84-4F10-BF44-2533C35E65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6E12A8-1C0A-4BC3-B41C-547BD8567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DC795-2B68-4B4F-A0D5-68083BF71ED6}"/>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AD8A2865-BF78-453D-A042-B57BB7D0C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EACBA6-05B8-491E-BD63-73274F92ABED}"/>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353183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43294-6038-485D-A08E-C216873733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76B910-445F-4EBB-8876-A06AB54A01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02CFDD-98AA-4DBA-A4E8-991D36119942}"/>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07E98AD3-3638-4494-A6F3-C2D64C968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C7276-FDA4-4647-BA10-E7821C5D0CAC}"/>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190609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4D0F-F1F7-4CA6-A407-27F6F42F65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0D9594-DABE-4184-909D-D10C55461B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AE97C0-088C-4EE2-8ED7-6A7AA5E662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29E0F8-9F9E-4472-B3AA-0618F2CCD3F9}"/>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6" name="Footer Placeholder 5">
            <a:extLst>
              <a:ext uri="{FF2B5EF4-FFF2-40B4-BE49-F238E27FC236}">
                <a16:creationId xmlns:a16="http://schemas.microsoft.com/office/drawing/2014/main" id="{1D528F72-46F5-4973-8283-08BA3CD839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79BF8-3F88-4C67-8CC7-D85238DB97EE}"/>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605313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DB77-2433-4BE1-A139-20C2FC5714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1ACE3F-1292-4A23-A3EB-C69EC741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073A48-126A-4947-94F2-CD37A9A3F1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952A79-CC9C-4827-B34C-076445173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DFD622-53A9-4950-95BF-4B20D91F39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8B06A-826E-4BD2-AFB7-3E4D43752F29}"/>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8" name="Footer Placeholder 7">
            <a:extLst>
              <a:ext uri="{FF2B5EF4-FFF2-40B4-BE49-F238E27FC236}">
                <a16:creationId xmlns:a16="http://schemas.microsoft.com/office/drawing/2014/main" id="{53419122-7992-4D77-96AD-FD54CC07EE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830216-4683-4C3E-8AE8-9A70157462E2}"/>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3141417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8836-5C69-4123-854D-0F14F0CD75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9CA96A-525B-4208-86EC-42B6BDD8837A}"/>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4" name="Footer Placeholder 3">
            <a:extLst>
              <a:ext uri="{FF2B5EF4-FFF2-40B4-BE49-F238E27FC236}">
                <a16:creationId xmlns:a16="http://schemas.microsoft.com/office/drawing/2014/main" id="{D52F7573-50D3-4701-A80F-B909B76DA2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80F3DD-800C-45BF-8555-58E50B2418F6}"/>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215035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0BAEEE-7C21-4FF3-B032-E5575B650378}"/>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3" name="Footer Placeholder 2">
            <a:extLst>
              <a:ext uri="{FF2B5EF4-FFF2-40B4-BE49-F238E27FC236}">
                <a16:creationId xmlns:a16="http://schemas.microsoft.com/office/drawing/2014/main" id="{E5B5D241-CBB3-4610-8134-74257EF646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469EE5-6201-46A0-B246-1F03D77792E8}"/>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223760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F7C2-697A-4DA2-8F5B-06DC7882F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901375-FC90-4797-9927-FD16EB876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72AE22-634D-427A-A68C-083C42C7B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FE896C-8E42-4182-A7E1-86FDA80A6956}"/>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6" name="Footer Placeholder 5">
            <a:extLst>
              <a:ext uri="{FF2B5EF4-FFF2-40B4-BE49-F238E27FC236}">
                <a16:creationId xmlns:a16="http://schemas.microsoft.com/office/drawing/2014/main" id="{F355AB50-7934-4A05-8372-4530046421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3FEA61-8515-4384-9D8C-B5F7AA04C54C}"/>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245969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DA459-EBF4-4F74-9DE4-4EDAD6762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60311C-1684-4E3B-BD4B-42EEE107DA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E2D178-5688-473D-BDE6-A1FCCD627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51788-61CC-486D-BC8F-93086E66CB7B}"/>
              </a:ext>
            </a:extLst>
          </p:cNvPr>
          <p:cNvSpPr>
            <a:spLocks noGrp="1"/>
          </p:cNvSpPr>
          <p:nvPr>
            <p:ph type="dt" sz="half" idx="10"/>
          </p:nvPr>
        </p:nvSpPr>
        <p:spPr/>
        <p:txBody>
          <a:bodyPr/>
          <a:lstStyle/>
          <a:p>
            <a:fld id="{5C400083-F77D-4A84-A964-7AFCDD9F1F23}" type="datetimeFigureOut">
              <a:rPr lang="en-US" smtClean="0"/>
              <a:t>9/17/2020</a:t>
            </a:fld>
            <a:endParaRPr lang="en-US"/>
          </a:p>
        </p:txBody>
      </p:sp>
      <p:sp>
        <p:nvSpPr>
          <p:cNvPr id="6" name="Footer Placeholder 5">
            <a:extLst>
              <a:ext uri="{FF2B5EF4-FFF2-40B4-BE49-F238E27FC236}">
                <a16:creationId xmlns:a16="http://schemas.microsoft.com/office/drawing/2014/main" id="{2348FE22-09A1-4CB2-99E4-A4C930442B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4CECD6-812E-44B1-A2FF-1A8184A5511D}"/>
              </a:ext>
            </a:extLst>
          </p:cNvPr>
          <p:cNvSpPr>
            <a:spLocks noGrp="1"/>
          </p:cNvSpPr>
          <p:nvPr>
            <p:ph type="sldNum" sz="quarter" idx="12"/>
          </p:nvPr>
        </p:nvSpPr>
        <p:spPr/>
        <p:txBody>
          <a:bodyPr/>
          <a:lstStyle/>
          <a:p>
            <a:fld id="{632D0137-08A3-4892-8ACE-9C255A2989FA}" type="slidenum">
              <a:rPr lang="en-US" smtClean="0"/>
              <a:t>‹#›</a:t>
            </a:fld>
            <a:endParaRPr lang="en-US"/>
          </a:p>
        </p:txBody>
      </p:sp>
    </p:spTree>
    <p:extLst>
      <p:ext uri="{BB962C8B-B14F-4D97-AF65-F5344CB8AC3E}">
        <p14:creationId xmlns:p14="http://schemas.microsoft.com/office/powerpoint/2010/main" val="35221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FF5AE0-B8EC-4795-9C9F-D57E51A3B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3B55F7-8325-4731-B444-C84AFDA7D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5E677-6BC7-4D37-869C-8E1D1D1A81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00083-F77D-4A84-A964-7AFCDD9F1F23}" type="datetimeFigureOut">
              <a:rPr lang="en-US" smtClean="0"/>
              <a:t>9/17/2020</a:t>
            </a:fld>
            <a:endParaRPr lang="en-US"/>
          </a:p>
        </p:txBody>
      </p:sp>
      <p:sp>
        <p:nvSpPr>
          <p:cNvPr id="5" name="Footer Placeholder 4">
            <a:extLst>
              <a:ext uri="{FF2B5EF4-FFF2-40B4-BE49-F238E27FC236}">
                <a16:creationId xmlns:a16="http://schemas.microsoft.com/office/drawing/2014/main" id="{F4167C92-A576-4677-9503-FD97851142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5CACE8-7FA0-4236-BADD-DAE99FB50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D0137-08A3-4892-8ACE-9C255A2989FA}" type="slidenum">
              <a:rPr lang="en-US" smtClean="0"/>
              <a:t>‹#›</a:t>
            </a:fld>
            <a:endParaRPr lang="en-US"/>
          </a:p>
        </p:txBody>
      </p:sp>
    </p:spTree>
    <p:extLst>
      <p:ext uri="{BB962C8B-B14F-4D97-AF65-F5344CB8AC3E}">
        <p14:creationId xmlns:p14="http://schemas.microsoft.com/office/powerpoint/2010/main" val="50911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itle 3">
            <a:extLst>
              <a:ext uri="{FF2B5EF4-FFF2-40B4-BE49-F238E27FC236}">
                <a16:creationId xmlns:a16="http://schemas.microsoft.com/office/drawing/2014/main" id="{D2C75319-5B46-486B-8B52-B5D7B1438EE2}"/>
              </a:ext>
            </a:extLst>
          </p:cNvPr>
          <p:cNvSpPr>
            <a:spLocks noGrp="1"/>
          </p:cNvSpPr>
          <p:nvPr>
            <p:ph type="title"/>
          </p:nvPr>
        </p:nvSpPr>
        <p:spPr>
          <a:xfrm>
            <a:off x="838200" y="365125"/>
            <a:ext cx="5387502" cy="1325563"/>
          </a:xfrm>
        </p:spPr>
        <p:txBody>
          <a:bodyPr>
            <a:normAutofit fontScale="90000"/>
          </a:bodyPr>
          <a:lstStyle/>
          <a:p>
            <a:r>
              <a:rPr lang="en-US" dirty="0">
                <a:latin typeface="Comic Sans MS" panose="030F0702030302020204" pitchFamily="66" charset="0"/>
              </a:rPr>
              <a:t>Homeroom Warm Up </a:t>
            </a:r>
            <a:br>
              <a:rPr lang="en-US" dirty="0">
                <a:latin typeface="Comic Sans MS" panose="030F0702030302020204" pitchFamily="66" charset="0"/>
              </a:rPr>
            </a:br>
            <a:r>
              <a:rPr lang="en-US" dirty="0">
                <a:latin typeface="Comic Sans MS" panose="030F0702030302020204" pitchFamily="66" charset="0"/>
              </a:rPr>
              <a:t>9/18/2020</a:t>
            </a:r>
          </a:p>
        </p:txBody>
      </p:sp>
      <p:sp>
        <p:nvSpPr>
          <p:cNvPr id="5" name="Content Placeholder 4">
            <a:extLst>
              <a:ext uri="{FF2B5EF4-FFF2-40B4-BE49-F238E27FC236}">
                <a16:creationId xmlns:a16="http://schemas.microsoft.com/office/drawing/2014/main" id="{943287E1-18B7-4468-B0FA-14843FA3A0E3}"/>
              </a:ext>
            </a:extLst>
          </p:cNvPr>
          <p:cNvSpPr>
            <a:spLocks noGrp="1"/>
          </p:cNvSpPr>
          <p:nvPr>
            <p:ph idx="1"/>
          </p:nvPr>
        </p:nvSpPr>
        <p:spPr>
          <a:xfrm>
            <a:off x="838200" y="1825625"/>
            <a:ext cx="5387502" cy="4351338"/>
          </a:xfrm>
        </p:spPr>
        <p:txBody>
          <a:bodyPr>
            <a:noAutofit/>
          </a:bodyPr>
          <a:lstStyle/>
          <a:p>
            <a:pPr marL="0" indent="0">
              <a:buNone/>
            </a:pPr>
            <a:r>
              <a:rPr lang="en-US" sz="3600" dirty="0">
                <a:solidFill>
                  <a:schemeClr val="accent1">
                    <a:lumMod val="50000"/>
                  </a:schemeClr>
                </a:solidFill>
                <a:latin typeface="Comic Sans MS" panose="030F0702030302020204" pitchFamily="66" charset="0"/>
              </a:rPr>
              <a:t>On this day in 1851, the New York Times newspaper was first published.  Do you think it’s important for students your age to keep up on current events?  Why or why not?</a:t>
            </a:r>
          </a:p>
        </p:txBody>
      </p:sp>
      <p:pic>
        <p:nvPicPr>
          <p:cNvPr id="7" name="Picture 6" descr="A picture containing drawing&#10;&#10;Description automatically generated">
            <a:extLst>
              <a:ext uri="{FF2B5EF4-FFF2-40B4-BE49-F238E27FC236}">
                <a16:creationId xmlns:a16="http://schemas.microsoft.com/office/drawing/2014/main" id="{09170ADA-D719-4903-AE2A-A30646C1B0E5}"/>
              </a:ext>
            </a:extLst>
          </p:cNvPr>
          <p:cNvPicPr>
            <a:picLocks noChangeAspect="1"/>
          </p:cNvPicPr>
          <p:nvPr/>
        </p:nvPicPr>
        <p:blipFill rotWithShape="1">
          <a:blip r:embed="rId2">
            <a:extLst>
              <a:ext uri="{28A0092B-C50C-407E-A947-70E740481C1C}">
                <a14:useLocalDpi xmlns:a14="http://schemas.microsoft.com/office/drawing/2010/main" val="0"/>
              </a:ext>
            </a:extLst>
          </a:blip>
          <a:srcRect l="5885" r="5702"/>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4" name="Oval 13">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0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861DABB-005B-46DE-9E36-416B5DB58754}"/>
              </a:ext>
            </a:extLst>
          </p:cNvPr>
          <p:cNvSpPr>
            <a:spLocks noGrp="1"/>
          </p:cNvSpPr>
          <p:nvPr>
            <p:ph type="title"/>
          </p:nvPr>
        </p:nvSpPr>
        <p:spPr>
          <a:xfrm>
            <a:off x="801340" y="802955"/>
            <a:ext cx="4977976" cy="1454051"/>
          </a:xfrm>
        </p:spPr>
        <p:txBody>
          <a:bodyPr>
            <a:normAutofit/>
          </a:bodyPr>
          <a:lstStyle/>
          <a:p>
            <a:r>
              <a:rPr lang="en-US">
                <a:solidFill>
                  <a:srgbClr val="000000"/>
                </a:solidFill>
              </a:rPr>
              <a:t>Science Warm Up</a:t>
            </a:r>
            <a:br>
              <a:rPr lang="en-US">
                <a:solidFill>
                  <a:srgbClr val="000000"/>
                </a:solidFill>
              </a:rPr>
            </a:br>
            <a:r>
              <a:rPr lang="en-US">
                <a:solidFill>
                  <a:srgbClr val="000000"/>
                </a:solidFill>
              </a:rPr>
              <a:t>9/18/2020</a:t>
            </a:r>
          </a:p>
        </p:txBody>
      </p:sp>
      <p:sp>
        <p:nvSpPr>
          <p:cNvPr id="3" name="Content Placeholder 2">
            <a:extLst>
              <a:ext uri="{FF2B5EF4-FFF2-40B4-BE49-F238E27FC236}">
                <a16:creationId xmlns:a16="http://schemas.microsoft.com/office/drawing/2014/main" id="{3B91E453-106B-4E7E-8081-AE42244363B9}"/>
              </a:ext>
            </a:extLst>
          </p:cNvPr>
          <p:cNvSpPr>
            <a:spLocks noGrp="1"/>
          </p:cNvSpPr>
          <p:nvPr>
            <p:ph idx="1"/>
          </p:nvPr>
        </p:nvSpPr>
        <p:spPr>
          <a:xfrm>
            <a:off x="797809" y="2421682"/>
            <a:ext cx="4977578" cy="3639289"/>
          </a:xfrm>
        </p:spPr>
        <p:txBody>
          <a:bodyPr anchor="ctr">
            <a:noAutofit/>
          </a:bodyPr>
          <a:lstStyle/>
          <a:p>
            <a:pPr marL="0" indent="0">
              <a:buNone/>
            </a:pPr>
            <a:r>
              <a:rPr lang="en-US" sz="2400" dirty="0">
                <a:solidFill>
                  <a:srgbClr val="FF0000"/>
                </a:solidFill>
                <a:effectLst/>
                <a:latin typeface="Tahoma" panose="020B0604030504040204" pitchFamily="34" charset="0"/>
                <a:ea typeface="Verdana" panose="020B0604030504040204" pitchFamily="34" charset="0"/>
                <a:cs typeface="Verdana" panose="020B0604030504040204" pitchFamily="34" charset="0"/>
              </a:rPr>
              <a:t>If enough heat was REMOVED from B, it would</a:t>
            </a:r>
            <a:r>
              <a:rPr lang="en-US" sz="2400" spc="-55" dirty="0">
                <a:solidFill>
                  <a:srgbClr val="FF0000"/>
                </a:solidFill>
                <a:effectLst/>
                <a:latin typeface="Tahoma" panose="020B0604030504040204" pitchFamily="34" charset="0"/>
                <a:ea typeface="Verdana" panose="020B0604030504040204" pitchFamily="34" charset="0"/>
                <a:cs typeface="Verdana" panose="020B0604030504040204" pitchFamily="34" charset="0"/>
              </a:rPr>
              <a:t> </a:t>
            </a:r>
            <a:r>
              <a:rPr lang="en-US" sz="2400" dirty="0">
                <a:solidFill>
                  <a:srgbClr val="FF0000"/>
                </a:solidFill>
                <a:effectLst/>
                <a:latin typeface="Tahoma" panose="020B0604030504040204" pitchFamily="34" charset="0"/>
                <a:ea typeface="Verdana" panose="020B0604030504040204" pitchFamily="34" charset="0"/>
                <a:cs typeface="Verdana" panose="020B0604030504040204" pitchFamily="34" charset="0"/>
              </a:rPr>
              <a:t>change</a:t>
            </a:r>
            <a:r>
              <a:rPr lang="en-US" sz="2400" spc="-5" dirty="0">
                <a:solidFill>
                  <a:srgbClr val="FF0000"/>
                </a:solidFill>
                <a:effectLst/>
                <a:latin typeface="Tahoma" panose="020B0604030504040204" pitchFamily="34" charset="0"/>
                <a:ea typeface="Verdana" panose="020B0604030504040204" pitchFamily="34" charset="0"/>
                <a:cs typeface="Verdana" panose="020B0604030504040204" pitchFamily="34" charset="0"/>
              </a:rPr>
              <a:t> </a:t>
            </a:r>
            <a:r>
              <a:rPr lang="en-US" sz="2400" dirty="0">
                <a:solidFill>
                  <a:srgbClr val="FF0000"/>
                </a:solidFill>
                <a:effectLst/>
                <a:latin typeface="Tahoma" panose="020B0604030504040204" pitchFamily="34" charset="0"/>
                <a:ea typeface="Verdana" panose="020B0604030504040204" pitchFamily="34" charset="0"/>
                <a:cs typeface="Verdana" panose="020B0604030504040204" pitchFamily="34" charset="0"/>
              </a:rPr>
              <a:t>into</a:t>
            </a:r>
            <a:r>
              <a:rPr lang="en-US" sz="2400" u="sng" dirty="0">
                <a:solidFill>
                  <a:srgbClr val="FF0000"/>
                </a:solidFill>
                <a:effectLst/>
                <a:latin typeface="Tahoma" panose="020B0604030504040204" pitchFamily="34" charset="0"/>
                <a:ea typeface="Verdana" panose="020B0604030504040204" pitchFamily="34" charset="0"/>
                <a:cs typeface="Verdana" panose="020B0604030504040204" pitchFamily="34" charset="0"/>
              </a:rPr>
              <a:t> 	</a:t>
            </a:r>
            <a:r>
              <a:rPr lang="en-US" sz="2400" dirty="0">
                <a:solidFill>
                  <a:srgbClr val="FF0000"/>
                </a:solidFill>
                <a:effectLst/>
                <a:latin typeface="Tahoma" panose="020B0604030504040204" pitchFamily="34" charset="0"/>
                <a:ea typeface="Verdana" panose="020B0604030504040204" pitchFamily="34" charset="0"/>
                <a:cs typeface="Verdana" panose="020B0604030504040204" pitchFamily="34" charset="0"/>
              </a:rPr>
              <a:t>.</a:t>
            </a:r>
          </a:p>
          <a:p>
            <a:pPr marL="0" indent="0">
              <a:buNone/>
            </a:pPr>
            <a:endParaRPr lang="en-US" sz="2400" dirty="0">
              <a:solidFill>
                <a:srgbClr val="000000"/>
              </a:solidFill>
            </a:endParaRPr>
          </a:p>
          <a:p>
            <a:pPr marL="514350" indent="-514350">
              <a:buAutoNum type="alphaUcPeriod"/>
            </a:pPr>
            <a:r>
              <a:rPr lang="en-US" sz="2400" dirty="0">
                <a:solidFill>
                  <a:srgbClr val="000000"/>
                </a:solidFill>
              </a:rPr>
              <a:t>A</a:t>
            </a:r>
          </a:p>
          <a:p>
            <a:pPr marL="514350" indent="-514350">
              <a:buAutoNum type="alphaUcPeriod"/>
            </a:pPr>
            <a:r>
              <a:rPr lang="en-US" sz="2400" dirty="0">
                <a:solidFill>
                  <a:srgbClr val="000000"/>
                </a:solidFill>
              </a:rPr>
              <a:t>Gas</a:t>
            </a:r>
          </a:p>
          <a:p>
            <a:pPr marL="514350" indent="-514350">
              <a:buAutoNum type="alphaUcPeriod"/>
            </a:pPr>
            <a:r>
              <a:rPr lang="en-US" sz="2400" dirty="0">
                <a:solidFill>
                  <a:srgbClr val="000000"/>
                </a:solidFill>
              </a:rPr>
              <a:t>C</a:t>
            </a:r>
          </a:p>
          <a:p>
            <a:pPr marL="514350" indent="-514350">
              <a:buAutoNum type="alphaUcPeriod"/>
            </a:pPr>
            <a:r>
              <a:rPr lang="en-US" sz="2400" dirty="0">
                <a:solidFill>
                  <a:srgbClr val="000000"/>
                </a:solidFill>
              </a:rPr>
              <a:t>Liquid</a:t>
            </a:r>
          </a:p>
        </p:txBody>
      </p:sp>
      <p:sp>
        <p:nvSpPr>
          <p:cNvPr id="1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image4.jpeg">
            <a:extLst>
              <a:ext uri="{FF2B5EF4-FFF2-40B4-BE49-F238E27FC236}">
                <a16:creationId xmlns:a16="http://schemas.microsoft.com/office/drawing/2014/main" id="{2E0EFDC1-D121-47BC-87C7-659C75ED7653}"/>
              </a:ext>
            </a:extLst>
          </p:cNvPr>
          <p:cNvPicPr/>
          <p:nvPr/>
        </p:nvPicPr>
        <p:blipFill>
          <a:blip r:embed="rId3" cstate="print"/>
          <a:stretch>
            <a:fillRect/>
          </a:stretch>
        </p:blipFill>
        <p:spPr>
          <a:xfrm>
            <a:off x="8100821" y="2719433"/>
            <a:ext cx="3661831" cy="1439332"/>
          </a:xfrm>
          <a:prstGeom prst="rect">
            <a:avLst/>
          </a:prstGeom>
        </p:spPr>
      </p:pic>
    </p:spTree>
    <p:extLst>
      <p:ext uri="{BB962C8B-B14F-4D97-AF65-F5344CB8AC3E}">
        <p14:creationId xmlns:p14="http://schemas.microsoft.com/office/powerpoint/2010/main" val="202626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6A3DFE-25D8-456D-862D-E0B9DD7ABB05}"/>
              </a:ext>
            </a:extLst>
          </p:cNvPr>
          <p:cNvSpPr>
            <a:spLocks noGrp="1"/>
          </p:cNvSpPr>
          <p:nvPr>
            <p:ph type="title"/>
          </p:nvPr>
        </p:nvSpPr>
        <p:spPr>
          <a:xfrm>
            <a:off x="686834" y="1153572"/>
            <a:ext cx="3200400" cy="4461163"/>
          </a:xfrm>
        </p:spPr>
        <p:txBody>
          <a:bodyPr>
            <a:normAutofit/>
          </a:bodyPr>
          <a:lstStyle/>
          <a:p>
            <a:r>
              <a:rPr lang="en-US">
                <a:solidFill>
                  <a:srgbClr val="FFFFFF"/>
                </a:solidFill>
              </a:rPr>
              <a:t>Outline for Matter Test</a:t>
            </a:r>
            <a:br>
              <a:rPr lang="en-US">
                <a:solidFill>
                  <a:srgbClr val="FFFFFF"/>
                </a:solidFill>
              </a:rPr>
            </a:br>
            <a:r>
              <a:rPr lang="en-US">
                <a:solidFill>
                  <a:srgbClr val="FFFFFF"/>
                </a:solidFill>
              </a:rPr>
              <a:t>Textbook pages 66-73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E13EB5A-DC5C-4DBC-991C-D10E41768ED2}"/>
              </a:ext>
            </a:extLst>
          </p:cNvPr>
          <p:cNvSpPr>
            <a:spLocks noGrp="1"/>
          </p:cNvSpPr>
          <p:nvPr>
            <p:ph idx="1"/>
          </p:nvPr>
        </p:nvSpPr>
        <p:spPr>
          <a:xfrm>
            <a:off x="4445392" y="140677"/>
            <a:ext cx="7188444" cy="6717323"/>
          </a:xfrm>
        </p:spPr>
        <p:txBody>
          <a:bodyPr anchor="ctr">
            <a:normAutofit/>
          </a:bodyPr>
          <a:lstStyle/>
          <a:p>
            <a:pPr marL="514350" indent="-514350">
              <a:buFont typeface="+mj-lt"/>
              <a:buAutoNum type="arabicPeriod"/>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Warm Up- Write down test outline in notebook!</a:t>
            </a:r>
          </a:p>
          <a:p>
            <a:pPr marL="514350" indent="-514350">
              <a:buFont typeface="+mj-lt"/>
              <a:buAutoNum type="arabicPeriod"/>
            </a:pPr>
            <a:r>
              <a:rPr lang="en-US" sz="2000" dirty="0">
                <a:latin typeface="Tahoma" panose="020B0604030504040204" pitchFamily="34" charset="0"/>
                <a:ea typeface="Tahoma" panose="020B0604030504040204" pitchFamily="34" charset="0"/>
                <a:cs typeface="Tahoma" panose="020B0604030504040204" pitchFamily="34" charset="0"/>
              </a:rPr>
              <a:t>States of Matter – particle arrangements, particle motion and distance between particles. Be able to recognize examples.</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2.     Factors that determine state of matter (distance between     particles, motion of particles and energy of particles)</a:t>
            </a:r>
          </a:p>
          <a:p>
            <a:pPr marL="514350" indent="-514350">
              <a:buFont typeface="+mj-lt"/>
              <a:buAutoNum type="arabicPeriod"/>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3.   Phase changes- be able to recognize examples of </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a.  evaporation</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b.  melting</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c.  freezing</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d. condensation</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e.  sublimation</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 f.  deposition</a:t>
            </a:r>
          </a:p>
          <a:p>
            <a:endParaRPr lang="en-US" sz="2000" dirty="0"/>
          </a:p>
          <a:p>
            <a:pPr marL="0" indent="0">
              <a:buNone/>
            </a:pPr>
            <a:endParaRPr lang="en-US" sz="2000" dirty="0"/>
          </a:p>
        </p:txBody>
      </p:sp>
    </p:spTree>
    <p:extLst>
      <p:ext uri="{BB962C8B-B14F-4D97-AF65-F5344CB8AC3E}">
        <p14:creationId xmlns:p14="http://schemas.microsoft.com/office/powerpoint/2010/main" val="290627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249EBC3-76E8-4883-AFDD-C4331D57C9BD}"/>
              </a:ext>
            </a:extLst>
          </p:cNvPr>
          <p:cNvSpPr>
            <a:spLocks noGrp="1"/>
          </p:cNvSpPr>
          <p:nvPr>
            <p:ph type="title"/>
          </p:nvPr>
        </p:nvSpPr>
        <p:spPr>
          <a:xfrm>
            <a:off x="904877" y="795527"/>
            <a:ext cx="10488547" cy="1190912"/>
          </a:xfrm>
        </p:spPr>
        <p:txBody>
          <a:bodyPr>
            <a:normAutofit/>
          </a:bodyPr>
          <a:lstStyle/>
          <a:p>
            <a:pPr algn="ctr"/>
            <a:r>
              <a:rPr lang="en-US" sz="4000"/>
              <a:t>Objective</a:t>
            </a:r>
          </a:p>
        </p:txBody>
      </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rgbClr val="DFEF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B94ADA2A-A736-4BA4-A89D-F30C9D56E537}"/>
              </a:ext>
            </a:extLst>
          </p:cNvPr>
          <p:cNvPicPr>
            <a:picLocks noChangeAspect="1"/>
          </p:cNvPicPr>
          <p:nvPr/>
        </p:nvPicPr>
        <p:blipFill rotWithShape="1">
          <a:blip r:embed="rId2">
            <a:extLst>
              <a:ext uri="{28A0092B-C50C-407E-A947-70E740481C1C}">
                <a14:useLocalDpi xmlns:a14="http://schemas.microsoft.com/office/drawing/2010/main" val="0"/>
              </a:ext>
            </a:extLst>
          </a:blip>
          <a:srcRect l="5738" r="-1" b="-1"/>
          <a:stretch/>
        </p:blipFill>
        <p:spPr>
          <a:xfrm>
            <a:off x="1103257" y="2416047"/>
            <a:ext cx="4626864" cy="3346704"/>
          </a:xfrm>
          <a:prstGeom prst="rect">
            <a:avLst/>
          </a:prstGeom>
          <a:ln w="12700">
            <a:noFill/>
          </a:ln>
        </p:spPr>
      </p:pic>
      <p:sp>
        <p:nvSpPr>
          <p:cNvPr id="3" name="Content Placeholder 2">
            <a:extLst>
              <a:ext uri="{FF2B5EF4-FFF2-40B4-BE49-F238E27FC236}">
                <a16:creationId xmlns:a16="http://schemas.microsoft.com/office/drawing/2014/main" id="{3BBB0C51-DBA7-43D5-9C9D-861B55B44A55}"/>
              </a:ext>
            </a:extLst>
          </p:cNvPr>
          <p:cNvSpPr>
            <a:spLocks noGrp="1"/>
          </p:cNvSpPr>
          <p:nvPr>
            <p:ph idx="1"/>
          </p:nvPr>
        </p:nvSpPr>
        <p:spPr>
          <a:xfrm>
            <a:off x="6380703" y="2228850"/>
            <a:ext cx="5028928" cy="3699669"/>
          </a:xfrm>
        </p:spPr>
        <p:txBody>
          <a:bodyPr anchor="ctr">
            <a:normAutofit/>
          </a:bodyPr>
          <a:lstStyle/>
          <a:p>
            <a:pPr marL="0" indent="0">
              <a:buClr>
                <a:srgbClr val="DFEF00"/>
              </a:buClr>
              <a:buNone/>
            </a:pPr>
            <a:r>
              <a:rPr lang="en-US" sz="3600" dirty="0"/>
              <a:t>I can describe the 3 states of matter in order show each state is dependent upon 3 factors.</a:t>
            </a:r>
          </a:p>
        </p:txBody>
      </p:sp>
    </p:spTree>
    <p:extLst>
      <p:ext uri="{BB962C8B-B14F-4D97-AF65-F5344CB8AC3E}">
        <p14:creationId xmlns:p14="http://schemas.microsoft.com/office/powerpoint/2010/main" val="240406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49DC17-E2A9-481D-A884-3FD6DEF4515B}"/>
              </a:ext>
            </a:extLst>
          </p:cNvPr>
          <p:cNvSpPr>
            <a:spLocks noGrp="1"/>
          </p:cNvSpPr>
          <p:nvPr>
            <p:ph type="title"/>
          </p:nvPr>
        </p:nvSpPr>
        <p:spPr>
          <a:xfrm>
            <a:off x="640079" y="2053641"/>
            <a:ext cx="3669161" cy="2760098"/>
          </a:xfrm>
        </p:spPr>
        <p:txBody>
          <a:bodyPr>
            <a:normAutofit/>
          </a:bodyPr>
          <a:lstStyle/>
          <a:p>
            <a:r>
              <a:rPr lang="en-US">
                <a:solidFill>
                  <a:srgbClr val="FFFFFF"/>
                </a:solidFill>
              </a:rPr>
              <a:t>Our Lesson today is self paced</a:t>
            </a:r>
          </a:p>
        </p:txBody>
      </p:sp>
      <p:sp>
        <p:nvSpPr>
          <p:cNvPr id="3" name="Content Placeholder 2">
            <a:extLst>
              <a:ext uri="{FF2B5EF4-FFF2-40B4-BE49-F238E27FC236}">
                <a16:creationId xmlns:a16="http://schemas.microsoft.com/office/drawing/2014/main" id="{0C4688CE-91E7-4EE5-B0F2-EF965C1990D9}"/>
              </a:ext>
            </a:extLst>
          </p:cNvPr>
          <p:cNvSpPr>
            <a:spLocks noGrp="1"/>
          </p:cNvSpPr>
          <p:nvPr>
            <p:ph idx="1"/>
          </p:nvPr>
        </p:nvSpPr>
        <p:spPr>
          <a:xfrm>
            <a:off x="6090574" y="801865"/>
            <a:ext cx="5306084" cy="5704951"/>
          </a:xfrm>
        </p:spPr>
        <p:txBody>
          <a:bodyPr anchor="ctr">
            <a:normAutofit fontScale="92500" lnSpcReduction="20000"/>
          </a:bodyPr>
          <a:lstStyle/>
          <a:p>
            <a:pPr marL="514350" indent="-514350">
              <a:buAutoNum type="arabicPeriod"/>
            </a:pPr>
            <a:r>
              <a:rPr lang="en-US" sz="2400" dirty="0">
                <a:solidFill>
                  <a:srgbClr val="000000"/>
                </a:solidFill>
              </a:rPr>
              <a:t>See assignment tab in teams and complete the 9/18/2020 Phase Change Virtual Lab (First click link to watch then video &amp; then complete lab activity.</a:t>
            </a:r>
          </a:p>
          <a:p>
            <a:pPr marL="514350" indent="-514350">
              <a:buAutoNum type="arabicPeriod"/>
            </a:pPr>
            <a:r>
              <a:rPr lang="en-US" sz="2400" dirty="0">
                <a:solidFill>
                  <a:srgbClr val="000000"/>
                </a:solidFill>
              </a:rPr>
              <a:t>Complete exit ticket on Mastery Connect. Log in through Clever and Complete Matter Exit Ticket (No code required)</a:t>
            </a:r>
          </a:p>
          <a:p>
            <a:pPr marL="0" indent="0">
              <a:buNone/>
            </a:pPr>
            <a:endParaRPr lang="en-US" sz="2400" dirty="0">
              <a:solidFill>
                <a:srgbClr val="000000"/>
              </a:solidFill>
            </a:endParaRPr>
          </a:p>
          <a:p>
            <a:pPr marL="0" indent="0">
              <a:buNone/>
            </a:pPr>
            <a:r>
              <a:rPr lang="en-US" sz="2400" dirty="0">
                <a:solidFill>
                  <a:srgbClr val="000000"/>
                </a:solidFill>
              </a:rPr>
              <a:t>Matter Pretest Retake should be completed by 5 PM today! See Mastery Connect. See your class web chat for test code before you log out today. </a:t>
            </a:r>
          </a:p>
          <a:p>
            <a:pPr marL="0" indent="0">
              <a:buNone/>
            </a:pPr>
            <a:r>
              <a:rPr lang="en-US" sz="2400" dirty="0">
                <a:solidFill>
                  <a:srgbClr val="000000"/>
                </a:solidFill>
              </a:rPr>
              <a:t>2</a:t>
            </a:r>
            <a:r>
              <a:rPr lang="en-US" sz="2400" baseline="30000" dirty="0">
                <a:solidFill>
                  <a:srgbClr val="000000"/>
                </a:solidFill>
              </a:rPr>
              <a:t>nd</a:t>
            </a:r>
            <a:r>
              <a:rPr lang="en-US" sz="2400" dirty="0">
                <a:solidFill>
                  <a:srgbClr val="000000"/>
                </a:solidFill>
              </a:rPr>
              <a:t> Period Code 519989</a:t>
            </a:r>
          </a:p>
          <a:p>
            <a:pPr marL="0" indent="0">
              <a:buNone/>
            </a:pPr>
            <a:r>
              <a:rPr lang="en-US" sz="2400" dirty="0">
                <a:solidFill>
                  <a:srgbClr val="000000"/>
                </a:solidFill>
              </a:rPr>
              <a:t>3</a:t>
            </a:r>
            <a:r>
              <a:rPr lang="en-US" sz="2400" baseline="30000" dirty="0">
                <a:solidFill>
                  <a:srgbClr val="000000"/>
                </a:solidFill>
              </a:rPr>
              <a:t>rd</a:t>
            </a:r>
            <a:r>
              <a:rPr lang="en-US" sz="2400" dirty="0">
                <a:solidFill>
                  <a:srgbClr val="000000"/>
                </a:solidFill>
              </a:rPr>
              <a:t> Period Code 222853</a:t>
            </a:r>
          </a:p>
          <a:p>
            <a:pPr marL="0" indent="0">
              <a:buNone/>
            </a:pPr>
            <a:r>
              <a:rPr lang="en-US" sz="2400" dirty="0">
                <a:solidFill>
                  <a:srgbClr val="000000"/>
                </a:solidFill>
              </a:rPr>
              <a:t>4</a:t>
            </a:r>
            <a:r>
              <a:rPr lang="en-US" sz="2400" baseline="30000" dirty="0">
                <a:solidFill>
                  <a:srgbClr val="000000"/>
                </a:solidFill>
              </a:rPr>
              <a:t>th</a:t>
            </a:r>
            <a:r>
              <a:rPr lang="en-US" sz="2400" dirty="0">
                <a:solidFill>
                  <a:srgbClr val="000000"/>
                </a:solidFill>
              </a:rPr>
              <a:t> Period Code 674588</a:t>
            </a:r>
          </a:p>
          <a:p>
            <a:pPr marL="0" indent="0">
              <a:buNone/>
            </a:pPr>
            <a:r>
              <a:rPr lang="en-US" sz="2400" dirty="0">
                <a:solidFill>
                  <a:srgbClr val="000000"/>
                </a:solidFill>
              </a:rPr>
              <a:t>5</a:t>
            </a:r>
            <a:r>
              <a:rPr lang="en-US" sz="2400" baseline="30000" dirty="0">
                <a:solidFill>
                  <a:srgbClr val="000000"/>
                </a:solidFill>
              </a:rPr>
              <a:t>th</a:t>
            </a:r>
            <a:r>
              <a:rPr lang="en-US" sz="2400" dirty="0">
                <a:solidFill>
                  <a:srgbClr val="000000"/>
                </a:solidFill>
              </a:rPr>
              <a:t> Period Code 120284</a:t>
            </a:r>
          </a:p>
          <a:p>
            <a:pPr marL="0" indent="0">
              <a:buNone/>
            </a:pPr>
            <a:r>
              <a:rPr lang="en-US" sz="2400" dirty="0">
                <a:solidFill>
                  <a:srgbClr val="000000"/>
                </a:solidFill>
              </a:rPr>
              <a:t>6</a:t>
            </a:r>
            <a:r>
              <a:rPr lang="en-US" sz="2400" baseline="30000" dirty="0">
                <a:solidFill>
                  <a:srgbClr val="000000"/>
                </a:solidFill>
              </a:rPr>
              <a:t>th</a:t>
            </a:r>
            <a:r>
              <a:rPr lang="en-US" sz="2400" dirty="0">
                <a:solidFill>
                  <a:srgbClr val="000000"/>
                </a:solidFill>
              </a:rPr>
              <a:t> Period Code 191464</a:t>
            </a:r>
          </a:p>
          <a:p>
            <a:pPr marL="0" indent="0">
              <a:buNone/>
            </a:pPr>
            <a:r>
              <a:rPr lang="en-US" sz="2400" dirty="0">
                <a:solidFill>
                  <a:srgbClr val="000000"/>
                </a:solidFill>
              </a:rPr>
              <a:t>7</a:t>
            </a:r>
            <a:r>
              <a:rPr lang="en-US" sz="2400" baseline="30000" dirty="0">
                <a:solidFill>
                  <a:srgbClr val="000000"/>
                </a:solidFill>
              </a:rPr>
              <a:t>th</a:t>
            </a:r>
            <a:r>
              <a:rPr lang="en-US" sz="2400" dirty="0">
                <a:solidFill>
                  <a:srgbClr val="000000"/>
                </a:solidFill>
              </a:rPr>
              <a:t> Period Code  624272</a:t>
            </a:r>
          </a:p>
          <a:p>
            <a:pPr marL="0" indent="0">
              <a:buNone/>
            </a:pPr>
            <a:endParaRPr lang="en-US" sz="2400" dirty="0">
              <a:solidFill>
                <a:srgbClr val="000000"/>
              </a:solidFill>
            </a:endParaRPr>
          </a:p>
          <a:p>
            <a:pPr marL="514350" indent="-514350">
              <a:buAutoNum type="arabicPeriod"/>
            </a:pPr>
            <a:endParaRPr lang="en-US" sz="2400" dirty="0">
              <a:solidFill>
                <a:srgbClr val="000000"/>
              </a:solidFill>
            </a:endParaRPr>
          </a:p>
        </p:txBody>
      </p:sp>
    </p:spTree>
    <p:extLst>
      <p:ext uri="{BB962C8B-B14F-4D97-AF65-F5344CB8AC3E}">
        <p14:creationId xmlns:p14="http://schemas.microsoft.com/office/powerpoint/2010/main" val="3373344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284</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Comic Sans MS</vt:lpstr>
      <vt:lpstr>Tahoma</vt:lpstr>
      <vt:lpstr>Office Theme</vt:lpstr>
      <vt:lpstr>Homeroom Warm Up  9/18/2020</vt:lpstr>
      <vt:lpstr>Science Warm Up 9/18/2020</vt:lpstr>
      <vt:lpstr>Outline for Matter Test Textbook pages 66-73</vt:lpstr>
      <vt:lpstr>Objective</vt:lpstr>
      <vt:lpstr>Our Lesson today is self paced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Homeroom Warm Up  9/18/2020</dc:title>
  <dc:creator>Ebony Stanford</dc:creator>
  <cp:lastModifiedBy>Ebony Stanford</cp:lastModifiedBy>
  <cp:revision>10</cp:revision>
  <dcterms:created xsi:type="dcterms:W3CDTF">2020-09-18T01:02:20Z</dcterms:created>
  <dcterms:modified xsi:type="dcterms:W3CDTF">2020-09-18T19:08:17Z</dcterms:modified>
</cp:coreProperties>
</file>