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8" r:id="rId2"/>
    <p:sldId id="382" r:id="rId3"/>
    <p:sldId id="380" r:id="rId4"/>
    <p:sldId id="383" r:id="rId5"/>
    <p:sldId id="381" r:id="rId6"/>
    <p:sldId id="377" r:id="rId7"/>
    <p:sldId id="379" r:id="rId8"/>
    <p:sldId id="351" r:id="rId9"/>
    <p:sldId id="359" r:id="rId10"/>
    <p:sldId id="360" r:id="rId11"/>
    <p:sldId id="362" r:id="rId12"/>
    <p:sldId id="363" r:id="rId13"/>
    <p:sldId id="365" r:id="rId14"/>
    <p:sldId id="372" r:id="rId15"/>
    <p:sldId id="366" r:id="rId16"/>
    <p:sldId id="367" r:id="rId17"/>
    <p:sldId id="368" r:id="rId18"/>
    <p:sldId id="369" r:id="rId19"/>
    <p:sldId id="370" r:id="rId20"/>
    <p:sldId id="371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9F0C-3F0D-4E5D-B8F1-EE1013ECA87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CF80B-BB92-4190-BD9D-361BC51B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2FFAAC9-E3C0-4ACF-BBBA-6A6D8BA3B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12C3CC-143C-47E4-8151-F86DDC04C94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710B5D7-0DF4-40B6-A39F-472B3FD29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CE3CEED-E5EA-4C28-BF23-F4BFB1284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0828FB5-A4AB-4F23-9021-CFED92089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14DFC8-EE12-4DE7-B0AA-A0CA6E798EC9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DBC0DA9-0514-4989-B9E5-520C2581D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292D5E3-A817-4E15-9CF8-2A5BEE692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55E23A4-4CC2-48DB-A610-ADCE54DCC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7AB395-19E8-42EF-AA30-67AFF141ACDE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CC28CAD-0EAD-4D4A-98C1-6AE2AF849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7327AE-C34C-4BD7-B6DB-74AED5670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7801-D564-42BF-9F43-C703DE70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27699-8850-48FF-B99E-4F2DAE5C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2976-9C15-4AC7-839C-4510F596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2FD8-D94C-4053-B0D3-3258814F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D592-3768-48E3-9B35-530250A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A641-E1F5-4622-84DC-9D760129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A4CC-F471-46A3-8A55-9BCCDAF6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9D76-AC97-4043-ACDC-884686DF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A210-4001-4C10-B108-308497E3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CD0C-A133-47D9-946E-258AE29F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7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12FC0-FBEF-420D-B7B7-13F34527F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6818A-C96F-4515-A855-179A3FF6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B79D-513A-4C6F-BD28-430F91E2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332F-9074-44E8-8F9D-8E553DE6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9B87-2FC6-4289-B6BF-5A50D45E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4379CD1-EEC6-40A9-9378-E47AB62C8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B651A52-3013-428E-9B8C-7B717C423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2BEAAD-6278-45BE-A587-E09F26C7F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D50B-7F11-4A78-B53C-AD944A7E8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1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1CF4-AC56-4948-A890-ED0251B5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12D8-B017-49D5-9BF5-15D926F5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717A-09DE-4A96-A4A5-E607F03B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1851F-847E-45CC-982C-AF7D7F91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5671-31A1-4479-9620-428E07A6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72-CE70-4856-9BF9-314E195C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98CD2-C30D-4BE1-AE3E-C757B993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87A4-793F-4775-A552-0BE77F05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4C029-3D8D-4B5E-A021-A2530D54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A41A-A196-4B07-975E-E826E441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B347-6C7A-433F-83E9-185AAFCE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2E53-599E-4E7E-BF26-6034EB1D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C9404-15AF-4EAD-BC6B-C74FDFFA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C94FE-441E-4E7C-B4C8-4EE4B4FF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BEFB-002C-44BC-84A9-4C54726C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DA129-89AC-425C-BEBB-B52D8956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8E23-58A3-49B5-BAF9-851A6C16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B5B05-44E5-4792-A811-9BF50B87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285FD-D761-4B9F-99D8-03F0B6679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1214E-2348-4B7B-B336-8D54FFBCA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E0AA9-1E56-43AE-9C2F-7E20EAB00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FE09D-3A69-4644-9AFA-6CAD5413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64C1D7-3617-45E2-8545-DE18BE72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D942E-B30C-46F3-88CE-73E5DF05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B788-B17C-4D3D-8F76-1761F032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53915-EE53-4530-8FBD-4B90BE8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A64C9-500F-44A2-9C96-7156D31C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1CC0-B185-4AAC-ABD4-102029DC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A3F82-066C-4F69-93DB-47B6A8D0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8376E-3D04-439E-B01B-F902C202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E7A69-391B-4235-A379-EEA7DDB1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4DF1-0419-4858-8A92-E9183FAB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99FEB-BEB2-4BA9-844F-79764C43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3F72-25BF-4F0F-9093-E3EDBAD4C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82994-168A-4AF3-94C9-5BECE37E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E62C2-3047-4C50-89EA-6CF06299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81F16-A208-4113-862F-2A6D97F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6024-B3B5-4B19-9962-3FC8539A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3B990-FC0D-46AA-A1C7-8E044FD6D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D8912-8218-4219-A2BD-F068D80DD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6B50B-EFB1-4983-9DE4-1F68111F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BDCFE-BC38-4980-A135-63D6C7D4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AF0B1-D3BD-4808-8E45-D1DCCB43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5F5AF-0643-420B-8252-B74CDCFA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21254-80DD-4806-A140-8B2C2820E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7D78-9F54-43DC-9273-9ABD1991C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F848-B50B-45EC-BC07-26FAB40AF5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D1DF-D4FD-41A9-A42A-8D5BAC698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1AE5C-5EC4-453E-87B7-2317ABF08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254C994-6A57-4358-B51C-E530DA51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Homeroom Warm Up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9/21/2020</a:t>
            </a:r>
          </a:p>
        </p:txBody>
      </p:sp>
      <p:pic>
        <p:nvPicPr>
          <p:cNvPr id="1026" name="Picture 2" descr="Clipart Post Office - Post Office Cartoon Png , Transparent Cartoon, Free  Cliparts &amp; Silhouettes - NetClipart">
            <a:extLst>
              <a:ext uri="{FF2B5EF4-FFF2-40B4-BE49-F238E27FC236}">
                <a16:creationId xmlns:a16="http://schemas.microsoft.com/office/drawing/2014/main" id="{C7FF99F9-E2E4-4799-8CEE-4B3C363CD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9087" b="-1"/>
          <a:stretch/>
        </p:blipFill>
        <p:spPr bwMode="auto">
          <a:xfrm>
            <a:off x="1424902" y="2492376"/>
            <a:ext cx="3209779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A7CAEA-6C4F-45A1-BA17-A174BB8E4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6256246" cy="4117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On this day in 1789, the United States Post Office opened.  In recent years, many people have begun to use email.  Do you think there will ever be a time in the future that the only items actually “mailed” by the Post Office are packages?  And all letters and magazines will be sent via email?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504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D47C37-9C86-409F-A201-D8C3A2CE6193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504825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Examples of Physical Properties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6CCB0-612F-41EA-8A89-A8E9F3F72390}"/>
              </a:ext>
            </a:extLst>
          </p:cNvPr>
          <p:cNvSpPr/>
          <p:nvPr/>
        </p:nvSpPr>
        <p:spPr>
          <a:xfrm>
            <a:off x="4819650" y="1495425"/>
            <a:ext cx="4724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C.  Malleability of a substance is </a:t>
            </a:r>
            <a:br>
              <a:rPr lang="en-US" dirty="0"/>
            </a:br>
            <a:r>
              <a:rPr lang="en-US" dirty="0"/>
              <a:t>its ability to be hammered into a thin sheet</a:t>
            </a:r>
            <a:r>
              <a:rPr lang="en-US" sz="2000" b="1" dirty="0">
                <a:solidFill>
                  <a:srgbClr val="60FF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endParaRPr lang="en-US" sz="2000" b="1" dirty="0">
              <a:solidFill>
                <a:srgbClr val="60FF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D9747D6-D321-47F2-B380-383335E6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943226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D.  Melting and Freezing points are the temperatures at which a solid becomes a liquid and a liquid becomes a solid.</a:t>
            </a:r>
          </a:p>
        </p:txBody>
      </p:sp>
      <p:sp>
        <p:nvSpPr>
          <p:cNvPr id="14341" name="AutoShape 4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DDD789B8-5985-4DB2-8346-7F0CA001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1" y="-8334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342" name="AutoShape 6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CAEB5EB7-9EDC-4227-AAAF-D74DA0956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2601" y="-6810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B164F8D1-0779-4F55-81C2-7695424D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1279525"/>
            <a:ext cx="25114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>
            <a:extLst>
              <a:ext uri="{FF2B5EF4-FFF2-40B4-BE49-F238E27FC236}">
                <a16:creationId xmlns:a16="http://schemas.microsoft.com/office/drawing/2014/main" id="{E711C97C-CAB9-4693-A795-D7DFBD18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706689"/>
            <a:ext cx="21463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>
            <a:extLst>
              <a:ext uri="{FF2B5EF4-FFF2-40B4-BE49-F238E27FC236}">
                <a16:creationId xmlns:a16="http://schemas.microsoft.com/office/drawing/2014/main" id="{6907A1EA-1CDD-4E2F-BBAD-4D9EE3B7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4217988"/>
            <a:ext cx="272573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2">
            <a:extLst>
              <a:ext uri="{FF2B5EF4-FFF2-40B4-BE49-F238E27FC236}">
                <a16:creationId xmlns:a16="http://schemas.microsoft.com/office/drawing/2014/main" id="{9D05A637-69DB-4C60-ABAB-CFA145D8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4486275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E.  Density of a substance is a measure of how close together its particles are.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Low density = float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High density = sink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FF020F-4D37-4C5A-8E69-709F815148E1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0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Physical</a:t>
            </a: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Change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E7279B6-9858-42B2-ADA3-8C50B2E4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1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 change in the appearance, without changing the identity of the material.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1E8FDD1-4F04-4AB9-91FD-AFC978B6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764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Can be reversible, or irreversible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Substance may seem different, but the way the atoms link up is the same.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243C4-1DE8-4B8B-9721-DB8244A2FE16}"/>
              </a:ext>
            </a:extLst>
          </p:cNvPr>
          <p:cNvSpPr txBox="1"/>
          <p:nvPr/>
        </p:nvSpPr>
        <p:spPr>
          <a:xfrm>
            <a:off x="1524000" y="3124201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It is a physical change if . . 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D51471-8CB2-4DF0-8490-309915EC058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657600"/>
            <a:ext cx="5715000" cy="20574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DDDDE8"/>
              </a:buClr>
              <a:buFont typeface="Wingdings" charset="0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It changes shape or size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0"/>
              <a:buChar char="ü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14AC6-E1EA-43F8-BE3C-DE1D010917A2}"/>
              </a:ext>
            </a:extLst>
          </p:cNvPr>
          <p:cNvSpPr txBox="1"/>
          <p:nvPr/>
        </p:nvSpPr>
        <p:spPr>
          <a:xfrm>
            <a:off x="1524000" y="4419600"/>
            <a:ext cx="619125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>
                <a:solidFill>
                  <a:srgbClr val="DDD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Or </a:t>
            </a:r>
            <a:r>
              <a:rPr lang="en-US" altLang="en-US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the substance changes phase</a:t>
            </a:r>
            <a:r>
              <a:rPr lang="en-US" altLang="en-US">
                <a:solidFill>
                  <a:srgbClr val="DDD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13D2A6AA-B78E-43BB-8A80-579641FA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57912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rgbClr val="DDDDE8"/>
              </a:buClr>
              <a:buFont typeface="Wingdings" charset="0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</a:rPr>
              <a:t> It dissolves.</a:t>
            </a:r>
          </a:p>
          <a:p>
            <a:pPr>
              <a:spcBef>
                <a:spcPct val="50000"/>
              </a:spcBef>
              <a:defRPr/>
            </a:pPr>
            <a:endParaRPr lang="en-US" sz="2400" dirty="0">
              <a:latin typeface="Trebuchet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B412B594-A65E-4DCE-A879-8BC39B26E7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914400"/>
            <a:ext cx="7848600" cy="114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Chemical property is any ability to produce a change in the identity of matter.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A0B4D5E-DF72-4FBE-A8EB-7BC45592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4332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Chemical Properties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B92EA-C476-4171-8BBF-F9C3D7B65D44}"/>
              </a:ext>
            </a:extLst>
          </p:cNvPr>
          <p:cNvSpPr txBox="1"/>
          <p:nvPr/>
        </p:nvSpPr>
        <p:spPr>
          <a:xfrm>
            <a:off x="1524000" y="2286000"/>
            <a:ext cx="2057400" cy="476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500" u="sng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flammability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03071-ABD2-4DC4-BBD0-F1D8B7274E10}"/>
              </a:ext>
            </a:extLst>
          </p:cNvPr>
          <p:cNvSpPr/>
          <p:nvPr/>
        </p:nvSpPr>
        <p:spPr>
          <a:xfrm>
            <a:off x="4572000" y="2209800"/>
            <a:ext cx="1563688" cy="47783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500" u="sng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reactivity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955FF8AC-874D-4E74-9C05-A85E5875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2286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Material</a:t>
            </a:r>
            <a:r>
              <a:rPr lang="ja-JP" altLang="en-US"/>
              <a:t>’</a:t>
            </a:r>
            <a:r>
              <a:rPr lang="en-US" altLang="ja-JP"/>
              <a:t>s ability to burn in the presence of oxygen.</a:t>
            </a:r>
            <a:endParaRPr lang="en-US" altLang="en-US"/>
          </a:p>
        </p:txBody>
      </p:sp>
      <p:sp>
        <p:nvSpPr>
          <p:cNvPr id="16391" name="TextBox 9">
            <a:extLst>
              <a:ext uri="{FF2B5EF4-FFF2-40B4-BE49-F238E27FC236}">
                <a16:creationId xmlns:a16="http://schemas.microsoft.com/office/drawing/2014/main" id="{C622F333-71CA-49F8-859F-9C65E70F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1"/>
            <a:ext cx="3009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How readily a substance combines chemically with other substances.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3A83-3EDF-4A8A-8F6A-B94C5D7D8BFF}"/>
              </a:ext>
            </a:extLst>
          </p:cNvPr>
          <p:cNvSpPr txBox="1"/>
          <p:nvPr/>
        </p:nvSpPr>
        <p:spPr>
          <a:xfrm>
            <a:off x="1828800" y="1752601"/>
            <a:ext cx="76962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DDD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chemical properties . . . </a:t>
            </a:r>
          </a:p>
        </p:txBody>
      </p:sp>
      <p:sp>
        <p:nvSpPr>
          <p:cNvPr id="16393" name="TextBox 6">
            <a:extLst>
              <a:ext uri="{FF2B5EF4-FFF2-40B4-BE49-F238E27FC236}">
                <a16:creationId xmlns:a16="http://schemas.microsoft.com/office/drawing/2014/main" id="{22703D00-0CEE-4AE9-81F8-E12C88E7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597151"/>
            <a:ext cx="2614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Corrosive: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Eating away,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such as 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metal by acid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68F86D7-1899-4F42-BB06-ECC2AE57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"/>
            <a:ext cx="39195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Chemical Changes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AE1E59-88BB-4677-B514-22AF480D7F76}"/>
              </a:ext>
            </a:extLst>
          </p:cNvPr>
          <p:cNvSpPr txBox="1">
            <a:spLocks noChangeArrowheads="1"/>
          </p:cNvSpPr>
          <p:nvPr/>
        </p:nvSpPr>
        <p:spPr>
          <a:xfrm>
            <a:off x="2047876" y="1181100"/>
            <a:ext cx="7553325" cy="16002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Chemical changes occur when a substance reacts and forms one or more new substances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FD1C2C2A-9C04-4612-8B44-6B699011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1" y="4838702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Formation of a precipitate (solid).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28E372FC-960A-4643-B683-344E44BA8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3657601"/>
            <a:ext cx="601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A change in color or odor</a:t>
            </a:r>
            <a:r>
              <a:rPr lang="en-US" altLang="en-US" sz="2400" dirty="0">
                <a:solidFill>
                  <a:srgbClr val="60FF5A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3D433411-92D4-45FB-815D-350B5C1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Production of a gas (bubbling).</a:t>
            </a:r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E209F006-4DD9-4907-A827-C01CA5EC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667001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rebuchet MS" panose="020B0603020202020204" pitchFamily="34" charset="0"/>
              </a:rPr>
              <a:t>You know a chemical change has occurred when there is. . . </a:t>
            </a:r>
          </a:p>
        </p:txBody>
      </p:sp>
      <p:pic>
        <p:nvPicPr>
          <p:cNvPr id="18440" name="Picture 4">
            <a:extLst>
              <a:ext uri="{FF2B5EF4-FFF2-40B4-BE49-F238E27FC236}">
                <a16:creationId xmlns:a16="http://schemas.microsoft.com/office/drawing/2014/main" id="{E1853006-CE00-4F65-B6FA-C2C833E4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4" y="3352801"/>
            <a:ext cx="2041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BE1A5-4FA6-4A94-810C-3ACFC48A85B3}"/>
              </a:ext>
            </a:extLst>
          </p:cNvPr>
          <p:cNvSpPr txBox="1"/>
          <p:nvPr/>
        </p:nvSpPr>
        <p:spPr>
          <a:xfrm>
            <a:off x="1498601" y="5486400"/>
            <a:ext cx="9212263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Absorb or release energy (gets hot or cold or light is given off)</a:t>
            </a:r>
            <a:r>
              <a:rPr lang="en-US" dirty="0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BFF59132-356E-4B24-B617-5713E156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33400"/>
            <a:ext cx="608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Examples of Chemical Changes</a:t>
            </a:r>
            <a:r>
              <a:rPr lang="en-US" altLang="en-US" sz="180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7FCF53A9-8AFB-4221-A761-05A40B74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066801"/>
            <a:ext cx="30337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Burning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Or Combustion</a:t>
            </a:r>
            <a:r>
              <a:rPr lang="en-US" altLang="en-US" sz="2800" dirty="0"/>
              <a:t>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change, odor change,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Produces a gas, gets hot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rgbClr val="FF6600"/>
              </a:solidFill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6A20CE20-B2F9-4BB5-8BC7-E4B2FD8DA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981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>
            <a:extLst>
              <a:ext uri="{FF2B5EF4-FFF2-40B4-BE49-F238E27FC236}">
                <a16:creationId xmlns:a16="http://schemas.microsoft.com/office/drawing/2014/main" id="{D926807F-6D5F-44E5-9BA4-27A1A649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1447799"/>
            <a:ext cx="20732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Corroding: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C7C0AA46-2211-4E21-B989-655215D1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662" y="1066801"/>
            <a:ext cx="15573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Rusting</a:t>
            </a:r>
            <a:r>
              <a:rPr lang="en-US" altLang="en-US" sz="2800" dirty="0"/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3059B3BE-16C9-4753-9EBE-2FD600D21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8">
            <a:extLst>
              <a:ext uri="{FF2B5EF4-FFF2-40B4-BE49-F238E27FC236}">
                <a16:creationId xmlns:a16="http://schemas.microsoft.com/office/drawing/2014/main" id="{BD6FCF36-1E5A-4B93-864A-F9F40668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15573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Molding</a:t>
            </a:r>
            <a:r>
              <a:rPr lang="en-US" altLang="en-US" sz="2800" dirty="0"/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sp>
        <p:nvSpPr>
          <p:cNvPr id="19465" name="TextBox 11">
            <a:extLst>
              <a:ext uri="{FF2B5EF4-FFF2-40B4-BE49-F238E27FC236}">
                <a16:creationId xmlns:a16="http://schemas.microsoft.com/office/drawing/2014/main" id="{00358586-06AE-4459-BC00-D58E609E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4495801"/>
            <a:ext cx="17684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Decaying</a:t>
            </a:r>
            <a:r>
              <a:rPr lang="en-US" altLang="en-US" sz="2800" dirty="0"/>
              <a:t>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pic>
        <p:nvPicPr>
          <p:cNvPr id="19466" name="Picture 12">
            <a:extLst>
              <a:ext uri="{FF2B5EF4-FFF2-40B4-BE49-F238E27FC236}">
                <a16:creationId xmlns:a16="http://schemas.microsoft.com/office/drawing/2014/main" id="{3DAFAA3B-FDAE-41D1-843C-7767938A9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205414"/>
            <a:ext cx="154781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3">
            <a:extLst>
              <a:ext uri="{FF2B5EF4-FFF2-40B4-BE49-F238E27FC236}">
                <a16:creationId xmlns:a16="http://schemas.microsoft.com/office/drawing/2014/main" id="{72D4C247-5A5A-4A80-93FC-8AE86FA9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3886200"/>
            <a:ext cx="23780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Digesting</a:t>
            </a:r>
            <a:r>
              <a:rPr lang="en-US" altLang="en-US" sz="2800" dirty="0"/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change, odor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Change, produces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Gas, releases energy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j0286756">
            <a:extLst>
              <a:ext uri="{FF2B5EF4-FFF2-40B4-BE49-F238E27FC236}">
                <a16:creationId xmlns:a16="http://schemas.microsoft.com/office/drawing/2014/main" id="{2A454A19-9A25-423A-BFFE-546D6850BE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524000"/>
            <a:ext cx="31321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21C069CF-AA4B-47E9-B6E6-90DABE630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12117459-1CDC-4A84-9065-F2618BE2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C6492F3-1C7D-4F8D-8880-85C698E50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9575" y="5181600"/>
            <a:ext cx="8305800" cy="106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altLang="en-US" sz="4800" dirty="0">
              <a:solidFill>
                <a:srgbClr val="60FF5A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8" descr="AG00355_">
            <a:extLst>
              <a:ext uri="{FF2B5EF4-FFF2-40B4-BE49-F238E27FC236}">
                <a16:creationId xmlns:a16="http://schemas.microsoft.com/office/drawing/2014/main" id="{842A64DB-3771-4D08-83AB-5805FE624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368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A9B46AE-EADC-40E8-9670-EC9B92DF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1509" name="TextBox 1">
            <a:extLst>
              <a:ext uri="{FF2B5EF4-FFF2-40B4-BE49-F238E27FC236}">
                <a16:creationId xmlns:a16="http://schemas.microsoft.com/office/drawing/2014/main" id="{07F9D34A-A3F2-4AF9-AEC2-3CD265526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574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1398E16-75BD-4963-A438-5EBD13ABC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1275" y="5562600"/>
            <a:ext cx="4184650" cy="762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54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2531" name="Picture 6" descr="j0136205">
            <a:extLst>
              <a:ext uri="{FF2B5EF4-FFF2-40B4-BE49-F238E27FC236}">
                <a16:creationId xmlns:a16="http://schemas.microsoft.com/office/drawing/2014/main" id="{DB58AB82-731C-4CC9-A05F-AFDC62A0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752600"/>
            <a:ext cx="3810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CDE73E2-FD7A-4D63-A3AB-BC7A750E2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42C6D2DC-A3B5-4D66-AF13-9CA26CD5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9050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6CF45F22-FA0B-414A-A3AC-A22B45269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5257800"/>
            <a:ext cx="8229600" cy="762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54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3555" name="Picture 8" descr="EN00275_">
            <a:extLst>
              <a:ext uri="{FF2B5EF4-FFF2-40B4-BE49-F238E27FC236}">
                <a16:creationId xmlns:a16="http://schemas.microsoft.com/office/drawing/2014/main" id="{EA9D0165-7B28-4907-BCD0-31F73258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752600"/>
            <a:ext cx="33528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6EC292B-850B-4CBD-A8DF-E48F33411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39AE77D4-8A67-44A2-9B41-312F9024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20574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706BCA23-E268-485C-B02D-806EAB793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3263" y="5410200"/>
            <a:ext cx="7848600" cy="106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altLang="en-US" sz="54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4579" name="Picture 5" descr="j0173963">
            <a:extLst>
              <a:ext uri="{FF2B5EF4-FFF2-40B4-BE49-F238E27FC236}">
                <a16:creationId xmlns:a16="http://schemas.microsoft.com/office/drawing/2014/main" id="{F1977606-2035-4F3B-BE2E-81DF3388C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238250"/>
            <a:ext cx="15859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B5EEA57-9075-42BC-84B6-D8B37FEA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37D136AB-2026-4A3B-BAF5-14DF5451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2CDC88-A356-4697-B8D5-97FF170C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u="sng" dirty="0">
                <a:solidFill>
                  <a:srgbClr val="FFFFFF"/>
                </a:solidFill>
              </a:rPr>
              <a:t>Science Warm Up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Write 3-5 complete sentences to explain what caused last week’s phenomenon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id="{5E481ADC-5C51-4C16-AB4C-701731C094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004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141AF9E-C7FB-4132-BA99-A2A059562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5562600"/>
            <a:ext cx="83058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60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5603" name="Picture 6" descr="AG00455_">
            <a:extLst>
              <a:ext uri="{FF2B5EF4-FFF2-40B4-BE49-F238E27FC236}">
                <a16:creationId xmlns:a16="http://schemas.microsoft.com/office/drawing/2014/main" id="{E1DBCA42-BC3E-4CA5-B6AD-14D155EE9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676401"/>
            <a:ext cx="3505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1D4B912-DE0E-4929-9502-49304F8FD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5605" name="TextBox 1">
            <a:extLst>
              <a:ext uri="{FF2B5EF4-FFF2-40B4-BE49-F238E27FC236}">
                <a16:creationId xmlns:a16="http://schemas.microsoft.com/office/drawing/2014/main" id="{5E308D9A-6500-4CE4-B4CF-C1983228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19050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2A923-FDB7-4C38-8119-F00AFC74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B4421B-A892-4C0A-8F62-E645DF5D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Physical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7582D-5F10-4FA6-B65F-BE66560699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</a:t>
            </a:r>
          </a:p>
          <a:p>
            <a:pPr marL="0" indent="0">
              <a:buNone/>
              <a:defRPr/>
            </a:pPr>
            <a:r>
              <a:rPr lang="en-US" dirty="0"/>
              <a:t>C</a:t>
            </a:r>
          </a:p>
          <a:p>
            <a:pPr marL="0" indent="0">
              <a:buNone/>
              <a:defRPr/>
            </a:pPr>
            <a:r>
              <a:rPr lang="en-US" dirty="0"/>
              <a:t>D</a:t>
            </a:r>
          </a:p>
          <a:p>
            <a:pPr marL="0" indent="0">
              <a:buNone/>
              <a:defRPr/>
            </a:pPr>
            <a:r>
              <a:rPr lang="en-US" dirty="0"/>
              <a:t>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4EF721-5A8B-4C51-BF5D-550D51239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Chemical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592D7A-8E86-4135-833B-3F651E6D48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B</a:t>
            </a:r>
          </a:p>
          <a:p>
            <a:pPr marL="0" indent="0">
              <a:buNone/>
              <a:defRPr/>
            </a:pPr>
            <a:r>
              <a:rPr lang="en-US" dirty="0"/>
              <a:t>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B4D631-5BA1-41DD-8019-CAC31417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Create a foldable to compare</a:t>
            </a:r>
            <a:br>
              <a:rPr lang="en-US" dirty="0"/>
            </a:br>
            <a:r>
              <a:rPr lang="en-US" dirty="0"/>
              <a:t>Chemical &amp; Physical Changes</a:t>
            </a:r>
          </a:p>
        </p:txBody>
      </p:sp>
      <p:pic>
        <p:nvPicPr>
          <p:cNvPr id="27651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D0FC33-A406-48FD-9F6D-3A53C76EA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417639"/>
            <a:ext cx="6477000" cy="53292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9293-1671-4A9B-9727-BB216FED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Science Closure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6908-8C71-4FB1-946F-C2298D043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8153400" cy="45339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effectLst/>
              </a:rPr>
              <a:t>Marco tears a piece of notebook paper into </a:t>
            </a:r>
          </a:p>
          <a:p>
            <a:pPr marL="0" indent="0">
              <a:buNone/>
              <a:defRPr/>
            </a:pPr>
            <a:r>
              <a:rPr lang="en-US" dirty="0">
                <a:effectLst/>
              </a:rPr>
              <a:t>smaller pieces, as shown below. </a:t>
            </a:r>
            <a:r>
              <a:rPr lang="en-US" dirty="0"/>
              <a:t>Tearing paper into pieces is an example of what kind of change?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66CC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US" dirty="0">
                <a:effectLst/>
              </a:rPr>
              <a:t>A. a change in mass </a:t>
            </a:r>
          </a:p>
          <a:p>
            <a:pPr>
              <a:defRPr/>
            </a:pPr>
            <a:r>
              <a:rPr lang="en-US" dirty="0">
                <a:effectLst/>
              </a:rPr>
              <a:t>B. a physical change </a:t>
            </a:r>
          </a:p>
          <a:p>
            <a:pPr>
              <a:defRPr/>
            </a:pPr>
            <a:r>
              <a:rPr lang="en-US" dirty="0">
                <a:effectLst/>
              </a:rPr>
              <a:t>C. a chemical change </a:t>
            </a:r>
          </a:p>
          <a:p>
            <a:pPr>
              <a:defRPr/>
            </a:pPr>
            <a:r>
              <a:rPr lang="en-US" dirty="0">
                <a:effectLst/>
              </a:rPr>
              <a:t>D. a change in energy </a:t>
            </a:r>
          </a:p>
          <a:p>
            <a:pPr marL="0" indent="0">
              <a:buNone/>
              <a:defRPr/>
            </a:pPr>
            <a:endParaRPr lang="en-US" dirty="0">
              <a:effectLst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9E081FCD-99AC-4808-970E-9ED3C7D7B8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900" y="3452813"/>
            <a:ext cx="4687888" cy="21717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CC1F9-D123-4029-8260-BF598FAF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5" r="34398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35D075-54F3-478A-9784-0BB9441E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05DD-CDD8-40EC-98DD-1A2FF271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Read textbook pages 36-45 in Science Textbook. Only answer the questions that are on page 45!</a:t>
            </a:r>
          </a:p>
        </p:txBody>
      </p:sp>
    </p:spTree>
    <p:extLst>
      <p:ext uri="{BB962C8B-B14F-4D97-AF65-F5344CB8AC3E}">
        <p14:creationId xmlns:p14="http://schemas.microsoft.com/office/powerpoint/2010/main" val="143746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851D6-B4AE-48B1-8B70-FBD02FF3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dirty="0"/>
              <a:t>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FEEF-63E6-4FB2-A384-A80F3A4B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2489983"/>
            <a:ext cx="4482881" cy="3615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 I can compare and contrast the properties of matter in order to differentiate between physical and chemical changes.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143EC5-2239-4542-A3E1-7CFF6A943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00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235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C908-B966-4FF0-B0DF-3F885494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 me in Nearpod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D202-DCF2-4256-BF48-059355EC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3700593"/>
            <a:ext cx="6012376" cy="218313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class posts for code!</a:t>
            </a:r>
          </a:p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5800" dirty="0">
                <a:solidFill>
                  <a:srgbClr val="FF0000"/>
                </a:solidFill>
              </a:rPr>
              <a:t>Type your first and last name into Nearpod for grading purposes!</a:t>
            </a:r>
            <a:endParaRPr lang="en-US" sz="5800" kern="1200" dirty="0">
              <a:solidFill>
                <a:srgbClr val="FF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966379-6439-489C-A78B-68C89E47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Take a look at the picture below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and complete the following sentences with your own responses in your science notebook.</a:t>
            </a:r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A02FDAFD-5BB7-488C-86A3-85D1A7FFB3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0"/>
            <a:ext cx="5791200" cy="47244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3AB49-3568-4B09-8A16-482760280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0" y="1600200"/>
            <a:ext cx="2971800" cy="45339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This makes me think of….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 wonder….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 have some questions….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This makes me want to….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C2AF9-43C0-4197-8856-F65DA9C8AD4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endParaRPr lang="en-US" sz="36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4" name="Graphic 133" descr="Scientist">
            <a:extLst>
              <a:ext uri="{FF2B5EF4-FFF2-40B4-BE49-F238E27FC236}">
                <a16:creationId xmlns:a16="http://schemas.microsoft.com/office/drawing/2014/main" id="{DE271309-018F-4A93-B54B-9778460B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4113" name="Text Box 17">
            <a:extLst>
              <a:ext uri="{FF2B5EF4-FFF2-40B4-BE49-F238E27FC236}">
                <a16:creationId xmlns:a16="http://schemas.microsoft.com/office/drawing/2014/main" id="{FDC0E764-611D-41D6-940D-A2C55508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73" y="2421682"/>
            <a:ext cx="5557475" cy="42464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defRPr/>
            </a:pP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Physical and Chemical Changes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18" name="Text Box 8">
            <a:extLst>
              <a:ext uri="{FF2B5EF4-FFF2-40B4-BE49-F238E27FC236}">
                <a16:creationId xmlns:a16="http://schemas.microsoft.com/office/drawing/2014/main" id="{C4737DC3-B212-4E73-B44C-3018EDA5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3962400"/>
            <a:ext cx="443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4B4731E-DB86-4DA9-BB7C-D8A4084144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295400"/>
            <a:ext cx="7848600" cy="160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Physical property is a property that can be easily observed without changing the identity of the substance. 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2E5A65D-0E00-48B1-A737-BDEC7C15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533400"/>
            <a:ext cx="4073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Physical Properties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0584CCE-0110-4857-BB3C-9AD97AE1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8194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Examples</a:t>
            </a:r>
            <a:r>
              <a:rPr lang="en-US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1E825-0861-4432-B0B0-9B8D808DE207}"/>
              </a:ext>
            </a:extLst>
          </p:cNvPr>
          <p:cNvSpPr txBox="1"/>
          <p:nvPr/>
        </p:nvSpPr>
        <p:spPr>
          <a:xfrm>
            <a:off x="4343400" y="2895600"/>
            <a:ext cx="2438400" cy="1938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viscosity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conductivity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malleability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hardness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magnetism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E873B-1450-4D51-8357-5A8BDA516331}"/>
              </a:ext>
            </a:extLst>
          </p:cNvPr>
          <p:cNvSpPr txBox="1"/>
          <p:nvPr/>
        </p:nvSpPr>
        <p:spPr>
          <a:xfrm>
            <a:off x="6705600" y="2895600"/>
            <a:ext cx="3048000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melting point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boiling point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density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color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A4BDE9-F6CB-4106-BA3A-E9FECF9A87FB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504825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Examples of Physical Properties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82FE3-F585-437E-85EE-E71F29FCB862}"/>
              </a:ext>
            </a:extLst>
          </p:cNvPr>
          <p:cNvSpPr/>
          <p:nvPr/>
        </p:nvSpPr>
        <p:spPr>
          <a:xfrm>
            <a:off x="5486400" y="1524000"/>
            <a:ext cx="47244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A.  Solubility of a substance is </a:t>
            </a:r>
            <a:br>
              <a:rPr lang="en-US" dirty="0"/>
            </a:br>
            <a:r>
              <a:rPr lang="en-US" dirty="0"/>
              <a:t>its ability to dissolve.</a:t>
            </a:r>
          </a:p>
          <a:p>
            <a:pPr>
              <a:defRPr/>
            </a:pPr>
            <a:r>
              <a:rPr lang="en-US" sz="1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Example:     sugar in water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72139-1089-456C-A950-85E9A8A07A31}"/>
              </a:ext>
            </a:extLst>
          </p:cNvPr>
          <p:cNvSpPr/>
          <p:nvPr/>
        </p:nvSpPr>
        <p:spPr>
          <a:xfrm>
            <a:off x="1752600" y="3462339"/>
            <a:ext cx="4572000" cy="2200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B.  Conductivity is a material</a:t>
            </a:r>
            <a:r>
              <a:rPr lang="ja-JP" altLang="en-US" dirty="0"/>
              <a:t>’</a:t>
            </a:r>
            <a:r>
              <a:rPr lang="en-US" altLang="ja-JP" dirty="0"/>
              <a:t>s ability to allow heat or electricity to flow.</a:t>
            </a:r>
          </a:p>
          <a:p>
            <a:pPr>
              <a:defRPr/>
            </a:pPr>
            <a:r>
              <a:rPr lang="en-US" altLang="en-US" sz="11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  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  Examples:  metal = high conductivity</a:t>
            </a:r>
            <a:b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</a:b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	        wood = poor conductivity</a:t>
            </a:r>
            <a:r>
              <a:rPr lang="en-US" altLang="en-US" sz="1800" b="1" dirty="0">
                <a:solidFill>
                  <a:srgbClr val="E0E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	</a:t>
            </a:r>
            <a:endParaRPr lang="en-US" altLang="en-US" sz="1800" b="1" dirty="0">
              <a:solidFill>
                <a:srgbClr val="E0E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218F0D46-CCC3-4481-9BAF-04BAA01E89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1" y="-8334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318" name="AutoShape 6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4ACE9A2B-DB0B-43CD-94B7-18A691499B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2601" y="-6810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0A8B27AA-7367-4CD2-B8F6-A3A2384E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715</Words>
  <Application>Microsoft Office PowerPoint</Application>
  <PresentationFormat>Widescreen</PresentationFormat>
  <Paragraphs>118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Trebuchet MS</vt:lpstr>
      <vt:lpstr>Wingdings</vt:lpstr>
      <vt:lpstr>Office Theme</vt:lpstr>
      <vt:lpstr>Homeroom Warm Up 9/21/2020</vt:lpstr>
      <vt:lpstr>Science Warm Up  Write 3-5 complete sentences to explain what caused last week’s phenomenon</vt:lpstr>
      <vt:lpstr>Homework </vt:lpstr>
      <vt:lpstr>Objective </vt:lpstr>
      <vt:lpstr>Join me in Nearpod</vt:lpstr>
      <vt:lpstr>Take a look at the picture below and complete the following sentences with your own responses in your science notebook.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kind of change is it?</vt:lpstr>
      <vt:lpstr>What kind of change is it?</vt:lpstr>
      <vt:lpstr>What kind of change is it?</vt:lpstr>
      <vt:lpstr>What kind of change is it?</vt:lpstr>
      <vt:lpstr>What kind of change is it?</vt:lpstr>
      <vt:lpstr>What kind of change is it?</vt:lpstr>
      <vt:lpstr>PowerPoint Presentation</vt:lpstr>
      <vt:lpstr>Create a foldable to compare Chemical &amp; Physical Changes</vt:lpstr>
      <vt:lpstr>Science 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9/21/2020</dc:title>
  <dc:creator>Ebony Stanford</dc:creator>
  <cp:lastModifiedBy>Ebony Stanford</cp:lastModifiedBy>
  <cp:revision>8</cp:revision>
  <dcterms:created xsi:type="dcterms:W3CDTF">2020-09-21T20:53:22Z</dcterms:created>
  <dcterms:modified xsi:type="dcterms:W3CDTF">2020-09-23T00:50:14Z</dcterms:modified>
</cp:coreProperties>
</file>