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2" r:id="rId3"/>
    <p:sldId id="283" r:id="rId4"/>
    <p:sldId id="280" r:id="rId5"/>
    <p:sldId id="281" r:id="rId6"/>
    <p:sldId id="289" r:id="rId7"/>
    <p:sldId id="290" r:id="rId8"/>
    <p:sldId id="291" r:id="rId9"/>
    <p:sldId id="258" r:id="rId10"/>
    <p:sldId id="262" r:id="rId11"/>
    <p:sldId id="264" r:id="rId12"/>
    <p:sldId id="268" r:id="rId13"/>
    <p:sldId id="270" r:id="rId14"/>
    <p:sldId id="272" r:id="rId15"/>
    <p:sldId id="273" r:id="rId16"/>
    <p:sldId id="274" r:id="rId17"/>
    <p:sldId id="286" r:id="rId18"/>
    <p:sldId id="287" r:id="rId19"/>
    <p:sldId id="28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C43DBB-A271-430F-8C6D-A7C982FE3C66}" type="datetimeFigureOut">
              <a:rPr lang="en-US" smtClean="0"/>
              <a:t>12/11/2019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0F8970-494F-49BC-9CDB-D98F62FF5AE4}" type="slidenum">
              <a:rPr lang="en-US" smtClean="0"/>
              <a:t>‹#›</a:t>
            </a:fld>
            <a:endParaRPr lang="en-US"/>
          </a:p>
        </p:txBody>
      </p:sp>
    </p:spTree>
    <p:extLst>
      <p:ext uri="{BB962C8B-B14F-4D97-AF65-F5344CB8AC3E}">
        <p14:creationId xmlns:p14="http://schemas.microsoft.com/office/powerpoint/2010/main" val="808475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51283F03-8A49-42DC-A295-7FD34AFB14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A76F66E6-2FE1-4A23-9235-F16BA13A2D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Have a discussion about the importance of everything operating correctly and the flow of things in and out of a working factory.</a:t>
            </a:r>
          </a:p>
        </p:txBody>
      </p:sp>
      <p:sp>
        <p:nvSpPr>
          <p:cNvPr id="6148" name="Slide Number Placeholder 3">
            <a:extLst>
              <a:ext uri="{FF2B5EF4-FFF2-40B4-BE49-F238E27FC236}">
                <a16:creationId xmlns:a16="http://schemas.microsoft.com/office/drawing/2014/main" id="{3D6A2946-C9D1-4FA5-B9E3-6FB5D0DE50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3B3581D2-DBE9-4E7B-9FBF-1B65B08BE216}" type="slidenum">
              <a:rPr lang="en-US" altLang="en-US" smtClean="0"/>
              <a:pPr/>
              <a:t>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A67D5317-1854-48D8-B964-D4E8FAE41B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14BC6647-B1AE-4414-87DB-7B41F31099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eaLnBrk="1" hangingPunct="1">
              <a:spcBef>
                <a:spcPct val="0"/>
              </a:spcBef>
            </a:pPr>
            <a:r>
              <a:rPr lang="en-US" altLang="en-US"/>
              <a:t>Cells dividing is what allows organisms to grow</a:t>
            </a:r>
          </a:p>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714B452F-109A-4026-958C-542DE0AAEC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BFC750CB-5A3F-4E9C-ACDC-AC2F19AB09B1}" type="slidenum">
              <a:rPr lang="en-US" altLang="en-US" smtClean="0"/>
              <a:pPr/>
              <a:t>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148275FD-6ABE-4523-BAE0-B277C7902C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200E26C0-6EA3-4F0D-BC99-0ACFC389E9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Refer back to the demo using students as desks for props.  Ask them if it would take more energy to move to the lower density area or to scrunch yourself into the area of higher density.</a:t>
            </a:r>
          </a:p>
        </p:txBody>
      </p:sp>
      <p:sp>
        <p:nvSpPr>
          <p:cNvPr id="12292" name="Slide Number Placeholder 3">
            <a:extLst>
              <a:ext uri="{FF2B5EF4-FFF2-40B4-BE49-F238E27FC236}">
                <a16:creationId xmlns:a16="http://schemas.microsoft.com/office/drawing/2014/main" id="{C8510780-14C3-4C54-B6B4-A0F386981D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C252DD42-483B-4DD6-A490-8E015AD87538}" type="slidenum">
              <a:rPr lang="en-US" altLang="en-US" smtClean="0"/>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0E6E-EB85-4265-AA76-36F39976CC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E78C1C-4C2C-4017-A788-B6E3CBF24E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4800318-4C39-4A12-9AAE-3875943527A9}"/>
              </a:ext>
            </a:extLst>
          </p:cNvPr>
          <p:cNvSpPr>
            <a:spLocks noGrp="1"/>
          </p:cNvSpPr>
          <p:nvPr>
            <p:ph type="dt" sz="half" idx="10"/>
          </p:nvPr>
        </p:nvSpPr>
        <p:spPr/>
        <p:txBody>
          <a:bodyPr/>
          <a:lstStyle/>
          <a:p>
            <a:fld id="{914D1F4C-B980-4D11-939C-1724528129F4}" type="datetimeFigureOut">
              <a:rPr lang="en-US" smtClean="0"/>
              <a:t>12/11/2019</a:t>
            </a:fld>
            <a:endParaRPr lang="en-US"/>
          </a:p>
        </p:txBody>
      </p:sp>
      <p:sp>
        <p:nvSpPr>
          <p:cNvPr id="5" name="Footer Placeholder 4">
            <a:extLst>
              <a:ext uri="{FF2B5EF4-FFF2-40B4-BE49-F238E27FC236}">
                <a16:creationId xmlns:a16="http://schemas.microsoft.com/office/drawing/2014/main" id="{A6F1A812-AD6D-48C0-ACA8-68B9A2CD23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62F25-AFF7-4175-BD1A-DD88BCA643FB}"/>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1576252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B68C2-6A50-493B-A635-8C2DF0A545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D13224-F77E-4063-A801-86DB5D437A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72054D-B537-4A44-BC29-E73DD405AD97}"/>
              </a:ext>
            </a:extLst>
          </p:cNvPr>
          <p:cNvSpPr>
            <a:spLocks noGrp="1"/>
          </p:cNvSpPr>
          <p:nvPr>
            <p:ph type="dt" sz="half" idx="10"/>
          </p:nvPr>
        </p:nvSpPr>
        <p:spPr/>
        <p:txBody>
          <a:bodyPr/>
          <a:lstStyle/>
          <a:p>
            <a:fld id="{914D1F4C-B980-4D11-939C-1724528129F4}" type="datetimeFigureOut">
              <a:rPr lang="en-US" smtClean="0"/>
              <a:t>12/11/2019</a:t>
            </a:fld>
            <a:endParaRPr lang="en-US"/>
          </a:p>
        </p:txBody>
      </p:sp>
      <p:sp>
        <p:nvSpPr>
          <p:cNvPr id="5" name="Footer Placeholder 4">
            <a:extLst>
              <a:ext uri="{FF2B5EF4-FFF2-40B4-BE49-F238E27FC236}">
                <a16:creationId xmlns:a16="http://schemas.microsoft.com/office/drawing/2014/main" id="{6961A0E7-96FA-4486-B20D-E73DA2EBEC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EA5F6-2DBE-4E90-81A4-068E1441F506}"/>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917133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6FA8D8-C0A9-47AD-BBE3-42898BA463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EA53120-9F45-4F81-8199-54BFBB0914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5CE31B-F84D-4505-86CA-3E9541F0DD8F}"/>
              </a:ext>
            </a:extLst>
          </p:cNvPr>
          <p:cNvSpPr>
            <a:spLocks noGrp="1"/>
          </p:cNvSpPr>
          <p:nvPr>
            <p:ph type="dt" sz="half" idx="10"/>
          </p:nvPr>
        </p:nvSpPr>
        <p:spPr/>
        <p:txBody>
          <a:bodyPr/>
          <a:lstStyle/>
          <a:p>
            <a:fld id="{914D1F4C-B980-4D11-939C-1724528129F4}" type="datetimeFigureOut">
              <a:rPr lang="en-US" smtClean="0"/>
              <a:t>12/11/2019</a:t>
            </a:fld>
            <a:endParaRPr lang="en-US"/>
          </a:p>
        </p:txBody>
      </p:sp>
      <p:sp>
        <p:nvSpPr>
          <p:cNvPr id="5" name="Footer Placeholder 4">
            <a:extLst>
              <a:ext uri="{FF2B5EF4-FFF2-40B4-BE49-F238E27FC236}">
                <a16:creationId xmlns:a16="http://schemas.microsoft.com/office/drawing/2014/main" id="{4C49529B-45DC-4429-A57F-C98987B1E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F87BD-1549-4851-B5A9-D8C6B21F8BB5}"/>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2982929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57D77272-0AE8-4A29-AD54-23681F8F546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9D54E71-462F-442E-BBC6-D73C9C852A4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274C67E-44FB-4214-9237-464CDABF53C5}"/>
              </a:ext>
            </a:extLst>
          </p:cNvPr>
          <p:cNvSpPr>
            <a:spLocks noGrp="1"/>
          </p:cNvSpPr>
          <p:nvPr>
            <p:ph type="sldNum" sz="quarter" idx="12"/>
          </p:nvPr>
        </p:nvSpPr>
        <p:spPr/>
        <p:txBody>
          <a:bodyPr/>
          <a:lstStyle>
            <a:lvl1pPr>
              <a:defRPr/>
            </a:lvl1pPr>
          </a:lstStyle>
          <a:p>
            <a:pPr>
              <a:defRPr/>
            </a:pPr>
            <a:fld id="{2563E9EC-9B8B-4FE5-9ECF-A258119FDF20}" type="slidenum">
              <a:rPr lang="en-US" altLang="en-US"/>
              <a:pPr>
                <a:defRPr/>
              </a:pPr>
              <a:t>‹#›</a:t>
            </a:fld>
            <a:endParaRPr lang="en-US" altLang="en-US"/>
          </a:p>
        </p:txBody>
      </p:sp>
    </p:spTree>
    <p:extLst>
      <p:ext uri="{BB962C8B-B14F-4D97-AF65-F5344CB8AC3E}">
        <p14:creationId xmlns:p14="http://schemas.microsoft.com/office/powerpoint/2010/main" val="1975717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1CFB-8D86-4670-AA74-0651BA7D11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89F1D6-F6E6-4DFF-88E5-7E19C570B8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22685-7B23-4EC8-920B-72989BE4C815}"/>
              </a:ext>
            </a:extLst>
          </p:cNvPr>
          <p:cNvSpPr>
            <a:spLocks noGrp="1"/>
          </p:cNvSpPr>
          <p:nvPr>
            <p:ph type="dt" sz="half" idx="10"/>
          </p:nvPr>
        </p:nvSpPr>
        <p:spPr/>
        <p:txBody>
          <a:bodyPr/>
          <a:lstStyle/>
          <a:p>
            <a:fld id="{914D1F4C-B980-4D11-939C-1724528129F4}" type="datetimeFigureOut">
              <a:rPr lang="en-US" smtClean="0"/>
              <a:t>12/11/2019</a:t>
            </a:fld>
            <a:endParaRPr lang="en-US"/>
          </a:p>
        </p:txBody>
      </p:sp>
      <p:sp>
        <p:nvSpPr>
          <p:cNvPr id="5" name="Footer Placeholder 4">
            <a:extLst>
              <a:ext uri="{FF2B5EF4-FFF2-40B4-BE49-F238E27FC236}">
                <a16:creationId xmlns:a16="http://schemas.microsoft.com/office/drawing/2014/main" id="{2C47548C-5FC2-46E7-9EAD-7438AB8AB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DDE2F-EC32-474C-B27E-76D11E4CA740}"/>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207226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46EA0-6EFB-4595-A1B3-067F0F948C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CFF834-7A44-495A-956C-63E3FB9735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CABCB5-5A35-4691-B9D2-2047A09E013D}"/>
              </a:ext>
            </a:extLst>
          </p:cNvPr>
          <p:cNvSpPr>
            <a:spLocks noGrp="1"/>
          </p:cNvSpPr>
          <p:nvPr>
            <p:ph type="dt" sz="half" idx="10"/>
          </p:nvPr>
        </p:nvSpPr>
        <p:spPr/>
        <p:txBody>
          <a:bodyPr/>
          <a:lstStyle/>
          <a:p>
            <a:fld id="{914D1F4C-B980-4D11-939C-1724528129F4}" type="datetimeFigureOut">
              <a:rPr lang="en-US" smtClean="0"/>
              <a:t>12/11/2019</a:t>
            </a:fld>
            <a:endParaRPr lang="en-US"/>
          </a:p>
        </p:txBody>
      </p:sp>
      <p:sp>
        <p:nvSpPr>
          <p:cNvPr id="5" name="Footer Placeholder 4">
            <a:extLst>
              <a:ext uri="{FF2B5EF4-FFF2-40B4-BE49-F238E27FC236}">
                <a16:creationId xmlns:a16="http://schemas.microsoft.com/office/drawing/2014/main" id="{16A9512B-F81E-4D82-A135-C68B083196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25F4D-86EF-4257-A815-A4110976F6CF}"/>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70183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A2B01-3F39-4AD8-8A46-C210763A0B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910F40-8C4E-40E6-9EFC-219E44080F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7EFA18-FE6A-4D8D-8EAD-E8F5A27DD3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661199-4D20-45B9-8A22-69838C7F604E}"/>
              </a:ext>
            </a:extLst>
          </p:cNvPr>
          <p:cNvSpPr>
            <a:spLocks noGrp="1"/>
          </p:cNvSpPr>
          <p:nvPr>
            <p:ph type="dt" sz="half" idx="10"/>
          </p:nvPr>
        </p:nvSpPr>
        <p:spPr/>
        <p:txBody>
          <a:bodyPr/>
          <a:lstStyle/>
          <a:p>
            <a:fld id="{914D1F4C-B980-4D11-939C-1724528129F4}" type="datetimeFigureOut">
              <a:rPr lang="en-US" smtClean="0"/>
              <a:t>12/11/2019</a:t>
            </a:fld>
            <a:endParaRPr lang="en-US"/>
          </a:p>
        </p:txBody>
      </p:sp>
      <p:sp>
        <p:nvSpPr>
          <p:cNvPr id="6" name="Footer Placeholder 5">
            <a:extLst>
              <a:ext uri="{FF2B5EF4-FFF2-40B4-BE49-F238E27FC236}">
                <a16:creationId xmlns:a16="http://schemas.microsoft.com/office/drawing/2014/main" id="{48029A0C-93D2-4E7B-BE97-0B48102FF1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1E7B9B-3344-4368-BBC9-F39A5CEF3651}"/>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1591830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888D-00F4-4EBC-8E3A-163A1DB85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10A5CD-0E3B-46CF-BAA1-3C91223F63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742D34-658F-40EC-921A-9A09DE8DDF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CDB09E-A5BB-4884-A041-4F0D2AD9A3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4D76DD-5C72-4FBF-A962-C6BECD11D8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70D4E1-519A-4853-8F14-3C0E869E2FF7}"/>
              </a:ext>
            </a:extLst>
          </p:cNvPr>
          <p:cNvSpPr>
            <a:spLocks noGrp="1"/>
          </p:cNvSpPr>
          <p:nvPr>
            <p:ph type="dt" sz="half" idx="10"/>
          </p:nvPr>
        </p:nvSpPr>
        <p:spPr/>
        <p:txBody>
          <a:bodyPr/>
          <a:lstStyle/>
          <a:p>
            <a:fld id="{914D1F4C-B980-4D11-939C-1724528129F4}" type="datetimeFigureOut">
              <a:rPr lang="en-US" smtClean="0"/>
              <a:t>12/11/2019</a:t>
            </a:fld>
            <a:endParaRPr lang="en-US"/>
          </a:p>
        </p:txBody>
      </p:sp>
      <p:sp>
        <p:nvSpPr>
          <p:cNvPr id="8" name="Footer Placeholder 7">
            <a:extLst>
              <a:ext uri="{FF2B5EF4-FFF2-40B4-BE49-F238E27FC236}">
                <a16:creationId xmlns:a16="http://schemas.microsoft.com/office/drawing/2014/main" id="{AF1486A3-F96C-4D88-B9FA-605D6F1B51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68D2CEE-5C72-4165-9138-03DE4C4E9831}"/>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282573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75FF3-4C8F-41C4-AA2D-37F07FEC5A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6B3F5B-A88A-458B-B822-48600C53EF86}"/>
              </a:ext>
            </a:extLst>
          </p:cNvPr>
          <p:cNvSpPr>
            <a:spLocks noGrp="1"/>
          </p:cNvSpPr>
          <p:nvPr>
            <p:ph type="dt" sz="half" idx="10"/>
          </p:nvPr>
        </p:nvSpPr>
        <p:spPr/>
        <p:txBody>
          <a:bodyPr/>
          <a:lstStyle/>
          <a:p>
            <a:fld id="{914D1F4C-B980-4D11-939C-1724528129F4}" type="datetimeFigureOut">
              <a:rPr lang="en-US" smtClean="0"/>
              <a:t>12/11/2019</a:t>
            </a:fld>
            <a:endParaRPr lang="en-US"/>
          </a:p>
        </p:txBody>
      </p:sp>
      <p:sp>
        <p:nvSpPr>
          <p:cNvPr id="4" name="Footer Placeholder 3">
            <a:extLst>
              <a:ext uri="{FF2B5EF4-FFF2-40B4-BE49-F238E27FC236}">
                <a16:creationId xmlns:a16="http://schemas.microsoft.com/office/drawing/2014/main" id="{F0BAA0B7-B885-49F8-95CE-58F4B09DD7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A0FF98-E5F6-4773-BF18-61264753568F}"/>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176889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1CC7C4-B971-4D38-A305-5FE8CDB33183}"/>
              </a:ext>
            </a:extLst>
          </p:cNvPr>
          <p:cNvSpPr>
            <a:spLocks noGrp="1"/>
          </p:cNvSpPr>
          <p:nvPr>
            <p:ph type="dt" sz="half" idx="10"/>
          </p:nvPr>
        </p:nvSpPr>
        <p:spPr/>
        <p:txBody>
          <a:bodyPr/>
          <a:lstStyle/>
          <a:p>
            <a:fld id="{914D1F4C-B980-4D11-939C-1724528129F4}" type="datetimeFigureOut">
              <a:rPr lang="en-US" smtClean="0"/>
              <a:t>12/11/2019</a:t>
            </a:fld>
            <a:endParaRPr lang="en-US"/>
          </a:p>
        </p:txBody>
      </p:sp>
      <p:sp>
        <p:nvSpPr>
          <p:cNvPr id="3" name="Footer Placeholder 2">
            <a:extLst>
              <a:ext uri="{FF2B5EF4-FFF2-40B4-BE49-F238E27FC236}">
                <a16:creationId xmlns:a16="http://schemas.microsoft.com/office/drawing/2014/main" id="{804CB1AA-E8BE-4E1B-98CA-4905B683D2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0E8F2D-71DF-486F-B1A6-BF0FF7A39B33}"/>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73683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4C41-DED4-47B7-BF9D-CA9B282B9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F16F28-744E-4123-99E2-62B1A2C0AF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9FDDD1-C821-4A98-A35A-316900F48C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94242C-892D-408A-BA60-9BDF591C03FF}"/>
              </a:ext>
            </a:extLst>
          </p:cNvPr>
          <p:cNvSpPr>
            <a:spLocks noGrp="1"/>
          </p:cNvSpPr>
          <p:nvPr>
            <p:ph type="dt" sz="half" idx="10"/>
          </p:nvPr>
        </p:nvSpPr>
        <p:spPr/>
        <p:txBody>
          <a:bodyPr/>
          <a:lstStyle/>
          <a:p>
            <a:fld id="{914D1F4C-B980-4D11-939C-1724528129F4}" type="datetimeFigureOut">
              <a:rPr lang="en-US" smtClean="0"/>
              <a:t>12/11/2019</a:t>
            </a:fld>
            <a:endParaRPr lang="en-US"/>
          </a:p>
        </p:txBody>
      </p:sp>
      <p:sp>
        <p:nvSpPr>
          <p:cNvPr id="6" name="Footer Placeholder 5">
            <a:extLst>
              <a:ext uri="{FF2B5EF4-FFF2-40B4-BE49-F238E27FC236}">
                <a16:creationId xmlns:a16="http://schemas.microsoft.com/office/drawing/2014/main" id="{67196667-932F-49D5-AF74-B951913143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634C4-F69F-4BB2-85F8-8D93FA7AD0BE}"/>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367363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CDBBD-B883-4E8E-87C5-3B3DD62B53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713CD4-1C79-440E-8C68-9A545F068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B8BE8F-35D3-4E32-9AAA-AD09F821A1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8B3266-88FB-4AC5-93E4-89E538BA797B}"/>
              </a:ext>
            </a:extLst>
          </p:cNvPr>
          <p:cNvSpPr>
            <a:spLocks noGrp="1"/>
          </p:cNvSpPr>
          <p:nvPr>
            <p:ph type="dt" sz="half" idx="10"/>
          </p:nvPr>
        </p:nvSpPr>
        <p:spPr/>
        <p:txBody>
          <a:bodyPr/>
          <a:lstStyle/>
          <a:p>
            <a:fld id="{914D1F4C-B980-4D11-939C-1724528129F4}" type="datetimeFigureOut">
              <a:rPr lang="en-US" smtClean="0"/>
              <a:t>12/11/2019</a:t>
            </a:fld>
            <a:endParaRPr lang="en-US"/>
          </a:p>
        </p:txBody>
      </p:sp>
      <p:sp>
        <p:nvSpPr>
          <p:cNvPr id="6" name="Footer Placeholder 5">
            <a:extLst>
              <a:ext uri="{FF2B5EF4-FFF2-40B4-BE49-F238E27FC236}">
                <a16:creationId xmlns:a16="http://schemas.microsoft.com/office/drawing/2014/main" id="{E4875087-819A-49F0-9CE9-0454944DC4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B29972-92EE-48B8-87F5-C238F47A28D3}"/>
              </a:ext>
            </a:extLst>
          </p:cNvPr>
          <p:cNvSpPr>
            <a:spLocks noGrp="1"/>
          </p:cNvSpPr>
          <p:nvPr>
            <p:ph type="sldNum" sz="quarter" idx="12"/>
          </p:nvPr>
        </p:nvSpPr>
        <p:spPr/>
        <p:txBody>
          <a:bodyPr/>
          <a:lstStyle/>
          <a:p>
            <a:fld id="{FA8A7D74-1E5E-4D8A-8D0B-BEBB0B51EB21}" type="slidenum">
              <a:rPr lang="en-US" smtClean="0"/>
              <a:t>‹#›</a:t>
            </a:fld>
            <a:endParaRPr lang="en-US"/>
          </a:p>
        </p:txBody>
      </p:sp>
    </p:spTree>
    <p:extLst>
      <p:ext uri="{BB962C8B-B14F-4D97-AF65-F5344CB8AC3E}">
        <p14:creationId xmlns:p14="http://schemas.microsoft.com/office/powerpoint/2010/main" val="1425348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64A0D0-F009-4B10-A610-EED065C0DA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DF4813-86C7-4E36-8225-919EB6108F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D59237-1681-456D-8122-623D6D0CD5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D1F4C-B980-4D11-939C-1724528129F4}" type="datetimeFigureOut">
              <a:rPr lang="en-US" smtClean="0"/>
              <a:t>12/11/2019</a:t>
            </a:fld>
            <a:endParaRPr lang="en-US"/>
          </a:p>
        </p:txBody>
      </p:sp>
      <p:sp>
        <p:nvSpPr>
          <p:cNvPr id="5" name="Footer Placeholder 4">
            <a:extLst>
              <a:ext uri="{FF2B5EF4-FFF2-40B4-BE49-F238E27FC236}">
                <a16:creationId xmlns:a16="http://schemas.microsoft.com/office/drawing/2014/main" id="{F3089476-C43A-4F09-8B3D-C09B56A48E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EF1184-2E92-4F0F-A235-DD679158E3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A7D74-1E5E-4D8A-8D0B-BEBB0B51EB21}" type="slidenum">
              <a:rPr lang="en-US" smtClean="0"/>
              <a:t>‹#›</a:t>
            </a:fld>
            <a:endParaRPr lang="en-US"/>
          </a:p>
        </p:txBody>
      </p:sp>
    </p:spTree>
    <p:extLst>
      <p:ext uri="{BB962C8B-B14F-4D97-AF65-F5344CB8AC3E}">
        <p14:creationId xmlns:p14="http://schemas.microsoft.com/office/powerpoint/2010/main" val="391667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usd.edu/~bgoodman/Osmos.htm" TargetMode="External"/><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cs.whfreeman.com/thelifewire/content/chp05/0502001.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C578E2-FBF9-4637-BF24-717AB035C017}"/>
              </a:ext>
            </a:extLst>
          </p:cNvPr>
          <p:cNvSpPr>
            <a:spLocks noGrp="1"/>
          </p:cNvSpPr>
          <p:nvPr>
            <p:ph type="title"/>
          </p:nvPr>
        </p:nvSpPr>
        <p:spPr>
          <a:xfrm>
            <a:off x="762001" y="803326"/>
            <a:ext cx="5314536" cy="687850"/>
          </a:xfrm>
        </p:spPr>
        <p:txBody>
          <a:bodyPr>
            <a:normAutofit fontScale="90000"/>
          </a:bodyPr>
          <a:lstStyle/>
          <a:p>
            <a:r>
              <a:rPr lang="en-US" dirty="0"/>
              <a:t>Homeroom Warm Up</a:t>
            </a:r>
            <a:br>
              <a:rPr lang="en-US" dirty="0"/>
            </a:br>
            <a:r>
              <a:rPr lang="en-US" dirty="0"/>
              <a:t>12/11/19</a:t>
            </a:r>
          </a:p>
        </p:txBody>
      </p:sp>
      <p:sp>
        <p:nvSpPr>
          <p:cNvPr id="5" name="Content Placeholder 4">
            <a:extLst>
              <a:ext uri="{FF2B5EF4-FFF2-40B4-BE49-F238E27FC236}">
                <a16:creationId xmlns:a16="http://schemas.microsoft.com/office/drawing/2014/main" id="{C0D9EE71-C463-487D-90A6-FBA60B1046FC}"/>
              </a:ext>
            </a:extLst>
          </p:cNvPr>
          <p:cNvSpPr>
            <a:spLocks noGrp="1"/>
          </p:cNvSpPr>
          <p:nvPr>
            <p:ph idx="1"/>
          </p:nvPr>
        </p:nvSpPr>
        <p:spPr>
          <a:xfrm>
            <a:off x="762000" y="2279018"/>
            <a:ext cx="5314543" cy="3375920"/>
          </a:xfrm>
        </p:spPr>
        <p:txBody>
          <a:bodyPr anchor="t">
            <a:normAutofit/>
          </a:bodyPr>
          <a:lstStyle/>
          <a:p>
            <a:pPr marL="0" indent="0">
              <a:buNone/>
            </a:pPr>
            <a:r>
              <a:rPr lang="en-US" sz="4000" dirty="0"/>
              <a:t>Who do you know who has been especially good this year?  What types of gifts does that person deserve?</a:t>
            </a:r>
          </a:p>
        </p:txBody>
      </p:sp>
      <p:sp>
        <p:nvSpPr>
          <p:cNvPr id="12" name="Freeform: Shape 11">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close up of a sign&#10;&#10;Description automatically generated">
            <a:extLst>
              <a:ext uri="{FF2B5EF4-FFF2-40B4-BE49-F238E27FC236}">
                <a16:creationId xmlns:a16="http://schemas.microsoft.com/office/drawing/2014/main" id="{174E8DB3-3E55-4EBB-9B8C-38CF71410EC6}"/>
              </a:ext>
            </a:extLst>
          </p:cNvPr>
          <p:cNvPicPr>
            <a:picLocks noChangeAspect="1"/>
          </p:cNvPicPr>
          <p:nvPr/>
        </p:nvPicPr>
        <p:blipFill rotWithShape="1">
          <a:blip r:embed="rId2">
            <a:extLst>
              <a:ext uri="{28A0092B-C50C-407E-A947-70E740481C1C}">
                <a14:useLocalDpi xmlns:a14="http://schemas.microsoft.com/office/drawing/2010/main" val="0"/>
              </a:ext>
            </a:extLst>
          </a:blip>
          <a:srcRect l="3484" r="282" b="-2"/>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77752870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7450834-997F-4690-BBAF-2E9742BC4C19}"/>
              </a:ext>
            </a:extLst>
          </p:cNvPr>
          <p:cNvSpPr>
            <a:spLocks noGrp="1" noChangeArrowheads="1"/>
          </p:cNvSpPr>
          <p:nvPr>
            <p:ph type="title"/>
          </p:nvPr>
        </p:nvSpPr>
        <p:spPr/>
        <p:txBody>
          <a:bodyPr rtlCol="0">
            <a:normAutofit/>
          </a:bodyPr>
          <a:lstStyle/>
          <a:p>
            <a:pPr>
              <a:defRPr/>
            </a:pPr>
            <a:r>
              <a:rPr lang="en-US" sz="4000" dirty="0"/>
              <a:t>Draw a diagram of an example of diffusion we saw in class.</a:t>
            </a:r>
          </a:p>
        </p:txBody>
      </p:sp>
      <p:pic>
        <p:nvPicPr>
          <p:cNvPr id="14339" name="Picture 4" descr="1">
            <a:extLst>
              <a:ext uri="{FF2B5EF4-FFF2-40B4-BE49-F238E27FC236}">
                <a16:creationId xmlns:a16="http://schemas.microsoft.com/office/drawing/2014/main" id="{C6BF3D16-C842-4FC3-B3A5-37B07C68DF90}"/>
              </a:ext>
            </a:extLst>
          </p:cNvPr>
          <p:cNvPicPr>
            <a:picLocks noGrp="1" noChangeAspect="1" noChangeArrowheads="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1393972" y="2491409"/>
            <a:ext cx="8772005" cy="2557669"/>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365" name="Group 71">
            <a:extLst>
              <a:ext uri="{FF2B5EF4-FFF2-40B4-BE49-F238E27FC236}">
                <a16:creationId xmlns:a16="http://schemas.microsoft.com/office/drawing/2014/main" id="{84860832-27F3-4D30-9288-7521D24915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3" name="Freeform 5">
              <a:extLst>
                <a:ext uri="{FF2B5EF4-FFF2-40B4-BE49-F238E27FC236}">
                  <a16:creationId xmlns:a16="http://schemas.microsoft.com/office/drawing/2014/main" id="{6DAAD4DA-AA9F-4A4D-AD0B-0FB2286B3D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5366" name="Freeform 6">
              <a:extLst>
                <a:ext uri="{FF2B5EF4-FFF2-40B4-BE49-F238E27FC236}">
                  <a16:creationId xmlns:a16="http://schemas.microsoft.com/office/drawing/2014/main" id="{A4F5EC98-FDFD-4158-9C16-CD770B1F2A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7">
              <a:extLst>
                <a:ext uri="{FF2B5EF4-FFF2-40B4-BE49-F238E27FC236}">
                  <a16:creationId xmlns:a16="http://schemas.microsoft.com/office/drawing/2014/main" id="{26D1C0DA-68C2-40A2-BCCA-D14FB5EF2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67" name="Freeform 8">
              <a:extLst>
                <a:ext uri="{FF2B5EF4-FFF2-40B4-BE49-F238E27FC236}">
                  <a16:creationId xmlns:a16="http://schemas.microsoft.com/office/drawing/2014/main" id="{1B67FFD7-72F1-4435-9C33-DFFE87F9C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 name="Freeform 9">
              <a:extLst>
                <a:ext uri="{FF2B5EF4-FFF2-40B4-BE49-F238E27FC236}">
                  <a16:creationId xmlns:a16="http://schemas.microsoft.com/office/drawing/2014/main" id="{15CE66C6-629F-44D9-A0BC-D2F4E7AF56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368" name="Freeform 10">
              <a:extLst>
                <a:ext uri="{FF2B5EF4-FFF2-40B4-BE49-F238E27FC236}">
                  <a16:creationId xmlns:a16="http://schemas.microsoft.com/office/drawing/2014/main" id="{FEAAAFC3-1B1C-4F1C-AC4E-ED0ACA4AE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11">
              <a:extLst>
                <a:ext uri="{FF2B5EF4-FFF2-40B4-BE49-F238E27FC236}">
                  <a16:creationId xmlns:a16="http://schemas.microsoft.com/office/drawing/2014/main" id="{E2C81DA9-A0C9-4C54-A2F0-A3EC14F2B8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69" name="Freeform 12">
              <a:extLst>
                <a:ext uri="{FF2B5EF4-FFF2-40B4-BE49-F238E27FC236}">
                  <a16:creationId xmlns:a16="http://schemas.microsoft.com/office/drawing/2014/main" id="{B7EA41DD-7957-42FB-BD48-E502F81F6C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13">
              <a:extLst>
                <a:ext uri="{FF2B5EF4-FFF2-40B4-BE49-F238E27FC236}">
                  <a16:creationId xmlns:a16="http://schemas.microsoft.com/office/drawing/2014/main" id="{E33D6F3E-9CCB-4053-B8C1-5260829C8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370" name="Freeform 14">
              <a:extLst>
                <a:ext uri="{FF2B5EF4-FFF2-40B4-BE49-F238E27FC236}">
                  <a16:creationId xmlns:a16="http://schemas.microsoft.com/office/drawing/2014/main" id="{D533B393-4D8F-4FB8-AA9D-BA218F443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5">
              <a:extLst>
                <a:ext uri="{FF2B5EF4-FFF2-40B4-BE49-F238E27FC236}">
                  <a16:creationId xmlns:a16="http://schemas.microsoft.com/office/drawing/2014/main" id="{433765B0-52BC-4442-BC45-8EDFBF5933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6">
              <a:extLst>
                <a:ext uri="{FF2B5EF4-FFF2-40B4-BE49-F238E27FC236}">
                  <a16:creationId xmlns:a16="http://schemas.microsoft.com/office/drawing/2014/main" id="{B911B231-DD22-4BC7-A325-2B68314818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7">
              <a:extLst>
                <a:ext uri="{FF2B5EF4-FFF2-40B4-BE49-F238E27FC236}">
                  <a16:creationId xmlns:a16="http://schemas.microsoft.com/office/drawing/2014/main" id="{800DA13B-507D-4901-AF60-F99485FC1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8">
              <a:extLst>
                <a:ext uri="{FF2B5EF4-FFF2-40B4-BE49-F238E27FC236}">
                  <a16:creationId xmlns:a16="http://schemas.microsoft.com/office/drawing/2014/main" id="{DAB727E1-099C-4F62-9ED1-46CD895C64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9">
              <a:extLst>
                <a:ext uri="{FF2B5EF4-FFF2-40B4-BE49-F238E27FC236}">
                  <a16:creationId xmlns:a16="http://schemas.microsoft.com/office/drawing/2014/main" id="{4D1E585E-A63F-42DE-BF5F-B0B390B29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20">
              <a:extLst>
                <a:ext uri="{FF2B5EF4-FFF2-40B4-BE49-F238E27FC236}">
                  <a16:creationId xmlns:a16="http://schemas.microsoft.com/office/drawing/2014/main" id="{D8FCC810-4482-4E43-9102-2B87386E7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21">
              <a:extLst>
                <a:ext uri="{FF2B5EF4-FFF2-40B4-BE49-F238E27FC236}">
                  <a16:creationId xmlns:a16="http://schemas.microsoft.com/office/drawing/2014/main" id="{EC977192-4383-4D76-8DB3-B93ADD7397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0" name="Freeform 22">
              <a:extLst>
                <a:ext uri="{FF2B5EF4-FFF2-40B4-BE49-F238E27FC236}">
                  <a16:creationId xmlns:a16="http://schemas.microsoft.com/office/drawing/2014/main" id="{09DCD44A-4779-4898-862E-A220810CA8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3">
              <a:extLst>
                <a:ext uri="{FF2B5EF4-FFF2-40B4-BE49-F238E27FC236}">
                  <a16:creationId xmlns:a16="http://schemas.microsoft.com/office/drawing/2014/main" id="{F7516DF1-08D6-4FF0-A1A1-95A260F1D4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4">
              <a:extLst>
                <a:ext uri="{FF2B5EF4-FFF2-40B4-BE49-F238E27FC236}">
                  <a16:creationId xmlns:a16="http://schemas.microsoft.com/office/drawing/2014/main" id="{F74092EA-F950-4DF2-8646-60F26E811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5">
              <a:extLst>
                <a:ext uri="{FF2B5EF4-FFF2-40B4-BE49-F238E27FC236}">
                  <a16:creationId xmlns:a16="http://schemas.microsoft.com/office/drawing/2014/main" id="{09A3177B-1E64-4081-B8C6-3D7C8786D6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15362" name="Rectangle 2">
            <a:extLst>
              <a:ext uri="{FF2B5EF4-FFF2-40B4-BE49-F238E27FC236}">
                <a16:creationId xmlns:a16="http://schemas.microsoft.com/office/drawing/2014/main" id="{0F5947F5-57BD-4E86-A88B-54DB49EAA1F7}"/>
              </a:ext>
            </a:extLst>
          </p:cNvPr>
          <p:cNvSpPr>
            <a:spLocks noGrp="1" noChangeArrowheads="1"/>
          </p:cNvSpPr>
          <p:nvPr>
            <p:ph type="title"/>
          </p:nvPr>
        </p:nvSpPr>
        <p:spPr>
          <a:xfrm>
            <a:off x="4069080" y="630936"/>
            <a:ext cx="6675120" cy="1353312"/>
          </a:xfrm>
        </p:spPr>
        <p:txBody>
          <a:bodyPr anchor="b">
            <a:normAutofit/>
          </a:bodyPr>
          <a:lstStyle/>
          <a:p>
            <a:pPr eaLnBrk="1" hangingPunct="1"/>
            <a:r>
              <a:rPr lang="en-US" altLang="en-US" sz="4800" dirty="0"/>
              <a:t>Define osmosis</a:t>
            </a:r>
          </a:p>
        </p:txBody>
      </p:sp>
      <p:sp>
        <p:nvSpPr>
          <p:cNvPr id="15363" name="Rectangle 3">
            <a:extLst>
              <a:ext uri="{FF2B5EF4-FFF2-40B4-BE49-F238E27FC236}">
                <a16:creationId xmlns:a16="http://schemas.microsoft.com/office/drawing/2014/main" id="{C4E9668C-BEDD-49F7-9F98-C6D872BDB4F7}"/>
              </a:ext>
            </a:extLst>
          </p:cNvPr>
          <p:cNvSpPr>
            <a:spLocks noGrp="1" noChangeArrowheads="1"/>
          </p:cNvSpPr>
          <p:nvPr>
            <p:ph idx="1"/>
          </p:nvPr>
        </p:nvSpPr>
        <p:spPr>
          <a:xfrm>
            <a:off x="4069080" y="2157984"/>
            <a:ext cx="6675120" cy="3895344"/>
          </a:xfrm>
        </p:spPr>
        <p:txBody>
          <a:bodyPr anchor="ctr">
            <a:normAutofit/>
          </a:bodyPr>
          <a:lstStyle/>
          <a:p>
            <a:pPr eaLnBrk="1" hangingPunct="1"/>
            <a:r>
              <a:rPr lang="en-US" altLang="en-US" sz="4000" dirty="0"/>
              <a:t>The diffusion of </a:t>
            </a:r>
            <a:r>
              <a:rPr lang="en-US" altLang="en-US" sz="4000" i="1" dirty="0"/>
              <a:t>water</a:t>
            </a:r>
            <a:r>
              <a:rPr lang="en-US" altLang="en-US" sz="4000" dirty="0"/>
              <a:t> across a selectively permeable </a:t>
            </a:r>
            <a:r>
              <a:rPr lang="en-US" altLang="en-US" sz="4000" i="1" dirty="0"/>
              <a:t>membrane</a:t>
            </a:r>
            <a:r>
              <a:rPr lang="en-US" altLang="en-US" sz="40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8" name="Picture 137">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386" name="Rectangle 2">
            <a:extLst>
              <a:ext uri="{FF2B5EF4-FFF2-40B4-BE49-F238E27FC236}">
                <a16:creationId xmlns:a16="http://schemas.microsoft.com/office/drawing/2014/main" id="{27989ED9-28E8-4B1F-98EB-C1D1D3A3D4F2}"/>
              </a:ext>
            </a:extLst>
          </p:cNvPr>
          <p:cNvSpPr>
            <a:spLocks noGrp="1" noChangeArrowheads="1"/>
          </p:cNvSpPr>
          <p:nvPr>
            <p:ph type="title"/>
          </p:nvPr>
        </p:nvSpPr>
        <p:spPr>
          <a:xfrm>
            <a:off x="1179226" y="826680"/>
            <a:ext cx="9833548" cy="1325563"/>
          </a:xfrm>
        </p:spPr>
        <p:txBody>
          <a:bodyPr vert="horz" lIns="91440" tIns="45720" rIns="91440" bIns="45720" rtlCol="0">
            <a:normAutofit/>
          </a:bodyPr>
          <a:lstStyle/>
          <a:p>
            <a:pPr algn="ctr"/>
            <a:r>
              <a:rPr lang="en-US" altLang="en-US" sz="4000" kern="1200">
                <a:solidFill>
                  <a:srgbClr val="FFFFFF"/>
                </a:solidFill>
                <a:latin typeface="+mj-lt"/>
                <a:ea typeface="+mj-ea"/>
                <a:cs typeface="+mj-cs"/>
              </a:rPr>
              <a:t>Define osmosis</a:t>
            </a:r>
          </a:p>
        </p:txBody>
      </p:sp>
      <p:sp>
        <p:nvSpPr>
          <p:cNvPr id="16387" name="Rectangle 3">
            <a:extLst>
              <a:ext uri="{FF2B5EF4-FFF2-40B4-BE49-F238E27FC236}">
                <a16:creationId xmlns:a16="http://schemas.microsoft.com/office/drawing/2014/main" id="{68E51206-4E3E-4933-886F-3F74A0A3A129}"/>
              </a:ext>
            </a:extLst>
          </p:cNvPr>
          <p:cNvSpPr>
            <a:spLocks noGrp="1" noChangeArrowheads="1"/>
          </p:cNvSpPr>
          <p:nvPr>
            <p:ph idx="1"/>
          </p:nvPr>
        </p:nvSpPr>
        <p:spPr>
          <a:xfrm>
            <a:off x="1179226" y="3092970"/>
            <a:ext cx="9833548" cy="3659522"/>
          </a:xfrm>
        </p:spPr>
        <p:txBody>
          <a:bodyPr vert="horz" lIns="91440" tIns="45720" rIns="91440" bIns="45720" rtlCol="0">
            <a:normAutofit/>
          </a:bodyPr>
          <a:lstStyle/>
          <a:p>
            <a:pPr marL="0" indent="0">
              <a:buNone/>
            </a:pPr>
            <a:r>
              <a:rPr lang="en-US" altLang="en-US" sz="3200" b="1" dirty="0">
                <a:solidFill>
                  <a:srgbClr val="FF0000"/>
                </a:solidFill>
              </a:rPr>
              <a:t>Water moves from a high concentration of water </a:t>
            </a:r>
            <a:r>
              <a:rPr lang="en-US" altLang="en-US" sz="3200" b="1" dirty="0">
                <a:solidFill>
                  <a:srgbClr val="000000"/>
                </a:solidFill>
              </a:rPr>
              <a:t>(less salt or sugar dissolved in it) </a:t>
            </a:r>
            <a:r>
              <a:rPr lang="en-US" altLang="en-US" sz="3200" b="1" dirty="0">
                <a:solidFill>
                  <a:srgbClr val="FF0000"/>
                </a:solidFill>
              </a:rPr>
              <a:t>to a low concentration of water </a:t>
            </a:r>
            <a:r>
              <a:rPr lang="en-US" altLang="en-US" sz="3200" b="1" dirty="0">
                <a:solidFill>
                  <a:srgbClr val="000000"/>
                </a:solidFill>
              </a:rPr>
              <a:t>(more salt or sugar dissolved in it).  This means that water would cross a selectively permeable membrane from a dilute solution (less dissolved in it) to a concentrated solution (more dissolved in it).</a:t>
            </a:r>
            <a:r>
              <a:rPr lang="en-US" altLang="en-US" sz="3200" dirty="0">
                <a:solidFill>
                  <a:srgbClr val="000000"/>
                </a:solidFill>
              </a:rPr>
              <a:t> </a:t>
            </a:r>
          </a:p>
          <a:p>
            <a:endParaRPr lang="en-US" altLang="en-US" sz="2000" dirty="0">
              <a:solidFill>
                <a:srgbClr val="000000"/>
              </a:solidFill>
            </a:endParaRPr>
          </a:p>
          <a:p>
            <a:endParaRPr lang="en-US" altLang="en-US" sz="2000"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a:extLst>
              <a:ext uri="{FF2B5EF4-FFF2-40B4-BE49-F238E27FC236}">
                <a16:creationId xmlns:a16="http://schemas.microsoft.com/office/drawing/2014/main" id="{A93F8DB8-3505-40AA-B5F6-8283A65EFBC8}"/>
              </a:ext>
            </a:extLst>
          </p:cNvPr>
          <p:cNvSpPr>
            <a:spLocks noGrp="1" noChangeArrowheads="1"/>
          </p:cNvSpPr>
          <p:nvPr>
            <p:ph type="title"/>
          </p:nvPr>
        </p:nvSpPr>
        <p:spPr/>
        <p:txBody>
          <a:bodyPr/>
          <a:lstStyle/>
          <a:p>
            <a:pPr eaLnBrk="1" hangingPunct="1"/>
            <a:r>
              <a:rPr lang="en-US" altLang="en-US"/>
              <a:t>Define osmosis</a:t>
            </a:r>
          </a:p>
        </p:txBody>
      </p:sp>
      <p:sp>
        <p:nvSpPr>
          <p:cNvPr id="17411" name="Rectangle 5">
            <a:extLst>
              <a:ext uri="{FF2B5EF4-FFF2-40B4-BE49-F238E27FC236}">
                <a16:creationId xmlns:a16="http://schemas.microsoft.com/office/drawing/2014/main" id="{7DBB4941-74F1-4514-BEAF-11F9B9285DE6}"/>
              </a:ext>
            </a:extLst>
          </p:cNvPr>
          <p:cNvSpPr>
            <a:spLocks noGrp="1" noChangeArrowheads="1"/>
          </p:cNvSpPr>
          <p:nvPr>
            <p:ph type="body" sz="half" idx="1"/>
          </p:nvPr>
        </p:nvSpPr>
        <p:spPr/>
        <p:txBody>
          <a:bodyPr/>
          <a:lstStyle/>
          <a:p>
            <a:pPr marL="0" indent="0" eaLnBrk="1" hangingPunct="1">
              <a:lnSpc>
                <a:spcPct val="90000"/>
              </a:lnSpc>
              <a:buNone/>
            </a:pPr>
            <a:r>
              <a:rPr lang="en-US" altLang="en-US" sz="2000" dirty="0"/>
              <a:t>In this picture a red blood cell is put in a glass of distilled water (all water with no salt or sugar in it).  Because there is a higher concentration of water outside the cell, water enters the cell by </a:t>
            </a:r>
            <a:r>
              <a:rPr lang="en-US" altLang="en-US" sz="2000" b="1" dirty="0"/>
              <a:t>OSMOSIS</a:t>
            </a:r>
            <a:r>
              <a:rPr lang="en-US" altLang="en-US" sz="2000" dirty="0"/>
              <a:t>.  In this case too much water enters and the cell swells to the point of bursting open.  In the end pieces of cell membrane are left in the water. </a:t>
            </a:r>
          </a:p>
        </p:txBody>
      </p:sp>
      <p:pic>
        <p:nvPicPr>
          <p:cNvPr id="17412" name="Picture 8" descr="cup">
            <a:extLst>
              <a:ext uri="{FF2B5EF4-FFF2-40B4-BE49-F238E27FC236}">
                <a16:creationId xmlns:a16="http://schemas.microsoft.com/office/drawing/2014/main" id="{7C2420B4-90BA-4AC9-99E6-0C767D10AB0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2362200"/>
            <a:ext cx="1981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9">
            <a:extLst>
              <a:ext uri="{FF2B5EF4-FFF2-40B4-BE49-F238E27FC236}">
                <a16:creationId xmlns:a16="http://schemas.microsoft.com/office/drawing/2014/main" id="{32DE332D-80E6-4AA1-B099-49984B1D6911}"/>
              </a:ext>
            </a:extLst>
          </p:cNvPr>
          <p:cNvSpPr txBox="1">
            <a:spLocks noChangeArrowheads="1"/>
          </p:cNvSpPr>
          <p:nvPr/>
        </p:nvSpPr>
        <p:spPr bwMode="auto">
          <a:xfrm>
            <a:off x="1981200" y="5943601"/>
            <a:ext cx="739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800">
                <a:latin typeface="Verdana" panose="020B0604030504040204" pitchFamily="34" charset="0"/>
                <a:hlinkClick r:id="rId3"/>
              </a:rPr>
              <a:t>http://www.usd.edu/~bgoodman/Osmos.htm</a:t>
            </a:r>
            <a:r>
              <a:rPr lang="en-US" altLang="en-US" sz="1800">
                <a:latin typeface="Verdana" panose="020B0604030504040204"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9" name="Picture 13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4034" name="Rectangle 2">
            <a:extLst>
              <a:ext uri="{FF2B5EF4-FFF2-40B4-BE49-F238E27FC236}">
                <a16:creationId xmlns:a16="http://schemas.microsoft.com/office/drawing/2014/main" id="{5340C938-F53F-4C49-8BA3-D9F1009BD7B1}"/>
              </a:ext>
            </a:extLst>
          </p:cNvPr>
          <p:cNvSpPr>
            <a:spLocks noGrp="1" noChangeArrowheads="1"/>
          </p:cNvSpPr>
          <p:nvPr>
            <p:ph type="title"/>
          </p:nvPr>
        </p:nvSpPr>
        <p:spPr>
          <a:xfrm>
            <a:off x="640079" y="2053641"/>
            <a:ext cx="3669161" cy="2760098"/>
          </a:xfrm>
        </p:spPr>
        <p:txBody>
          <a:bodyPr rtlCol="0">
            <a:normAutofit/>
          </a:bodyPr>
          <a:lstStyle/>
          <a:p>
            <a:pPr>
              <a:defRPr/>
            </a:pPr>
            <a:r>
              <a:rPr lang="en-US" dirty="0">
                <a:solidFill>
                  <a:srgbClr val="FFFFFF"/>
                </a:solidFill>
              </a:rPr>
              <a:t>Define selectively permeable membrane</a:t>
            </a:r>
          </a:p>
        </p:txBody>
      </p:sp>
      <p:sp>
        <p:nvSpPr>
          <p:cNvPr id="18435" name="Rectangle 3">
            <a:extLst>
              <a:ext uri="{FF2B5EF4-FFF2-40B4-BE49-F238E27FC236}">
                <a16:creationId xmlns:a16="http://schemas.microsoft.com/office/drawing/2014/main" id="{B33FCA58-DFBA-4760-B724-0F225B54B9D7}"/>
              </a:ext>
            </a:extLst>
          </p:cNvPr>
          <p:cNvSpPr>
            <a:spLocks noGrp="1" noChangeArrowheads="1"/>
          </p:cNvSpPr>
          <p:nvPr>
            <p:ph idx="1"/>
          </p:nvPr>
        </p:nvSpPr>
        <p:spPr>
          <a:xfrm>
            <a:off x="6090574" y="801866"/>
            <a:ext cx="5306084" cy="5230634"/>
          </a:xfrm>
        </p:spPr>
        <p:txBody>
          <a:bodyPr anchor="ctr">
            <a:normAutofit/>
          </a:bodyPr>
          <a:lstStyle/>
          <a:p>
            <a:pPr eaLnBrk="1" hangingPunct="1"/>
            <a:r>
              <a:rPr lang="en-US" altLang="en-US" sz="3600" dirty="0">
                <a:solidFill>
                  <a:srgbClr val="FF0000"/>
                </a:solidFill>
              </a:rPr>
              <a:t>A membrane that allows only certain materials to cross it </a:t>
            </a:r>
          </a:p>
          <a:p>
            <a:pPr eaLnBrk="1" hangingPunct="1"/>
            <a:r>
              <a:rPr lang="en-US" altLang="en-US" sz="3600" dirty="0">
                <a:solidFill>
                  <a:srgbClr val="000000"/>
                </a:solidFill>
              </a:rPr>
              <a:t>Materials pass through </a:t>
            </a:r>
            <a:r>
              <a:rPr lang="en-US" altLang="en-US" sz="3600" b="1" dirty="0">
                <a:solidFill>
                  <a:srgbClr val="000000"/>
                </a:solidFill>
              </a:rPr>
              <a:t>pores</a:t>
            </a:r>
            <a:r>
              <a:rPr lang="en-US" altLang="en-US" sz="3600" dirty="0">
                <a:solidFill>
                  <a:srgbClr val="000000"/>
                </a:solidFill>
              </a:rPr>
              <a:t> in the membrane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9458" name="Rectangle 2">
            <a:extLst>
              <a:ext uri="{FF2B5EF4-FFF2-40B4-BE49-F238E27FC236}">
                <a16:creationId xmlns:a16="http://schemas.microsoft.com/office/drawing/2014/main" id="{71E472EC-D36A-4977-BE47-7DAF6D3855DB}"/>
              </a:ext>
            </a:extLst>
          </p:cNvPr>
          <p:cNvSpPr>
            <a:spLocks noGrp="1" noChangeArrowheads="1"/>
          </p:cNvSpPr>
          <p:nvPr>
            <p:ph type="ctrTitle"/>
          </p:nvPr>
        </p:nvSpPr>
        <p:spPr>
          <a:xfrm>
            <a:off x="3045368" y="2043663"/>
            <a:ext cx="6105194" cy="2031055"/>
          </a:xfrm>
        </p:spPr>
        <p:txBody>
          <a:bodyPr>
            <a:normAutofit/>
          </a:bodyPr>
          <a:lstStyle/>
          <a:p>
            <a:pPr eaLnBrk="1" hangingPunct="1"/>
            <a:r>
              <a:rPr lang="en-US" altLang="en-US" sz="5600">
                <a:solidFill>
                  <a:srgbClr val="FFFFFF"/>
                </a:solidFill>
              </a:rPr>
              <a:t>Why are osmosis &amp; diffusion important?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6" name="Picture 75">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8132" name="Rectangle 4">
            <a:extLst>
              <a:ext uri="{FF2B5EF4-FFF2-40B4-BE49-F238E27FC236}">
                <a16:creationId xmlns:a16="http://schemas.microsoft.com/office/drawing/2014/main" id="{E1AC9FFE-9EED-44DD-9504-2330B49DD125}"/>
              </a:ext>
            </a:extLst>
          </p:cNvPr>
          <p:cNvSpPr>
            <a:spLocks noGrp="1" noChangeArrowheads="1"/>
          </p:cNvSpPr>
          <p:nvPr>
            <p:ph type="title"/>
          </p:nvPr>
        </p:nvSpPr>
        <p:spPr>
          <a:xfrm>
            <a:off x="1179226" y="826680"/>
            <a:ext cx="9833548" cy="1325563"/>
          </a:xfrm>
        </p:spPr>
        <p:txBody>
          <a:bodyPr rtlCol="0">
            <a:normAutofit/>
          </a:bodyPr>
          <a:lstStyle/>
          <a:p>
            <a:pPr algn="ctr">
              <a:defRPr/>
            </a:pPr>
            <a:r>
              <a:rPr lang="en-US" sz="4000">
                <a:solidFill>
                  <a:srgbClr val="FFFFFF"/>
                </a:solidFill>
              </a:rPr>
              <a:t>Why are osmosis &amp; diffusion important?</a:t>
            </a:r>
          </a:p>
        </p:txBody>
      </p:sp>
      <p:sp>
        <p:nvSpPr>
          <p:cNvPr id="20483" name="Rectangle 5">
            <a:extLst>
              <a:ext uri="{FF2B5EF4-FFF2-40B4-BE49-F238E27FC236}">
                <a16:creationId xmlns:a16="http://schemas.microsoft.com/office/drawing/2014/main" id="{12C4571E-7D30-4DA3-B7AD-0C863098E1B2}"/>
              </a:ext>
            </a:extLst>
          </p:cNvPr>
          <p:cNvSpPr>
            <a:spLocks noGrp="1" noChangeArrowheads="1"/>
          </p:cNvSpPr>
          <p:nvPr>
            <p:ph idx="1"/>
          </p:nvPr>
        </p:nvSpPr>
        <p:spPr>
          <a:xfrm>
            <a:off x="1179226" y="2546252"/>
            <a:ext cx="9833548" cy="3756074"/>
          </a:xfrm>
        </p:spPr>
        <p:txBody>
          <a:bodyPr>
            <a:noAutofit/>
          </a:bodyPr>
          <a:lstStyle/>
          <a:p>
            <a:pPr eaLnBrk="1" hangingPunct="1"/>
            <a:r>
              <a:rPr lang="en-US" altLang="en-US" sz="3200" dirty="0">
                <a:solidFill>
                  <a:srgbClr val="FF0000"/>
                </a:solidFill>
              </a:rPr>
              <a:t>All living things have certain requirements they must satisfy in order to remain alive – maintain </a:t>
            </a:r>
            <a:r>
              <a:rPr lang="en-US" altLang="en-US" sz="3200" b="1" u="sng" dirty="0">
                <a:solidFill>
                  <a:srgbClr val="FF0000"/>
                </a:solidFill>
              </a:rPr>
              <a:t>homeostasis</a:t>
            </a:r>
          </a:p>
          <a:p>
            <a:pPr eaLnBrk="1" hangingPunct="1"/>
            <a:r>
              <a:rPr lang="en-US" altLang="en-US" sz="3200" dirty="0">
                <a:solidFill>
                  <a:srgbClr val="FF0000"/>
                </a:solidFill>
              </a:rPr>
              <a:t>These include exchanging gases (usually CO2 and O2), taking in water, minerals, and food, and eliminating wastes. </a:t>
            </a:r>
          </a:p>
          <a:p>
            <a:pPr eaLnBrk="1" hangingPunct="1"/>
            <a:r>
              <a:rPr lang="en-US" altLang="en-US" sz="3200" dirty="0">
                <a:solidFill>
                  <a:srgbClr val="000000"/>
                </a:solidFill>
              </a:rPr>
              <a:t>These tasks happen at the cellular level.</a:t>
            </a:r>
          </a:p>
          <a:p>
            <a:pPr eaLnBrk="1" hangingPunct="1"/>
            <a:r>
              <a:rPr lang="en-US" altLang="en-US" sz="3200" dirty="0">
                <a:solidFill>
                  <a:srgbClr val="000000"/>
                </a:solidFill>
              </a:rPr>
              <a:t>Molecules move through the cell membrane by diffusion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507" name="Title 1">
            <a:extLst>
              <a:ext uri="{FF2B5EF4-FFF2-40B4-BE49-F238E27FC236}">
                <a16:creationId xmlns:a16="http://schemas.microsoft.com/office/drawing/2014/main" id="{B4DB0E48-5F56-49F0-9FF8-9AC372EF3785}"/>
              </a:ext>
            </a:extLst>
          </p:cNvPr>
          <p:cNvSpPr>
            <a:spLocks noGrp="1"/>
          </p:cNvSpPr>
          <p:nvPr>
            <p:ph type="title"/>
          </p:nvPr>
        </p:nvSpPr>
        <p:spPr>
          <a:xfrm>
            <a:off x="1179226" y="826680"/>
            <a:ext cx="9833548" cy="1325563"/>
          </a:xfrm>
        </p:spPr>
        <p:txBody>
          <a:bodyPr>
            <a:normAutofit/>
          </a:bodyPr>
          <a:lstStyle/>
          <a:p>
            <a:pPr algn="ctr"/>
            <a:r>
              <a:rPr lang="en-US" altLang="en-US" sz="4000">
                <a:solidFill>
                  <a:srgbClr val="FFFFFF"/>
                </a:solidFill>
              </a:rPr>
              <a:t>Moving Large Particles</a:t>
            </a:r>
          </a:p>
        </p:txBody>
      </p:sp>
      <p:sp>
        <p:nvSpPr>
          <p:cNvPr id="3" name="Content Placeholder 2">
            <a:extLst>
              <a:ext uri="{FF2B5EF4-FFF2-40B4-BE49-F238E27FC236}">
                <a16:creationId xmlns:a16="http://schemas.microsoft.com/office/drawing/2014/main" id="{7CDC7E27-C2FB-40E0-B635-A60A5CC2A397}"/>
              </a:ext>
            </a:extLst>
          </p:cNvPr>
          <p:cNvSpPr>
            <a:spLocks noGrp="1"/>
          </p:cNvSpPr>
          <p:nvPr>
            <p:ph idx="1"/>
          </p:nvPr>
        </p:nvSpPr>
        <p:spPr>
          <a:xfrm>
            <a:off x="1179226" y="3092970"/>
            <a:ext cx="9833548" cy="2693976"/>
          </a:xfrm>
        </p:spPr>
        <p:txBody>
          <a:bodyPr>
            <a:normAutofit fontScale="92500" lnSpcReduction="20000"/>
          </a:bodyPr>
          <a:lstStyle/>
          <a:p>
            <a:r>
              <a:rPr lang="en-US" altLang="en-US" dirty="0">
                <a:solidFill>
                  <a:srgbClr val="000000"/>
                </a:solidFill>
              </a:rPr>
              <a:t>Small particles cross the cell membrane by</a:t>
            </a:r>
          </a:p>
          <a:p>
            <a:pPr lvl="1"/>
            <a:r>
              <a:rPr lang="en-US" altLang="en-US" sz="2800" dirty="0">
                <a:solidFill>
                  <a:srgbClr val="000000"/>
                </a:solidFill>
              </a:rPr>
              <a:t>Diffusion</a:t>
            </a:r>
          </a:p>
          <a:p>
            <a:pPr lvl="1"/>
            <a:r>
              <a:rPr lang="en-US" altLang="en-US" sz="2800" dirty="0">
                <a:solidFill>
                  <a:srgbClr val="000000"/>
                </a:solidFill>
              </a:rPr>
              <a:t>Active transport</a:t>
            </a:r>
          </a:p>
          <a:p>
            <a:pPr lvl="1"/>
            <a:r>
              <a:rPr lang="en-US" altLang="en-US" sz="2800" dirty="0">
                <a:solidFill>
                  <a:srgbClr val="000000"/>
                </a:solidFill>
              </a:rPr>
              <a:t>Passive transport</a:t>
            </a:r>
          </a:p>
          <a:p>
            <a:pPr lvl="1"/>
            <a:endParaRPr lang="en-US" altLang="en-US" sz="2000" dirty="0">
              <a:solidFill>
                <a:srgbClr val="000000"/>
              </a:solidFill>
            </a:endParaRPr>
          </a:p>
          <a:p>
            <a:r>
              <a:rPr lang="en-US" altLang="en-US" sz="4000" dirty="0">
                <a:solidFill>
                  <a:srgbClr val="FF0000"/>
                </a:solidFill>
              </a:rPr>
              <a:t>Large particles use the processes called endocytosis and exocytosis</a:t>
            </a:r>
          </a:p>
        </p:txBody>
      </p:sp>
      <p:sp>
        <p:nvSpPr>
          <p:cNvPr id="21506" name="Picture 2" descr="C:\Documents and Settings\schonhoni\Local Settings\Temporary Internet Files\Content.IE5\CW4FVBLU\MP900431696[1].jpg">
            <a:extLst>
              <a:ext uri="{FF2B5EF4-FFF2-40B4-BE49-F238E27FC236}">
                <a16:creationId xmlns:a16="http://schemas.microsoft.com/office/drawing/2014/main" id="{A6D820BC-C052-42D1-ADA7-64E79390BB28}"/>
              </a:ext>
            </a:extLst>
          </p:cNvPr>
          <p:cNvSpPr>
            <a:spLocks noChangeAspect="1" noChangeArrowheads="1"/>
          </p:cNvSpPr>
          <p:nvPr/>
        </p:nvSpPr>
        <p:spPr bwMode="auto">
          <a:xfrm>
            <a:off x="6324600" y="2209800"/>
            <a:ext cx="3409950" cy="236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067C9AE0-25BF-4E10-8233-7B4D92CC0924}"/>
              </a:ext>
            </a:extLst>
          </p:cNvPr>
          <p:cNvSpPr>
            <a:spLocks noGrp="1"/>
          </p:cNvSpPr>
          <p:nvPr>
            <p:ph type="title"/>
          </p:nvPr>
        </p:nvSpPr>
        <p:spPr/>
        <p:txBody>
          <a:bodyPr/>
          <a:lstStyle/>
          <a:p>
            <a:r>
              <a:rPr lang="en-US" altLang="en-US"/>
              <a:t>Endocytosis</a:t>
            </a:r>
          </a:p>
        </p:txBody>
      </p:sp>
      <p:sp>
        <p:nvSpPr>
          <p:cNvPr id="3" name="Content Placeholder 2">
            <a:extLst>
              <a:ext uri="{FF2B5EF4-FFF2-40B4-BE49-F238E27FC236}">
                <a16:creationId xmlns:a16="http://schemas.microsoft.com/office/drawing/2014/main" id="{AD1F284D-C8A2-4365-997B-FE082C4010E4}"/>
              </a:ext>
            </a:extLst>
          </p:cNvPr>
          <p:cNvSpPr>
            <a:spLocks noGrp="1"/>
          </p:cNvSpPr>
          <p:nvPr>
            <p:ph idx="1"/>
          </p:nvPr>
        </p:nvSpPr>
        <p:spPr>
          <a:xfrm>
            <a:off x="2133600" y="2324101"/>
            <a:ext cx="7696200" cy="3508375"/>
          </a:xfrm>
        </p:spPr>
        <p:txBody>
          <a:bodyPr/>
          <a:lstStyle/>
          <a:p>
            <a:r>
              <a:rPr lang="en-US" altLang="en-US" dirty="0">
                <a:solidFill>
                  <a:srgbClr val="FF0000"/>
                </a:solidFill>
              </a:rPr>
              <a:t>Endocytosis</a:t>
            </a:r>
            <a:r>
              <a:rPr lang="en-US" altLang="en-US" dirty="0"/>
              <a:t>- the process by which a cell membrane surrounds a particle and encloses the particle in a vesicle to bring the particle into the cell</a:t>
            </a:r>
          </a:p>
          <a:p>
            <a:pPr lvl="1"/>
            <a:r>
              <a:rPr lang="en-US" altLang="en-US" dirty="0">
                <a:solidFill>
                  <a:srgbClr val="FF0000"/>
                </a:solidFill>
              </a:rPr>
              <a:t>Vesicle</a:t>
            </a:r>
            <a:r>
              <a:rPr lang="en-US" altLang="en-US" dirty="0"/>
              <a:t>- sacs formed from pieces of cell membrane</a:t>
            </a:r>
          </a:p>
        </p:txBody>
      </p:sp>
      <p:sp>
        <p:nvSpPr>
          <p:cNvPr id="5" name="Freeform 4">
            <a:extLst>
              <a:ext uri="{FF2B5EF4-FFF2-40B4-BE49-F238E27FC236}">
                <a16:creationId xmlns:a16="http://schemas.microsoft.com/office/drawing/2014/main" id="{417295F1-DDB7-4D03-93E7-DA1BF108BAA1}"/>
              </a:ext>
            </a:extLst>
          </p:cNvPr>
          <p:cNvSpPr/>
          <p:nvPr/>
        </p:nvSpPr>
        <p:spPr>
          <a:xfrm>
            <a:off x="6005513" y="4402138"/>
            <a:ext cx="2043112" cy="1885950"/>
          </a:xfrm>
          <a:custGeom>
            <a:avLst/>
            <a:gdLst>
              <a:gd name="connsiteX0" fmla="*/ 1196622 w 2043289"/>
              <a:gd name="connsiteY0" fmla="*/ 316089 h 1885244"/>
              <a:gd name="connsiteX1" fmla="*/ 1196622 w 2043289"/>
              <a:gd name="connsiteY1" fmla="*/ 316089 h 1885244"/>
              <a:gd name="connsiteX2" fmla="*/ 1083733 w 2043289"/>
              <a:gd name="connsiteY2" fmla="*/ 191911 h 1885244"/>
              <a:gd name="connsiteX3" fmla="*/ 1049867 w 2043289"/>
              <a:gd name="connsiteY3" fmla="*/ 169333 h 1885244"/>
              <a:gd name="connsiteX4" fmla="*/ 1004711 w 2043289"/>
              <a:gd name="connsiteY4" fmla="*/ 101600 h 1885244"/>
              <a:gd name="connsiteX5" fmla="*/ 936978 w 2043289"/>
              <a:gd name="connsiteY5" fmla="*/ 56444 h 1885244"/>
              <a:gd name="connsiteX6" fmla="*/ 903111 w 2043289"/>
              <a:gd name="connsiteY6" fmla="*/ 45155 h 1885244"/>
              <a:gd name="connsiteX7" fmla="*/ 869244 w 2043289"/>
              <a:gd name="connsiteY7" fmla="*/ 22577 h 1885244"/>
              <a:gd name="connsiteX8" fmla="*/ 824089 w 2043289"/>
              <a:gd name="connsiteY8" fmla="*/ 11289 h 1885244"/>
              <a:gd name="connsiteX9" fmla="*/ 790222 w 2043289"/>
              <a:gd name="connsiteY9" fmla="*/ 0 h 1885244"/>
              <a:gd name="connsiteX10" fmla="*/ 530578 w 2043289"/>
              <a:gd name="connsiteY10" fmla="*/ 11289 h 1885244"/>
              <a:gd name="connsiteX11" fmla="*/ 496711 w 2043289"/>
              <a:gd name="connsiteY11" fmla="*/ 22577 h 1885244"/>
              <a:gd name="connsiteX12" fmla="*/ 440267 w 2043289"/>
              <a:gd name="connsiteY12" fmla="*/ 33866 h 1885244"/>
              <a:gd name="connsiteX13" fmla="*/ 361244 w 2043289"/>
              <a:gd name="connsiteY13" fmla="*/ 56444 h 1885244"/>
              <a:gd name="connsiteX14" fmla="*/ 304800 w 2043289"/>
              <a:gd name="connsiteY14" fmla="*/ 158044 h 1885244"/>
              <a:gd name="connsiteX15" fmla="*/ 338667 w 2043289"/>
              <a:gd name="connsiteY15" fmla="*/ 361244 h 1885244"/>
              <a:gd name="connsiteX16" fmla="*/ 349955 w 2043289"/>
              <a:gd name="connsiteY16" fmla="*/ 395111 h 1885244"/>
              <a:gd name="connsiteX17" fmla="*/ 383822 w 2043289"/>
              <a:gd name="connsiteY17" fmla="*/ 417689 h 1885244"/>
              <a:gd name="connsiteX18" fmla="*/ 428978 w 2043289"/>
              <a:gd name="connsiteY18" fmla="*/ 485422 h 1885244"/>
              <a:gd name="connsiteX19" fmla="*/ 496711 w 2043289"/>
              <a:gd name="connsiteY19" fmla="*/ 508000 h 1885244"/>
              <a:gd name="connsiteX20" fmla="*/ 598311 w 2043289"/>
              <a:gd name="connsiteY20" fmla="*/ 564444 h 1885244"/>
              <a:gd name="connsiteX21" fmla="*/ 643467 w 2043289"/>
              <a:gd name="connsiteY21" fmla="*/ 598311 h 1885244"/>
              <a:gd name="connsiteX22" fmla="*/ 677333 w 2043289"/>
              <a:gd name="connsiteY22" fmla="*/ 620889 h 1885244"/>
              <a:gd name="connsiteX23" fmla="*/ 722489 w 2043289"/>
              <a:gd name="connsiteY23" fmla="*/ 688622 h 1885244"/>
              <a:gd name="connsiteX24" fmla="*/ 666044 w 2043289"/>
              <a:gd name="connsiteY24" fmla="*/ 835377 h 1885244"/>
              <a:gd name="connsiteX25" fmla="*/ 620889 w 2043289"/>
              <a:gd name="connsiteY25" fmla="*/ 846666 h 1885244"/>
              <a:gd name="connsiteX26" fmla="*/ 440267 w 2043289"/>
              <a:gd name="connsiteY26" fmla="*/ 835377 h 1885244"/>
              <a:gd name="connsiteX27" fmla="*/ 395111 w 2043289"/>
              <a:gd name="connsiteY27" fmla="*/ 824089 h 1885244"/>
              <a:gd name="connsiteX28" fmla="*/ 327378 w 2043289"/>
              <a:gd name="connsiteY28" fmla="*/ 801511 h 1885244"/>
              <a:gd name="connsiteX29" fmla="*/ 203200 w 2043289"/>
              <a:gd name="connsiteY29" fmla="*/ 812800 h 1885244"/>
              <a:gd name="connsiteX30" fmla="*/ 135467 w 2043289"/>
              <a:gd name="connsiteY30" fmla="*/ 835377 h 1885244"/>
              <a:gd name="connsiteX31" fmla="*/ 112889 w 2043289"/>
              <a:gd name="connsiteY31" fmla="*/ 869244 h 1885244"/>
              <a:gd name="connsiteX32" fmla="*/ 56444 w 2043289"/>
              <a:gd name="connsiteY32" fmla="*/ 936977 h 1885244"/>
              <a:gd name="connsiteX33" fmla="*/ 33867 w 2043289"/>
              <a:gd name="connsiteY33" fmla="*/ 1016000 h 1885244"/>
              <a:gd name="connsiteX34" fmla="*/ 0 w 2043289"/>
              <a:gd name="connsiteY34" fmla="*/ 1083733 h 1885244"/>
              <a:gd name="connsiteX35" fmla="*/ 11289 w 2043289"/>
              <a:gd name="connsiteY35" fmla="*/ 1162755 h 1885244"/>
              <a:gd name="connsiteX36" fmla="*/ 56444 w 2043289"/>
              <a:gd name="connsiteY36" fmla="*/ 1230489 h 1885244"/>
              <a:gd name="connsiteX37" fmla="*/ 67733 w 2043289"/>
              <a:gd name="connsiteY37" fmla="*/ 1275644 h 1885244"/>
              <a:gd name="connsiteX38" fmla="*/ 33867 w 2043289"/>
              <a:gd name="connsiteY38" fmla="*/ 1320800 h 1885244"/>
              <a:gd name="connsiteX39" fmla="*/ 90311 w 2043289"/>
              <a:gd name="connsiteY39" fmla="*/ 1377244 h 1885244"/>
              <a:gd name="connsiteX40" fmla="*/ 203200 w 2043289"/>
              <a:gd name="connsiteY40" fmla="*/ 1467555 h 1885244"/>
              <a:gd name="connsiteX41" fmla="*/ 259644 w 2043289"/>
              <a:gd name="connsiteY41" fmla="*/ 1501422 h 1885244"/>
              <a:gd name="connsiteX42" fmla="*/ 361244 w 2043289"/>
              <a:gd name="connsiteY42" fmla="*/ 1569155 h 1885244"/>
              <a:gd name="connsiteX43" fmla="*/ 395111 w 2043289"/>
              <a:gd name="connsiteY43" fmla="*/ 1591733 h 1885244"/>
              <a:gd name="connsiteX44" fmla="*/ 428978 w 2043289"/>
              <a:gd name="connsiteY44" fmla="*/ 1614311 h 1885244"/>
              <a:gd name="connsiteX45" fmla="*/ 474133 w 2043289"/>
              <a:gd name="connsiteY45" fmla="*/ 1636889 h 1885244"/>
              <a:gd name="connsiteX46" fmla="*/ 519289 w 2043289"/>
              <a:gd name="connsiteY46" fmla="*/ 1670755 h 1885244"/>
              <a:gd name="connsiteX47" fmla="*/ 553155 w 2043289"/>
              <a:gd name="connsiteY47" fmla="*/ 1682044 h 1885244"/>
              <a:gd name="connsiteX48" fmla="*/ 598311 w 2043289"/>
              <a:gd name="connsiteY48" fmla="*/ 1704622 h 1885244"/>
              <a:gd name="connsiteX49" fmla="*/ 677333 w 2043289"/>
              <a:gd name="connsiteY49" fmla="*/ 1749777 h 1885244"/>
              <a:gd name="connsiteX50" fmla="*/ 824089 w 2043289"/>
              <a:gd name="connsiteY50" fmla="*/ 1817511 h 1885244"/>
              <a:gd name="connsiteX51" fmla="*/ 857955 w 2043289"/>
              <a:gd name="connsiteY51" fmla="*/ 1840089 h 1885244"/>
              <a:gd name="connsiteX52" fmla="*/ 970844 w 2043289"/>
              <a:gd name="connsiteY52" fmla="*/ 1873955 h 1885244"/>
              <a:gd name="connsiteX53" fmla="*/ 1083733 w 2043289"/>
              <a:gd name="connsiteY53" fmla="*/ 1885244 h 1885244"/>
              <a:gd name="connsiteX54" fmla="*/ 1682044 w 2043289"/>
              <a:gd name="connsiteY54" fmla="*/ 1873955 h 1885244"/>
              <a:gd name="connsiteX55" fmla="*/ 1715911 w 2043289"/>
              <a:gd name="connsiteY55" fmla="*/ 1862666 h 1885244"/>
              <a:gd name="connsiteX56" fmla="*/ 1794933 w 2043289"/>
              <a:gd name="connsiteY56" fmla="*/ 1817511 h 1885244"/>
              <a:gd name="connsiteX57" fmla="*/ 1828800 w 2043289"/>
              <a:gd name="connsiteY57" fmla="*/ 1806222 h 1885244"/>
              <a:gd name="connsiteX58" fmla="*/ 1907822 w 2043289"/>
              <a:gd name="connsiteY58" fmla="*/ 1749777 h 1885244"/>
              <a:gd name="connsiteX59" fmla="*/ 1964267 w 2043289"/>
              <a:gd name="connsiteY59" fmla="*/ 1648177 h 1885244"/>
              <a:gd name="connsiteX60" fmla="*/ 1986844 w 2043289"/>
              <a:gd name="connsiteY60" fmla="*/ 1614311 h 1885244"/>
              <a:gd name="connsiteX61" fmla="*/ 2020711 w 2043289"/>
              <a:gd name="connsiteY61" fmla="*/ 1546577 h 1885244"/>
              <a:gd name="connsiteX62" fmla="*/ 2032000 w 2043289"/>
              <a:gd name="connsiteY62" fmla="*/ 1478844 h 1885244"/>
              <a:gd name="connsiteX63" fmla="*/ 2043289 w 2043289"/>
              <a:gd name="connsiteY63" fmla="*/ 1444977 h 1885244"/>
              <a:gd name="connsiteX64" fmla="*/ 2032000 w 2043289"/>
              <a:gd name="connsiteY64" fmla="*/ 1298222 h 1885244"/>
              <a:gd name="connsiteX65" fmla="*/ 2009422 w 2043289"/>
              <a:gd name="connsiteY65" fmla="*/ 869244 h 1885244"/>
              <a:gd name="connsiteX66" fmla="*/ 1998133 w 2043289"/>
              <a:gd name="connsiteY66" fmla="*/ 835377 h 1885244"/>
              <a:gd name="connsiteX67" fmla="*/ 1975555 w 2043289"/>
              <a:gd name="connsiteY67" fmla="*/ 801511 h 1885244"/>
              <a:gd name="connsiteX68" fmla="*/ 1930400 w 2043289"/>
              <a:gd name="connsiteY68" fmla="*/ 699911 h 1885244"/>
              <a:gd name="connsiteX69" fmla="*/ 1885244 w 2043289"/>
              <a:gd name="connsiteY69" fmla="*/ 632177 h 1885244"/>
              <a:gd name="connsiteX70" fmla="*/ 1851378 w 2043289"/>
              <a:gd name="connsiteY70" fmla="*/ 609600 h 1885244"/>
              <a:gd name="connsiteX71" fmla="*/ 1828800 w 2043289"/>
              <a:gd name="connsiteY71" fmla="*/ 564444 h 1885244"/>
              <a:gd name="connsiteX72" fmla="*/ 1761067 w 2043289"/>
              <a:gd name="connsiteY72" fmla="*/ 519289 h 1885244"/>
              <a:gd name="connsiteX73" fmla="*/ 1704622 w 2043289"/>
              <a:gd name="connsiteY73" fmla="*/ 462844 h 1885244"/>
              <a:gd name="connsiteX74" fmla="*/ 1636889 w 2043289"/>
              <a:gd name="connsiteY74" fmla="*/ 417689 h 1885244"/>
              <a:gd name="connsiteX75" fmla="*/ 1614311 w 2043289"/>
              <a:gd name="connsiteY75" fmla="*/ 383822 h 1885244"/>
              <a:gd name="connsiteX76" fmla="*/ 1580444 w 2043289"/>
              <a:gd name="connsiteY76" fmla="*/ 361244 h 1885244"/>
              <a:gd name="connsiteX77" fmla="*/ 1467555 w 2043289"/>
              <a:gd name="connsiteY77" fmla="*/ 338666 h 1885244"/>
              <a:gd name="connsiteX78" fmla="*/ 1196622 w 2043289"/>
              <a:gd name="connsiteY78" fmla="*/ 316089 h 1885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2043289" h="1885244">
                <a:moveTo>
                  <a:pt x="1196622" y="316089"/>
                </a:moveTo>
                <a:lnTo>
                  <a:pt x="1196622" y="316089"/>
                </a:lnTo>
                <a:cubicBezTo>
                  <a:pt x="1167446" y="282050"/>
                  <a:pt x="1121264" y="224080"/>
                  <a:pt x="1083733" y="191911"/>
                </a:cubicBezTo>
                <a:cubicBezTo>
                  <a:pt x="1073432" y="183081"/>
                  <a:pt x="1061156" y="176859"/>
                  <a:pt x="1049867" y="169333"/>
                </a:cubicBezTo>
                <a:cubicBezTo>
                  <a:pt x="1034815" y="146755"/>
                  <a:pt x="1027289" y="116652"/>
                  <a:pt x="1004711" y="101600"/>
                </a:cubicBezTo>
                <a:lnTo>
                  <a:pt x="936978" y="56444"/>
                </a:lnTo>
                <a:cubicBezTo>
                  <a:pt x="927077" y="49843"/>
                  <a:pt x="913754" y="50477"/>
                  <a:pt x="903111" y="45155"/>
                </a:cubicBezTo>
                <a:cubicBezTo>
                  <a:pt x="890976" y="39087"/>
                  <a:pt x="881715" y="27921"/>
                  <a:pt x="869244" y="22577"/>
                </a:cubicBezTo>
                <a:cubicBezTo>
                  <a:pt x="854984" y="16465"/>
                  <a:pt x="839007" y="15551"/>
                  <a:pt x="824089" y="11289"/>
                </a:cubicBezTo>
                <a:cubicBezTo>
                  <a:pt x="812647" y="8020"/>
                  <a:pt x="801511" y="3763"/>
                  <a:pt x="790222" y="0"/>
                </a:cubicBezTo>
                <a:cubicBezTo>
                  <a:pt x="703674" y="3763"/>
                  <a:pt x="616953" y="4645"/>
                  <a:pt x="530578" y="11289"/>
                </a:cubicBezTo>
                <a:cubicBezTo>
                  <a:pt x="518714" y="12202"/>
                  <a:pt x="508255" y="19691"/>
                  <a:pt x="496711" y="22577"/>
                </a:cubicBezTo>
                <a:cubicBezTo>
                  <a:pt x="478097" y="27230"/>
                  <a:pt x="458997" y="29704"/>
                  <a:pt x="440267" y="33866"/>
                </a:cubicBezTo>
                <a:cubicBezTo>
                  <a:pt x="397741" y="43316"/>
                  <a:pt x="398959" y="43872"/>
                  <a:pt x="361244" y="56444"/>
                </a:cubicBezTo>
                <a:cubicBezTo>
                  <a:pt x="309488" y="134078"/>
                  <a:pt x="324670" y="98435"/>
                  <a:pt x="304800" y="158044"/>
                </a:cubicBezTo>
                <a:cubicBezTo>
                  <a:pt x="318066" y="317237"/>
                  <a:pt x="301759" y="250519"/>
                  <a:pt x="338667" y="361244"/>
                </a:cubicBezTo>
                <a:cubicBezTo>
                  <a:pt x="342430" y="372533"/>
                  <a:pt x="340054" y="388510"/>
                  <a:pt x="349955" y="395111"/>
                </a:cubicBezTo>
                <a:lnTo>
                  <a:pt x="383822" y="417689"/>
                </a:lnTo>
                <a:cubicBezTo>
                  <a:pt x="398874" y="440267"/>
                  <a:pt x="403235" y="476841"/>
                  <a:pt x="428978" y="485422"/>
                </a:cubicBezTo>
                <a:cubicBezTo>
                  <a:pt x="451556" y="492948"/>
                  <a:pt x="476909" y="494799"/>
                  <a:pt x="496711" y="508000"/>
                </a:cubicBezTo>
                <a:cubicBezTo>
                  <a:pt x="574345" y="559756"/>
                  <a:pt x="538702" y="544574"/>
                  <a:pt x="598311" y="564444"/>
                </a:cubicBezTo>
                <a:cubicBezTo>
                  <a:pt x="613363" y="575733"/>
                  <a:pt x="628157" y="587375"/>
                  <a:pt x="643467" y="598311"/>
                </a:cubicBezTo>
                <a:cubicBezTo>
                  <a:pt x="654507" y="606197"/>
                  <a:pt x="668399" y="610678"/>
                  <a:pt x="677333" y="620889"/>
                </a:cubicBezTo>
                <a:cubicBezTo>
                  <a:pt x="695202" y="641310"/>
                  <a:pt x="722489" y="688622"/>
                  <a:pt x="722489" y="688622"/>
                </a:cubicBezTo>
                <a:cubicBezTo>
                  <a:pt x="707510" y="771007"/>
                  <a:pt x="731684" y="807246"/>
                  <a:pt x="666044" y="835377"/>
                </a:cubicBezTo>
                <a:cubicBezTo>
                  <a:pt x="651783" y="841489"/>
                  <a:pt x="635941" y="842903"/>
                  <a:pt x="620889" y="846666"/>
                </a:cubicBezTo>
                <a:cubicBezTo>
                  <a:pt x="560682" y="842903"/>
                  <a:pt x="500292" y="841379"/>
                  <a:pt x="440267" y="835377"/>
                </a:cubicBezTo>
                <a:cubicBezTo>
                  <a:pt x="424829" y="833833"/>
                  <a:pt x="409972" y="828547"/>
                  <a:pt x="395111" y="824089"/>
                </a:cubicBezTo>
                <a:cubicBezTo>
                  <a:pt x="372316" y="817251"/>
                  <a:pt x="327378" y="801511"/>
                  <a:pt x="327378" y="801511"/>
                </a:cubicBezTo>
                <a:cubicBezTo>
                  <a:pt x="285985" y="805274"/>
                  <a:pt x="244131" y="805577"/>
                  <a:pt x="203200" y="812800"/>
                </a:cubicBezTo>
                <a:cubicBezTo>
                  <a:pt x="179763" y="816936"/>
                  <a:pt x="135467" y="835377"/>
                  <a:pt x="135467" y="835377"/>
                </a:cubicBezTo>
                <a:cubicBezTo>
                  <a:pt x="127941" y="846666"/>
                  <a:pt x="121575" y="858821"/>
                  <a:pt x="112889" y="869244"/>
                </a:cubicBezTo>
                <a:cubicBezTo>
                  <a:pt x="40450" y="956170"/>
                  <a:pt x="112504" y="852889"/>
                  <a:pt x="56444" y="936977"/>
                </a:cubicBezTo>
                <a:cubicBezTo>
                  <a:pt x="51321" y="957469"/>
                  <a:pt x="43118" y="995184"/>
                  <a:pt x="33867" y="1016000"/>
                </a:cubicBezTo>
                <a:cubicBezTo>
                  <a:pt x="23615" y="1039067"/>
                  <a:pt x="11289" y="1061155"/>
                  <a:pt x="0" y="1083733"/>
                </a:cubicBezTo>
                <a:cubicBezTo>
                  <a:pt x="3763" y="1110074"/>
                  <a:pt x="1737" y="1137920"/>
                  <a:pt x="11289" y="1162755"/>
                </a:cubicBezTo>
                <a:cubicBezTo>
                  <a:pt x="21030" y="1188082"/>
                  <a:pt x="56444" y="1230489"/>
                  <a:pt x="56444" y="1230489"/>
                </a:cubicBezTo>
                <a:cubicBezTo>
                  <a:pt x="60207" y="1245541"/>
                  <a:pt x="75715" y="1262340"/>
                  <a:pt x="67733" y="1275644"/>
                </a:cubicBezTo>
                <a:cubicBezTo>
                  <a:pt x="38699" y="1324035"/>
                  <a:pt x="-3547" y="1245971"/>
                  <a:pt x="33867" y="1320800"/>
                </a:cubicBezTo>
                <a:cubicBezTo>
                  <a:pt x="58326" y="1369718"/>
                  <a:pt x="50800" y="1343377"/>
                  <a:pt x="90311" y="1377244"/>
                </a:cubicBezTo>
                <a:cubicBezTo>
                  <a:pt x="187091" y="1460198"/>
                  <a:pt x="76408" y="1386869"/>
                  <a:pt x="203200" y="1467555"/>
                </a:cubicBezTo>
                <a:cubicBezTo>
                  <a:pt x="221711" y="1479335"/>
                  <a:pt x="241387" y="1489251"/>
                  <a:pt x="259644" y="1501422"/>
                </a:cubicBezTo>
                <a:lnTo>
                  <a:pt x="361244" y="1569155"/>
                </a:lnTo>
                <a:lnTo>
                  <a:pt x="395111" y="1591733"/>
                </a:lnTo>
                <a:cubicBezTo>
                  <a:pt x="406400" y="1599259"/>
                  <a:pt x="416843" y="1608243"/>
                  <a:pt x="428978" y="1614311"/>
                </a:cubicBezTo>
                <a:cubicBezTo>
                  <a:pt x="444030" y="1621837"/>
                  <a:pt x="459863" y="1627970"/>
                  <a:pt x="474133" y="1636889"/>
                </a:cubicBezTo>
                <a:cubicBezTo>
                  <a:pt x="490088" y="1646861"/>
                  <a:pt x="502953" y="1661420"/>
                  <a:pt x="519289" y="1670755"/>
                </a:cubicBezTo>
                <a:cubicBezTo>
                  <a:pt x="529621" y="1676659"/>
                  <a:pt x="542218" y="1677357"/>
                  <a:pt x="553155" y="1682044"/>
                </a:cubicBezTo>
                <a:cubicBezTo>
                  <a:pt x="568623" y="1688673"/>
                  <a:pt x="584040" y="1695703"/>
                  <a:pt x="598311" y="1704622"/>
                </a:cubicBezTo>
                <a:cubicBezTo>
                  <a:pt x="676417" y="1753438"/>
                  <a:pt x="610799" y="1727600"/>
                  <a:pt x="677333" y="1749777"/>
                </a:cubicBezTo>
                <a:cubicBezTo>
                  <a:pt x="767861" y="1810129"/>
                  <a:pt x="718976" y="1787478"/>
                  <a:pt x="824089" y="1817511"/>
                </a:cubicBezTo>
                <a:cubicBezTo>
                  <a:pt x="835378" y="1825037"/>
                  <a:pt x="845557" y="1834579"/>
                  <a:pt x="857955" y="1840089"/>
                </a:cubicBezTo>
                <a:cubicBezTo>
                  <a:pt x="872835" y="1846702"/>
                  <a:pt x="946652" y="1870499"/>
                  <a:pt x="970844" y="1873955"/>
                </a:cubicBezTo>
                <a:cubicBezTo>
                  <a:pt x="1008281" y="1879303"/>
                  <a:pt x="1046103" y="1881481"/>
                  <a:pt x="1083733" y="1885244"/>
                </a:cubicBezTo>
                <a:lnTo>
                  <a:pt x="1682044" y="1873955"/>
                </a:lnTo>
                <a:cubicBezTo>
                  <a:pt x="1693936" y="1873530"/>
                  <a:pt x="1705268" y="1867988"/>
                  <a:pt x="1715911" y="1862666"/>
                </a:cubicBezTo>
                <a:cubicBezTo>
                  <a:pt x="1829291" y="1805978"/>
                  <a:pt x="1656387" y="1876889"/>
                  <a:pt x="1794933" y="1817511"/>
                </a:cubicBezTo>
                <a:cubicBezTo>
                  <a:pt x="1805870" y="1812823"/>
                  <a:pt x="1817863" y="1810910"/>
                  <a:pt x="1828800" y="1806222"/>
                </a:cubicBezTo>
                <a:cubicBezTo>
                  <a:pt x="1867201" y="1789764"/>
                  <a:pt x="1882010" y="1782964"/>
                  <a:pt x="1907822" y="1749777"/>
                </a:cubicBezTo>
                <a:cubicBezTo>
                  <a:pt x="2007481" y="1621645"/>
                  <a:pt x="1923390" y="1729932"/>
                  <a:pt x="1964267" y="1648177"/>
                </a:cubicBezTo>
                <a:cubicBezTo>
                  <a:pt x="1970334" y="1636042"/>
                  <a:pt x="1980777" y="1626446"/>
                  <a:pt x="1986844" y="1614311"/>
                </a:cubicBezTo>
                <a:cubicBezTo>
                  <a:pt x="2033580" y="1520838"/>
                  <a:pt x="1956009" y="1643630"/>
                  <a:pt x="2020711" y="1546577"/>
                </a:cubicBezTo>
                <a:cubicBezTo>
                  <a:pt x="2024474" y="1523999"/>
                  <a:pt x="2027035" y="1501188"/>
                  <a:pt x="2032000" y="1478844"/>
                </a:cubicBezTo>
                <a:cubicBezTo>
                  <a:pt x="2034581" y="1467228"/>
                  <a:pt x="2043289" y="1456877"/>
                  <a:pt x="2043289" y="1444977"/>
                </a:cubicBezTo>
                <a:cubicBezTo>
                  <a:pt x="2043289" y="1395914"/>
                  <a:pt x="2035763" y="1347140"/>
                  <a:pt x="2032000" y="1298222"/>
                </a:cubicBezTo>
                <a:cubicBezTo>
                  <a:pt x="2029199" y="1222590"/>
                  <a:pt x="2025817" y="984009"/>
                  <a:pt x="2009422" y="869244"/>
                </a:cubicBezTo>
                <a:cubicBezTo>
                  <a:pt x="2007739" y="857464"/>
                  <a:pt x="2003455" y="846020"/>
                  <a:pt x="1998133" y="835377"/>
                </a:cubicBezTo>
                <a:cubicBezTo>
                  <a:pt x="1992065" y="823242"/>
                  <a:pt x="1981622" y="813646"/>
                  <a:pt x="1975555" y="801511"/>
                </a:cubicBezTo>
                <a:cubicBezTo>
                  <a:pt x="1941579" y="733558"/>
                  <a:pt x="1966317" y="759772"/>
                  <a:pt x="1930400" y="699911"/>
                </a:cubicBezTo>
                <a:cubicBezTo>
                  <a:pt x="1916439" y="676643"/>
                  <a:pt x="1907822" y="647229"/>
                  <a:pt x="1885244" y="632177"/>
                </a:cubicBezTo>
                <a:lnTo>
                  <a:pt x="1851378" y="609600"/>
                </a:lnTo>
                <a:cubicBezTo>
                  <a:pt x="1843852" y="594548"/>
                  <a:pt x="1840700" y="576344"/>
                  <a:pt x="1828800" y="564444"/>
                </a:cubicBezTo>
                <a:cubicBezTo>
                  <a:pt x="1809613" y="545257"/>
                  <a:pt x="1761067" y="519289"/>
                  <a:pt x="1761067" y="519289"/>
                </a:cubicBezTo>
                <a:cubicBezTo>
                  <a:pt x="1722326" y="441806"/>
                  <a:pt x="1762120" y="494787"/>
                  <a:pt x="1704622" y="462844"/>
                </a:cubicBezTo>
                <a:cubicBezTo>
                  <a:pt x="1680902" y="449666"/>
                  <a:pt x="1636889" y="417689"/>
                  <a:pt x="1636889" y="417689"/>
                </a:cubicBezTo>
                <a:cubicBezTo>
                  <a:pt x="1629363" y="406400"/>
                  <a:pt x="1623905" y="393416"/>
                  <a:pt x="1614311" y="383822"/>
                </a:cubicBezTo>
                <a:cubicBezTo>
                  <a:pt x="1604717" y="374228"/>
                  <a:pt x="1592579" y="367312"/>
                  <a:pt x="1580444" y="361244"/>
                </a:cubicBezTo>
                <a:cubicBezTo>
                  <a:pt x="1551021" y="346533"/>
                  <a:pt x="1491975" y="340475"/>
                  <a:pt x="1467555" y="338666"/>
                </a:cubicBezTo>
                <a:lnTo>
                  <a:pt x="1196622" y="316089"/>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Oval 5">
            <a:extLst>
              <a:ext uri="{FF2B5EF4-FFF2-40B4-BE49-F238E27FC236}">
                <a16:creationId xmlns:a16="http://schemas.microsoft.com/office/drawing/2014/main" id="{44E91A4D-7D0C-4F22-B013-10EFC3C4DBBA}"/>
              </a:ext>
            </a:extLst>
          </p:cNvPr>
          <p:cNvSpPr/>
          <p:nvPr/>
        </p:nvSpPr>
        <p:spPr>
          <a:xfrm>
            <a:off x="6324600" y="4953000"/>
            <a:ext cx="228600" cy="22860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 name="Straight Arrow Connector 7">
            <a:extLst>
              <a:ext uri="{FF2B5EF4-FFF2-40B4-BE49-F238E27FC236}">
                <a16:creationId xmlns:a16="http://schemas.microsoft.com/office/drawing/2014/main" id="{81997089-442B-4B80-BD2F-B2A52F69EFA6}"/>
              </a:ext>
            </a:extLst>
          </p:cNvPr>
          <p:cNvCxnSpPr/>
          <p:nvPr/>
        </p:nvCxnSpPr>
        <p:spPr>
          <a:xfrm flipH="1">
            <a:off x="7620000" y="4953001"/>
            <a:ext cx="1143000" cy="3921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84B3D77-4FA2-4B1F-9E8C-A264690087C7}"/>
              </a:ext>
            </a:extLst>
          </p:cNvPr>
          <p:cNvCxnSpPr/>
          <p:nvPr/>
        </p:nvCxnSpPr>
        <p:spPr>
          <a:xfrm flipV="1">
            <a:off x="5181600" y="5067300"/>
            <a:ext cx="990600" cy="228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536" name="TextBox 10">
            <a:extLst>
              <a:ext uri="{FF2B5EF4-FFF2-40B4-BE49-F238E27FC236}">
                <a16:creationId xmlns:a16="http://schemas.microsoft.com/office/drawing/2014/main" id="{C3D18995-8A18-414D-A044-0F41637319F7}"/>
              </a:ext>
            </a:extLst>
          </p:cNvPr>
          <p:cNvSpPr txBox="1">
            <a:spLocks noChangeArrowheads="1"/>
          </p:cNvSpPr>
          <p:nvPr/>
        </p:nvSpPr>
        <p:spPr bwMode="auto">
          <a:xfrm>
            <a:off x="8610600" y="4495800"/>
            <a:ext cx="99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latin typeface="Verdana" panose="020B0604030504040204" pitchFamily="34" charset="0"/>
              </a:rPr>
              <a:t>cell</a:t>
            </a:r>
          </a:p>
        </p:txBody>
      </p:sp>
      <p:sp>
        <p:nvSpPr>
          <p:cNvPr id="22537" name="TextBox 11">
            <a:extLst>
              <a:ext uri="{FF2B5EF4-FFF2-40B4-BE49-F238E27FC236}">
                <a16:creationId xmlns:a16="http://schemas.microsoft.com/office/drawing/2014/main" id="{3FCDF8C9-7B94-4DC6-B8EF-36EC6E7A21E6}"/>
              </a:ext>
            </a:extLst>
          </p:cNvPr>
          <p:cNvSpPr txBox="1">
            <a:spLocks noChangeArrowheads="1"/>
          </p:cNvSpPr>
          <p:nvPr/>
        </p:nvSpPr>
        <p:spPr bwMode="auto">
          <a:xfrm>
            <a:off x="3733800" y="5127626"/>
            <a:ext cx="1447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a:latin typeface="Verdana" panose="020B0604030504040204" pitchFamily="34" charset="0"/>
              </a:rPr>
              <a:t>PROTEIN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3B7E559-6A05-4CE5-80B5-CD02C3FB23B1}"/>
              </a:ext>
            </a:extLst>
          </p:cNvPr>
          <p:cNvSpPr>
            <a:spLocks noGrp="1"/>
          </p:cNvSpPr>
          <p:nvPr>
            <p:ph type="title"/>
          </p:nvPr>
        </p:nvSpPr>
        <p:spPr>
          <a:xfrm>
            <a:off x="2286000" y="533400"/>
            <a:ext cx="7024688" cy="1143000"/>
          </a:xfrm>
        </p:spPr>
        <p:txBody>
          <a:bodyPr/>
          <a:lstStyle/>
          <a:p>
            <a:r>
              <a:rPr lang="en-US" altLang="en-US"/>
              <a:t>Exocytosis</a:t>
            </a:r>
          </a:p>
        </p:txBody>
      </p:sp>
      <p:sp>
        <p:nvSpPr>
          <p:cNvPr id="3" name="Content Placeholder 2">
            <a:extLst>
              <a:ext uri="{FF2B5EF4-FFF2-40B4-BE49-F238E27FC236}">
                <a16:creationId xmlns:a16="http://schemas.microsoft.com/office/drawing/2014/main" id="{128D0C58-4186-4480-8D76-C7142BBFE17D}"/>
              </a:ext>
            </a:extLst>
          </p:cNvPr>
          <p:cNvSpPr>
            <a:spLocks noGrp="1"/>
          </p:cNvSpPr>
          <p:nvPr>
            <p:ph idx="1"/>
          </p:nvPr>
        </p:nvSpPr>
        <p:spPr>
          <a:xfrm>
            <a:off x="2514600" y="1858963"/>
            <a:ext cx="6777038" cy="3509962"/>
          </a:xfrm>
        </p:spPr>
        <p:txBody>
          <a:bodyPr/>
          <a:lstStyle/>
          <a:p>
            <a:r>
              <a:rPr lang="en-US" altLang="en-US">
                <a:solidFill>
                  <a:srgbClr val="FF0000"/>
                </a:solidFill>
              </a:rPr>
              <a:t>Exocytosis-</a:t>
            </a:r>
            <a:r>
              <a:rPr lang="en-US" altLang="en-US"/>
              <a:t> the process in which a cell releases a particle by enclosing the particle in a vesicle that then moves to the cell surface and fuses with the cell membrane</a:t>
            </a:r>
          </a:p>
          <a:p>
            <a:pPr lvl="1"/>
            <a:r>
              <a:rPr lang="en-US" altLang="en-US"/>
              <a:t>Things like wastes..EXIT (EXO) the cell</a:t>
            </a:r>
          </a:p>
        </p:txBody>
      </p:sp>
      <p:sp>
        <p:nvSpPr>
          <p:cNvPr id="7170" name="Picture 2" descr="C:\Documents and Settings\schonhoni\Local Settings\Temporary Internet Files\Content.IE5\XT8LCO5O\MP900386035[1].jpg">
            <a:extLst>
              <a:ext uri="{FF2B5EF4-FFF2-40B4-BE49-F238E27FC236}">
                <a16:creationId xmlns:a16="http://schemas.microsoft.com/office/drawing/2014/main" id="{56DBA409-3823-4660-A314-C37A786749DD}"/>
              </a:ext>
            </a:extLst>
          </p:cNvPr>
          <p:cNvSpPr>
            <a:spLocks noChangeAspect="1" noChangeArrowheads="1"/>
          </p:cNvSpPr>
          <p:nvPr/>
        </p:nvSpPr>
        <p:spPr bwMode="auto">
          <a:xfrm>
            <a:off x="4648201" y="4419601"/>
            <a:ext cx="2779713" cy="198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7170"/>
                                        </p:tgtEl>
                                        <p:attrNameLst>
                                          <p:attrName>style.visibility</p:attrName>
                                        </p:attrNameLst>
                                      </p:cBhvr>
                                      <p:to>
                                        <p:strVal val="visible"/>
                                      </p:to>
                                    </p:set>
                                    <p:animEffect transition="in" filter="wipe(down)">
                                      <p:cBhvr>
                                        <p:cTn id="1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74" name="Group 73">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5"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7" name="Group 96">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98" name="Rectangle 97">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Rectangle 99">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Title 3">
            <a:extLst>
              <a:ext uri="{FF2B5EF4-FFF2-40B4-BE49-F238E27FC236}">
                <a16:creationId xmlns:a16="http://schemas.microsoft.com/office/drawing/2014/main" id="{7EC8914A-40EC-4247-BB31-C449056FE35C}"/>
              </a:ext>
            </a:extLst>
          </p:cNvPr>
          <p:cNvSpPr>
            <a:spLocks noGrp="1"/>
          </p:cNvSpPr>
          <p:nvPr>
            <p:ph type="title"/>
          </p:nvPr>
        </p:nvSpPr>
        <p:spPr>
          <a:xfrm>
            <a:off x="904877" y="2415322"/>
            <a:ext cx="3451730" cy="2399869"/>
          </a:xfrm>
        </p:spPr>
        <p:txBody>
          <a:bodyPr>
            <a:normAutofit/>
          </a:bodyPr>
          <a:lstStyle/>
          <a:p>
            <a:pPr algn="ctr">
              <a:defRPr/>
            </a:pPr>
            <a:r>
              <a:rPr lang="en-US" sz="4000">
                <a:solidFill>
                  <a:srgbClr val="FFFFFF"/>
                </a:solidFill>
              </a:rPr>
              <a:t>Science Warm Up</a:t>
            </a:r>
            <a:br>
              <a:rPr lang="en-US" sz="4000">
                <a:solidFill>
                  <a:srgbClr val="FFFFFF"/>
                </a:solidFill>
              </a:rPr>
            </a:br>
            <a:r>
              <a:rPr lang="en-US" sz="4000">
                <a:solidFill>
                  <a:srgbClr val="FFFFFF"/>
                </a:solidFill>
              </a:rPr>
              <a:t>12/11/19</a:t>
            </a:r>
          </a:p>
        </p:txBody>
      </p:sp>
      <p:sp>
        <p:nvSpPr>
          <p:cNvPr id="3075" name="Content Placeholder 4">
            <a:extLst>
              <a:ext uri="{FF2B5EF4-FFF2-40B4-BE49-F238E27FC236}">
                <a16:creationId xmlns:a16="http://schemas.microsoft.com/office/drawing/2014/main" id="{09D6CFD1-9050-41D4-A614-276F0FE39B11}"/>
              </a:ext>
            </a:extLst>
          </p:cNvPr>
          <p:cNvSpPr>
            <a:spLocks noGrp="1"/>
          </p:cNvSpPr>
          <p:nvPr>
            <p:ph idx="1"/>
          </p:nvPr>
        </p:nvSpPr>
        <p:spPr>
          <a:xfrm>
            <a:off x="5120640" y="804672"/>
            <a:ext cx="6281928" cy="5248656"/>
          </a:xfrm>
        </p:spPr>
        <p:txBody>
          <a:bodyPr anchor="ctr">
            <a:normAutofit/>
          </a:bodyPr>
          <a:lstStyle/>
          <a:p>
            <a:pPr marL="68263" indent="0">
              <a:buNone/>
            </a:pPr>
            <a:r>
              <a:rPr lang="en-US" altLang="en-US" sz="3200" dirty="0">
                <a:solidFill>
                  <a:srgbClr val="FF0000"/>
                </a:solidFill>
              </a:rPr>
              <a:t>Which body system is essential for life; is composed of heart, blood, and blood vessels; and circulates blood continuously to maintain homeostasis?</a:t>
            </a:r>
          </a:p>
          <a:p>
            <a:pPr marL="68263" indent="0">
              <a:buNone/>
            </a:pPr>
            <a:endParaRPr lang="en-US" altLang="en-US" sz="3200" dirty="0">
              <a:solidFill>
                <a:srgbClr val="FF0000"/>
              </a:solidFill>
            </a:endParaRPr>
          </a:p>
          <a:p>
            <a:pPr marL="365125" lvl="1" indent="0">
              <a:buNone/>
            </a:pPr>
            <a:r>
              <a:rPr lang="en-US" altLang="en-US" sz="3200" dirty="0"/>
              <a:t>A. blood vessels system</a:t>
            </a:r>
          </a:p>
          <a:p>
            <a:pPr marL="365125" lvl="1" indent="0">
              <a:buNone/>
            </a:pPr>
            <a:r>
              <a:rPr lang="en-US" altLang="en-US" sz="3200" dirty="0"/>
              <a:t>B. digestive system</a:t>
            </a:r>
          </a:p>
          <a:p>
            <a:pPr marL="365125" lvl="1" indent="0">
              <a:buNone/>
            </a:pPr>
            <a:r>
              <a:rPr lang="en-US" altLang="en-US" sz="3200" dirty="0"/>
              <a:t>C. excretory system</a:t>
            </a:r>
          </a:p>
          <a:p>
            <a:pPr marL="365125" lvl="1" indent="0">
              <a:buNone/>
            </a:pPr>
            <a:r>
              <a:rPr lang="en-US" altLang="en-US" sz="3200" dirty="0"/>
              <a:t>D. cardiovascular system</a:t>
            </a:r>
          </a:p>
          <a:p>
            <a:pPr marL="68263" indent="0">
              <a:buNone/>
            </a:pPr>
            <a:endParaRPr lang="en-US" alt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F9B039D-093F-4A72-AB66-54BE9076F575}"/>
              </a:ext>
            </a:extLst>
          </p:cNvPr>
          <p:cNvSpPr>
            <a:spLocks noGrp="1"/>
          </p:cNvSpPr>
          <p:nvPr>
            <p:ph type="title"/>
          </p:nvPr>
        </p:nvSpPr>
        <p:spPr>
          <a:xfrm>
            <a:off x="1981200" y="0"/>
            <a:ext cx="8229600" cy="762000"/>
          </a:xfrm>
        </p:spPr>
        <p:txBody>
          <a:bodyPr/>
          <a:lstStyle/>
          <a:p>
            <a:pPr eaLnBrk="1" hangingPunct="1"/>
            <a:r>
              <a:rPr lang="en-US" altLang="en-US"/>
              <a:t>Closure</a:t>
            </a:r>
          </a:p>
        </p:txBody>
      </p:sp>
      <p:sp>
        <p:nvSpPr>
          <p:cNvPr id="24579" name="Content Placeholder 3">
            <a:extLst>
              <a:ext uri="{FF2B5EF4-FFF2-40B4-BE49-F238E27FC236}">
                <a16:creationId xmlns:a16="http://schemas.microsoft.com/office/drawing/2014/main" id="{71A76684-5770-4C13-B521-696F1B0E007D}"/>
              </a:ext>
            </a:extLst>
          </p:cNvPr>
          <p:cNvSpPr>
            <a:spLocks noGrp="1"/>
          </p:cNvSpPr>
          <p:nvPr>
            <p:ph sz="half" idx="1"/>
          </p:nvPr>
        </p:nvSpPr>
        <p:spPr>
          <a:xfrm>
            <a:off x="1981200" y="762001"/>
            <a:ext cx="8686800" cy="5364163"/>
          </a:xfrm>
        </p:spPr>
        <p:txBody>
          <a:bodyPr/>
          <a:lstStyle/>
          <a:p>
            <a:pPr eaLnBrk="1" hangingPunct="1">
              <a:buFont typeface="Arial" panose="020B0604020202020204" pitchFamily="34" charset="0"/>
              <a:buNone/>
            </a:pPr>
            <a:r>
              <a:rPr lang="en-US" altLang="en-US" b="1"/>
              <a:t>A student adds drops of dye to a beaker of room-temperature water, as shown in the diagram below. </a:t>
            </a:r>
            <a:r>
              <a:rPr lang="en-US" altLang="en-US" b="1">
                <a:solidFill>
                  <a:srgbClr val="FF0000"/>
                </a:solidFill>
              </a:rPr>
              <a:t>Which diagram best shows the end result of diffusion?</a:t>
            </a:r>
            <a:endParaRPr lang="en-US" altLang="en-US">
              <a:solidFill>
                <a:srgbClr val="FF0000"/>
              </a:solidFill>
            </a:endParaRPr>
          </a:p>
        </p:txBody>
      </p:sp>
      <p:pic>
        <p:nvPicPr>
          <p:cNvPr id="24580" name="Picture 4">
            <a:extLst>
              <a:ext uri="{FF2B5EF4-FFF2-40B4-BE49-F238E27FC236}">
                <a16:creationId xmlns:a16="http://schemas.microsoft.com/office/drawing/2014/main" id="{BEE19E37-32F7-42B1-B2AA-86150B30BBD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00600" y="2133600"/>
            <a:ext cx="1144588" cy="1447800"/>
          </a:xfrm>
          <a:noFill/>
        </p:spPr>
      </p:pic>
      <p:pic>
        <p:nvPicPr>
          <p:cNvPr id="24581" name="Picture 5">
            <a:extLst>
              <a:ext uri="{FF2B5EF4-FFF2-40B4-BE49-F238E27FC236}">
                <a16:creationId xmlns:a16="http://schemas.microsoft.com/office/drawing/2014/main" id="{D01E9B84-C97A-4DD2-BBF4-5029D75205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581400"/>
            <a:ext cx="6972300"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98" name="Rectangle 2">
            <a:extLst>
              <a:ext uri="{FF2B5EF4-FFF2-40B4-BE49-F238E27FC236}">
                <a16:creationId xmlns:a16="http://schemas.microsoft.com/office/drawing/2014/main" id="{5B559267-294B-4CC7-9702-BD434C19A497}"/>
              </a:ext>
            </a:extLst>
          </p:cNvPr>
          <p:cNvSpPr>
            <a:spLocks noGrp="1" noChangeArrowheads="1"/>
          </p:cNvSpPr>
          <p:nvPr>
            <p:ph type="ctrTitle"/>
          </p:nvPr>
        </p:nvSpPr>
        <p:spPr>
          <a:xfrm>
            <a:off x="2555631" y="1441938"/>
            <a:ext cx="7080738" cy="3974124"/>
          </a:xfrm>
        </p:spPr>
        <p:txBody>
          <a:bodyPr vert="horz" lIns="91440" tIns="45720" rIns="91440" bIns="45720" rtlCol="0" anchor="ctr">
            <a:normAutofit/>
          </a:bodyPr>
          <a:lstStyle/>
          <a:p>
            <a:r>
              <a:rPr lang="en-US" altLang="en-US" sz="5400" dirty="0">
                <a:solidFill>
                  <a:schemeClr val="bg1">
                    <a:lumMod val="95000"/>
                    <a:lumOff val="5000"/>
                  </a:schemeClr>
                </a:solidFill>
              </a:rPr>
              <a:t>Diffusion &amp; Osmosis</a:t>
            </a:r>
            <a:br>
              <a:rPr lang="en-US" altLang="en-US" sz="5400" dirty="0">
                <a:solidFill>
                  <a:schemeClr val="bg1">
                    <a:lumMod val="95000"/>
                    <a:lumOff val="5000"/>
                  </a:schemeClr>
                </a:solidFill>
              </a:rPr>
            </a:br>
            <a:br>
              <a:rPr lang="en-US" altLang="en-US" sz="5400" dirty="0">
                <a:solidFill>
                  <a:schemeClr val="bg1">
                    <a:lumMod val="95000"/>
                    <a:lumOff val="5000"/>
                  </a:schemeClr>
                </a:solidFill>
              </a:rPr>
            </a:br>
            <a:br>
              <a:rPr lang="en-US" altLang="en-US" sz="5400" dirty="0">
                <a:solidFill>
                  <a:schemeClr val="bg1">
                    <a:lumMod val="95000"/>
                    <a:lumOff val="5000"/>
                  </a:schemeClr>
                </a:solidFill>
              </a:rPr>
            </a:br>
            <a:r>
              <a:rPr lang="en-US" altLang="en-US" sz="5400" dirty="0">
                <a:solidFill>
                  <a:schemeClr val="bg1">
                    <a:lumMod val="95000"/>
                    <a:lumOff val="5000"/>
                  </a:schemeClr>
                </a:solidFill>
              </a:rPr>
              <a:t>Homework p 201-211 </a:t>
            </a:r>
            <a:br>
              <a:rPr lang="en-US" altLang="en-US" sz="5400" dirty="0">
                <a:solidFill>
                  <a:schemeClr val="bg1">
                    <a:lumMod val="95000"/>
                    <a:lumOff val="5000"/>
                  </a:schemeClr>
                </a:solidFill>
              </a:rPr>
            </a:br>
            <a:r>
              <a:rPr lang="en-US" altLang="en-US" sz="5400" dirty="0">
                <a:solidFill>
                  <a:schemeClr val="bg1">
                    <a:lumMod val="95000"/>
                    <a:lumOff val="5000"/>
                  </a:schemeClr>
                </a:solidFill>
              </a:rPr>
              <a:t>Due Friday </a:t>
            </a: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14EE6DE-B228-46F1-A028-3B3C709BB797}"/>
              </a:ext>
            </a:extLst>
          </p:cNvPr>
          <p:cNvSpPr>
            <a:spLocks noGrp="1"/>
          </p:cNvSpPr>
          <p:nvPr>
            <p:ph idx="1"/>
          </p:nvPr>
        </p:nvSpPr>
        <p:spPr>
          <a:xfrm>
            <a:off x="2133600" y="990601"/>
            <a:ext cx="7924800" cy="4841875"/>
          </a:xfrm>
        </p:spPr>
        <p:txBody>
          <a:bodyPr/>
          <a:lstStyle/>
          <a:p>
            <a:r>
              <a:rPr lang="en-US" altLang="en-US"/>
              <a:t>What would happen if a factory’s supplies never arrived?</a:t>
            </a:r>
          </a:p>
          <a:p>
            <a:r>
              <a:rPr lang="en-US" altLang="en-US"/>
              <a:t>What about if they couldn’t get rid of their garbage?</a:t>
            </a:r>
          </a:p>
        </p:txBody>
      </p:sp>
      <p:pic>
        <p:nvPicPr>
          <p:cNvPr id="5123" name="Picture 2" descr="C:\Documents and Settings\schonhoni\Local Settings\Temporary Internet Files\Content.IE5\UL0TL91G\MP900448679[1].jpg">
            <a:extLst>
              <a:ext uri="{FF2B5EF4-FFF2-40B4-BE49-F238E27FC236}">
                <a16:creationId xmlns:a16="http://schemas.microsoft.com/office/drawing/2014/main" id="{E7F83F3D-D631-40CA-B329-9F2A74E48B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124200"/>
            <a:ext cx="9144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1">
            <a:extLst>
              <a:ext uri="{FF2B5EF4-FFF2-40B4-BE49-F238E27FC236}">
                <a16:creationId xmlns:a16="http://schemas.microsoft.com/office/drawing/2014/main" id="{2AFF1C8D-527E-4BDE-8F71-88B0B94308F2}"/>
              </a:ext>
            </a:extLst>
          </p:cNvPr>
          <p:cNvSpPr txBox="1">
            <a:spLocks noChangeArrowheads="1"/>
          </p:cNvSpPr>
          <p:nvPr/>
        </p:nvSpPr>
        <p:spPr bwMode="auto">
          <a:xfrm>
            <a:off x="2057401" y="457200"/>
            <a:ext cx="21221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Verdana" panose="020B0604030504040204" pitchFamily="34" charset="0"/>
              </a:rPr>
              <a:t>Think-Pair-Share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170" name="Title 1">
            <a:extLst>
              <a:ext uri="{FF2B5EF4-FFF2-40B4-BE49-F238E27FC236}">
                <a16:creationId xmlns:a16="http://schemas.microsoft.com/office/drawing/2014/main" id="{505B58E2-3923-4E23-802E-EFB61CEE6503}"/>
              </a:ext>
            </a:extLst>
          </p:cNvPr>
          <p:cNvSpPr>
            <a:spLocks noGrp="1"/>
          </p:cNvSpPr>
          <p:nvPr>
            <p:ph type="title"/>
          </p:nvPr>
        </p:nvSpPr>
        <p:spPr>
          <a:xfrm>
            <a:off x="640079" y="2053641"/>
            <a:ext cx="3669161" cy="2760098"/>
          </a:xfrm>
        </p:spPr>
        <p:txBody>
          <a:bodyPr>
            <a:normAutofit/>
          </a:bodyPr>
          <a:lstStyle/>
          <a:p>
            <a:r>
              <a:rPr lang="en-US" altLang="en-US">
                <a:solidFill>
                  <a:srgbClr val="FFFFFF"/>
                </a:solidFill>
              </a:rPr>
              <a:t>Cells are like factories.</a:t>
            </a:r>
          </a:p>
        </p:txBody>
      </p:sp>
      <p:sp>
        <p:nvSpPr>
          <p:cNvPr id="3" name="Content Placeholder 2">
            <a:extLst>
              <a:ext uri="{FF2B5EF4-FFF2-40B4-BE49-F238E27FC236}">
                <a16:creationId xmlns:a16="http://schemas.microsoft.com/office/drawing/2014/main" id="{A5AADF6C-992B-4E7E-9C9C-1D9FA57D2F8B}"/>
              </a:ext>
            </a:extLst>
          </p:cNvPr>
          <p:cNvSpPr>
            <a:spLocks noGrp="1"/>
          </p:cNvSpPr>
          <p:nvPr>
            <p:ph idx="1"/>
          </p:nvPr>
        </p:nvSpPr>
        <p:spPr>
          <a:xfrm>
            <a:off x="6090574" y="801866"/>
            <a:ext cx="5306084" cy="5230634"/>
          </a:xfrm>
        </p:spPr>
        <p:txBody>
          <a:bodyPr anchor="ctr">
            <a:noAutofit/>
          </a:bodyPr>
          <a:lstStyle/>
          <a:p>
            <a:pPr>
              <a:defRPr/>
            </a:pPr>
            <a:r>
              <a:rPr lang="en-US" sz="3600" dirty="0">
                <a:solidFill>
                  <a:srgbClr val="000000"/>
                </a:solidFill>
              </a:rPr>
              <a:t>Both cells and factories need to get things in (nutrients) and out (wastes).</a:t>
            </a:r>
          </a:p>
          <a:p>
            <a:pPr>
              <a:defRPr/>
            </a:pPr>
            <a:r>
              <a:rPr lang="en-US" sz="3600" dirty="0">
                <a:solidFill>
                  <a:srgbClr val="000000"/>
                </a:solidFill>
              </a:rPr>
              <a:t>These things keep the cell healthy and able to divide.</a:t>
            </a:r>
          </a:p>
          <a:p>
            <a:pPr lvl="1">
              <a:defRPr/>
            </a:pPr>
            <a:endParaRPr lang="en-US" sz="3600" dirty="0">
              <a:solidFill>
                <a:srgbClr val="000000"/>
              </a:solidFill>
            </a:endParaRPr>
          </a:p>
          <a:p>
            <a:pPr>
              <a:defRPr/>
            </a:pPr>
            <a:r>
              <a:rPr lang="en-US" sz="3600" dirty="0">
                <a:solidFill>
                  <a:srgbClr val="FF0000"/>
                </a:solidFill>
              </a:rPr>
              <a:t>What part of the cell controls the things that go in and out of the cell?</a:t>
            </a:r>
          </a:p>
          <a:p>
            <a:pPr lvl="1">
              <a:defRPr/>
            </a:pPr>
            <a:r>
              <a:rPr lang="en-US" sz="3600" dirty="0">
                <a:solidFill>
                  <a:srgbClr val="000000"/>
                </a:solidFill>
              </a:rPr>
              <a:t>CELL MEMBRANE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220" name="Title 1">
            <a:extLst>
              <a:ext uri="{FF2B5EF4-FFF2-40B4-BE49-F238E27FC236}">
                <a16:creationId xmlns:a16="http://schemas.microsoft.com/office/drawing/2014/main" id="{E232AB77-D887-48DD-8ED7-AE9856C1A47E}"/>
              </a:ext>
            </a:extLst>
          </p:cNvPr>
          <p:cNvSpPr>
            <a:spLocks noGrp="1"/>
          </p:cNvSpPr>
          <p:nvPr>
            <p:ph type="title"/>
          </p:nvPr>
        </p:nvSpPr>
        <p:spPr>
          <a:xfrm>
            <a:off x="1179226" y="826680"/>
            <a:ext cx="9833548" cy="1325563"/>
          </a:xfrm>
        </p:spPr>
        <p:txBody>
          <a:bodyPr>
            <a:normAutofit/>
          </a:bodyPr>
          <a:lstStyle/>
          <a:p>
            <a:pPr algn="ctr"/>
            <a:r>
              <a:rPr lang="en-US" altLang="en-US" sz="4000">
                <a:solidFill>
                  <a:srgbClr val="FFFFFF"/>
                </a:solidFill>
              </a:rPr>
              <a:t>Moving Small Particles</a:t>
            </a:r>
          </a:p>
        </p:txBody>
      </p:sp>
      <p:sp>
        <p:nvSpPr>
          <p:cNvPr id="3" name="Content Placeholder 2">
            <a:extLst>
              <a:ext uri="{FF2B5EF4-FFF2-40B4-BE49-F238E27FC236}">
                <a16:creationId xmlns:a16="http://schemas.microsoft.com/office/drawing/2014/main" id="{D67E5345-6B2C-40D3-B456-1FE1339196BE}"/>
              </a:ext>
            </a:extLst>
          </p:cNvPr>
          <p:cNvSpPr>
            <a:spLocks noGrp="1"/>
          </p:cNvSpPr>
          <p:nvPr>
            <p:ph idx="1"/>
          </p:nvPr>
        </p:nvSpPr>
        <p:spPr>
          <a:xfrm>
            <a:off x="1179226" y="3092970"/>
            <a:ext cx="9833548" cy="2693976"/>
          </a:xfrm>
        </p:spPr>
        <p:txBody>
          <a:bodyPr>
            <a:normAutofit/>
          </a:bodyPr>
          <a:lstStyle/>
          <a:p>
            <a:pPr marL="0" indent="0">
              <a:buNone/>
            </a:pPr>
            <a:r>
              <a:rPr lang="en-US" altLang="en-US" sz="3200" dirty="0">
                <a:solidFill>
                  <a:srgbClr val="FF0000"/>
                </a:solidFill>
              </a:rPr>
              <a:t>Small particles (like sugars) cross the cell membrane through passageways called channels</a:t>
            </a:r>
          </a:p>
          <a:p>
            <a:pPr lvl="1"/>
            <a:r>
              <a:rPr lang="en-US" altLang="en-US" sz="3200" dirty="0">
                <a:solidFill>
                  <a:srgbClr val="000000"/>
                </a:solidFill>
              </a:rPr>
              <a:t>The channels are made of proteins</a:t>
            </a:r>
          </a:p>
          <a:p>
            <a:pPr lvl="1"/>
            <a:r>
              <a:rPr lang="en-US" altLang="en-US" sz="3200" dirty="0">
                <a:solidFill>
                  <a:srgbClr val="000000"/>
                </a:solidFill>
              </a:rPr>
              <a:t>They pass through the channels </a:t>
            </a:r>
            <a:r>
              <a:rPr lang="en-US" altLang="en-US" sz="3200" dirty="0">
                <a:solidFill>
                  <a:srgbClr val="FF0000"/>
                </a:solidFill>
              </a:rPr>
              <a:t>by either active or passive transport</a:t>
            </a:r>
          </a:p>
        </p:txBody>
      </p:sp>
      <p:sp>
        <p:nvSpPr>
          <p:cNvPr id="9218" name="Picture 2" descr="C:\Documents and Settings\schonhoni\Local Settings\Temporary Internet Files\Content.IE5\XT8LCO5O\MP900430902[1].jpg">
            <a:extLst>
              <a:ext uri="{FF2B5EF4-FFF2-40B4-BE49-F238E27FC236}">
                <a16:creationId xmlns:a16="http://schemas.microsoft.com/office/drawing/2014/main" id="{BDBB4AA1-8D1D-48D4-96DB-B5EACECDD210}"/>
              </a:ext>
            </a:extLst>
          </p:cNvPr>
          <p:cNvSpPr>
            <a:spLocks noChangeAspect="1" noChangeArrowheads="1"/>
          </p:cNvSpPr>
          <p:nvPr/>
        </p:nvSpPr>
        <p:spPr bwMode="auto">
          <a:xfrm>
            <a:off x="1981200" y="2703514"/>
            <a:ext cx="3657600" cy="382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
        <p:nvSpPr>
          <p:cNvPr id="9219" name="Picture 2" descr="C:\Documents and Settings\schonhoni\Local Settings\Temporary Internet Files\Content.IE5\XT8LCO5O\MP900430902[1].jpg">
            <a:extLst>
              <a:ext uri="{FF2B5EF4-FFF2-40B4-BE49-F238E27FC236}">
                <a16:creationId xmlns:a16="http://schemas.microsoft.com/office/drawing/2014/main" id="{BA9DC91B-1621-4F56-9885-52ED07B334B7}"/>
              </a:ext>
            </a:extLst>
          </p:cNvPr>
          <p:cNvSpPr>
            <a:spLocks noChangeAspect="1" noChangeArrowheads="1"/>
          </p:cNvSpPr>
          <p:nvPr/>
        </p:nvSpPr>
        <p:spPr bwMode="auto">
          <a:xfrm>
            <a:off x="5638801" y="2698750"/>
            <a:ext cx="4557713"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Picture 3" descr="C:\Documents and Settings\schonhoni\Local Settings\Temporary Internet Files\Content.IE5\E09EKKVX\MP900439324[1].jpg">
            <a:extLst>
              <a:ext uri="{FF2B5EF4-FFF2-40B4-BE49-F238E27FC236}">
                <a16:creationId xmlns:a16="http://schemas.microsoft.com/office/drawing/2014/main" id="{FC2395D0-EF7D-41A7-A048-F7BC21989036}"/>
              </a:ext>
            </a:extLst>
          </p:cNvPr>
          <p:cNvSpPr>
            <a:spLocks noChangeAspect="1" noChangeArrowheads="1"/>
          </p:cNvSpPr>
          <p:nvPr/>
        </p:nvSpPr>
        <p:spPr bwMode="auto">
          <a:xfrm>
            <a:off x="3733800" y="3810001"/>
            <a:ext cx="1765300"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
        <p:nvSpPr>
          <p:cNvPr id="10243" name="Picture 2" descr="C:\Documents and Settings\schonhoni\Local Settings\Temporary Internet Files\Content.IE5\SWUXGZH2\MP910221050[1].jpg">
            <a:extLst>
              <a:ext uri="{FF2B5EF4-FFF2-40B4-BE49-F238E27FC236}">
                <a16:creationId xmlns:a16="http://schemas.microsoft.com/office/drawing/2014/main" id="{7C6B4F1C-0B2D-4C1C-81A5-9B0CF16B9DDD}"/>
              </a:ext>
            </a:extLst>
          </p:cNvPr>
          <p:cNvSpPr>
            <a:spLocks noChangeAspect="1" noChangeArrowheads="1"/>
          </p:cNvSpPr>
          <p:nvPr/>
        </p:nvSpPr>
        <p:spPr bwMode="auto">
          <a:xfrm>
            <a:off x="7391400" y="2603501"/>
            <a:ext cx="2787650" cy="386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
        <p:nvSpPr>
          <p:cNvPr id="10244" name="Title 1">
            <a:extLst>
              <a:ext uri="{FF2B5EF4-FFF2-40B4-BE49-F238E27FC236}">
                <a16:creationId xmlns:a16="http://schemas.microsoft.com/office/drawing/2014/main" id="{08CD7A08-F381-4C19-90E7-AC1DF3B85F96}"/>
              </a:ext>
            </a:extLst>
          </p:cNvPr>
          <p:cNvSpPr>
            <a:spLocks noGrp="1"/>
          </p:cNvSpPr>
          <p:nvPr>
            <p:ph type="title"/>
          </p:nvPr>
        </p:nvSpPr>
        <p:spPr/>
        <p:txBody>
          <a:bodyPr/>
          <a:lstStyle/>
          <a:p>
            <a:r>
              <a:rPr lang="en-US" altLang="en-US"/>
              <a:t>Passive Transport</a:t>
            </a:r>
          </a:p>
        </p:txBody>
      </p:sp>
      <p:sp>
        <p:nvSpPr>
          <p:cNvPr id="3" name="Content Placeholder 2">
            <a:extLst>
              <a:ext uri="{FF2B5EF4-FFF2-40B4-BE49-F238E27FC236}">
                <a16:creationId xmlns:a16="http://schemas.microsoft.com/office/drawing/2014/main" id="{08A25EC4-972A-40CA-901B-B1C7D981C25B}"/>
              </a:ext>
            </a:extLst>
          </p:cNvPr>
          <p:cNvSpPr>
            <a:spLocks noGrp="1"/>
          </p:cNvSpPr>
          <p:nvPr>
            <p:ph idx="1"/>
          </p:nvPr>
        </p:nvSpPr>
        <p:spPr/>
        <p:txBody>
          <a:bodyPr/>
          <a:lstStyle/>
          <a:p>
            <a:r>
              <a:rPr lang="en-US" altLang="en-US">
                <a:solidFill>
                  <a:srgbClr val="FF0000"/>
                </a:solidFill>
              </a:rPr>
              <a:t>Passive transport- the movement of substances across a cell membrane without the use of energy by the cell</a:t>
            </a:r>
          </a:p>
          <a:p>
            <a:pPr lvl="1"/>
            <a:r>
              <a:rPr lang="en-US" altLang="en-US" i="1"/>
              <a:t>Examples: </a:t>
            </a:r>
            <a:r>
              <a:rPr lang="en-US" altLang="en-US"/>
              <a:t>diffusion and osmosis</a:t>
            </a:r>
          </a:p>
        </p:txBody>
      </p:sp>
      <p:sp>
        <p:nvSpPr>
          <p:cNvPr id="4" name="Explosion 2 3">
            <a:extLst>
              <a:ext uri="{FF2B5EF4-FFF2-40B4-BE49-F238E27FC236}">
                <a16:creationId xmlns:a16="http://schemas.microsoft.com/office/drawing/2014/main" id="{6D753E27-A3E4-4AF7-A106-BB203CC04886}"/>
              </a:ext>
            </a:extLst>
          </p:cNvPr>
          <p:cNvSpPr/>
          <p:nvPr/>
        </p:nvSpPr>
        <p:spPr>
          <a:xfrm rot="2701449">
            <a:off x="7340600" y="4057650"/>
            <a:ext cx="3397250" cy="25908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47" name="TextBox 4">
            <a:extLst>
              <a:ext uri="{FF2B5EF4-FFF2-40B4-BE49-F238E27FC236}">
                <a16:creationId xmlns:a16="http://schemas.microsoft.com/office/drawing/2014/main" id="{E252189A-C367-4A85-912E-F99569461139}"/>
              </a:ext>
            </a:extLst>
          </p:cNvPr>
          <p:cNvSpPr txBox="1">
            <a:spLocks noChangeArrowheads="1"/>
          </p:cNvSpPr>
          <p:nvPr/>
        </p:nvSpPr>
        <p:spPr bwMode="auto">
          <a:xfrm rot="1783109">
            <a:off x="8402638" y="4648200"/>
            <a:ext cx="13335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a:latin typeface="Verdana" panose="020B0604030504040204" pitchFamily="34" charset="0"/>
                <a:hlinkClick r:id="rId2"/>
              </a:rPr>
              <a:t>Let’s see it!</a:t>
            </a:r>
            <a:endParaRPr lang="en-US" altLang="en-US" sz="2800">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EDDCA712-25C7-4DC3-88AC-948D1D88A54E}"/>
              </a:ext>
            </a:extLst>
          </p:cNvPr>
          <p:cNvSpPr>
            <a:spLocks noGrp="1"/>
          </p:cNvSpPr>
          <p:nvPr>
            <p:ph type="title"/>
          </p:nvPr>
        </p:nvSpPr>
        <p:spPr>
          <a:xfrm>
            <a:off x="2286000" y="533400"/>
            <a:ext cx="7024688" cy="1143000"/>
          </a:xfrm>
        </p:spPr>
        <p:txBody>
          <a:bodyPr/>
          <a:lstStyle/>
          <a:p>
            <a:r>
              <a:rPr lang="en-US" altLang="en-US"/>
              <a:t>Active transport</a:t>
            </a:r>
          </a:p>
        </p:txBody>
      </p:sp>
      <p:sp>
        <p:nvSpPr>
          <p:cNvPr id="3" name="Content Placeholder 2">
            <a:extLst>
              <a:ext uri="{FF2B5EF4-FFF2-40B4-BE49-F238E27FC236}">
                <a16:creationId xmlns:a16="http://schemas.microsoft.com/office/drawing/2014/main" id="{603F08B0-EB8F-4AA9-A3DC-0E66504702DC}"/>
              </a:ext>
            </a:extLst>
          </p:cNvPr>
          <p:cNvSpPr>
            <a:spLocks noGrp="1"/>
          </p:cNvSpPr>
          <p:nvPr>
            <p:ph idx="1"/>
          </p:nvPr>
        </p:nvSpPr>
        <p:spPr>
          <a:xfrm>
            <a:off x="2171700" y="1828800"/>
            <a:ext cx="5372100" cy="4419600"/>
          </a:xfrm>
        </p:spPr>
        <p:txBody>
          <a:bodyPr/>
          <a:lstStyle/>
          <a:p>
            <a:r>
              <a:rPr lang="en-US" altLang="en-US">
                <a:solidFill>
                  <a:srgbClr val="FF0000"/>
                </a:solidFill>
              </a:rPr>
              <a:t>Active transport- the movement of substances across the cell membrane that requires the cell to use energy</a:t>
            </a:r>
          </a:p>
          <a:p>
            <a:pPr lvl="1"/>
            <a:r>
              <a:rPr lang="en-US" altLang="en-US"/>
              <a:t>Usually is particles </a:t>
            </a:r>
            <a:r>
              <a:rPr lang="en-US" altLang="en-US">
                <a:solidFill>
                  <a:srgbClr val="FF0000"/>
                </a:solidFill>
              </a:rPr>
              <a:t>moving from an area of low concentration to an area of high concentration</a:t>
            </a:r>
          </a:p>
          <a:p>
            <a:pPr lvl="2"/>
            <a:r>
              <a:rPr lang="en-US" altLang="en-US"/>
              <a:t>Or…low density to high density</a:t>
            </a:r>
          </a:p>
        </p:txBody>
      </p:sp>
      <p:sp>
        <p:nvSpPr>
          <p:cNvPr id="11268" name="Picture 2" descr="C:\Documents and Settings\schonhoni\Local Settings\Temporary Internet Files\Content.IE5\XT8LCO5O\MP900432994[1].jpg">
            <a:extLst>
              <a:ext uri="{FF2B5EF4-FFF2-40B4-BE49-F238E27FC236}">
                <a16:creationId xmlns:a16="http://schemas.microsoft.com/office/drawing/2014/main" id="{328DA4FA-B83E-4A66-88AD-C8F1ED3E39AA}"/>
              </a:ext>
            </a:extLst>
          </p:cNvPr>
          <p:cNvSpPr>
            <a:spLocks noChangeAspect="1" noChangeArrowheads="1"/>
          </p:cNvSpPr>
          <p:nvPr/>
        </p:nvSpPr>
        <p:spPr bwMode="auto">
          <a:xfrm>
            <a:off x="7467600" y="685800"/>
            <a:ext cx="2757488"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endParaRPr lang="en-US" altLang="en-US"/>
          </a:p>
        </p:txBody>
      </p:sp>
      <p:sp>
        <p:nvSpPr>
          <p:cNvPr id="5" name="Explosion 2 4">
            <a:extLst>
              <a:ext uri="{FF2B5EF4-FFF2-40B4-BE49-F238E27FC236}">
                <a16:creationId xmlns:a16="http://schemas.microsoft.com/office/drawing/2014/main" id="{EF1575B3-3DA5-4B78-BA8A-F90AE0ABE7D0}"/>
              </a:ext>
            </a:extLst>
          </p:cNvPr>
          <p:cNvSpPr/>
          <p:nvPr/>
        </p:nvSpPr>
        <p:spPr>
          <a:xfrm rot="2701449">
            <a:off x="7148513" y="1927225"/>
            <a:ext cx="3397250" cy="25908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314" name="Rectangle 2">
            <a:extLst>
              <a:ext uri="{FF2B5EF4-FFF2-40B4-BE49-F238E27FC236}">
                <a16:creationId xmlns:a16="http://schemas.microsoft.com/office/drawing/2014/main" id="{2A103E54-0719-4C01-9AF6-CC9E734C51A2}"/>
              </a:ext>
            </a:extLst>
          </p:cNvPr>
          <p:cNvSpPr>
            <a:spLocks noGrp="1" noChangeArrowheads="1"/>
          </p:cNvSpPr>
          <p:nvPr>
            <p:ph type="title"/>
          </p:nvPr>
        </p:nvSpPr>
        <p:spPr>
          <a:xfrm>
            <a:off x="1179226" y="826680"/>
            <a:ext cx="9833548" cy="1325563"/>
          </a:xfrm>
        </p:spPr>
        <p:txBody>
          <a:bodyPr>
            <a:normAutofit/>
          </a:bodyPr>
          <a:lstStyle/>
          <a:p>
            <a:pPr algn="ctr" eaLnBrk="1" hangingPunct="1"/>
            <a:r>
              <a:rPr lang="en-US" altLang="en-US" sz="4000">
                <a:solidFill>
                  <a:srgbClr val="FFFFFF"/>
                </a:solidFill>
              </a:rPr>
              <a:t>Define Diffusion</a:t>
            </a:r>
          </a:p>
        </p:txBody>
      </p:sp>
      <p:sp>
        <p:nvSpPr>
          <p:cNvPr id="13315" name="Rectangle 3">
            <a:extLst>
              <a:ext uri="{FF2B5EF4-FFF2-40B4-BE49-F238E27FC236}">
                <a16:creationId xmlns:a16="http://schemas.microsoft.com/office/drawing/2014/main" id="{27875A5A-3477-481F-9D1D-1EC4EEAF33D5}"/>
              </a:ext>
            </a:extLst>
          </p:cNvPr>
          <p:cNvSpPr>
            <a:spLocks noGrp="1" noChangeArrowheads="1"/>
          </p:cNvSpPr>
          <p:nvPr>
            <p:ph idx="1"/>
          </p:nvPr>
        </p:nvSpPr>
        <p:spPr>
          <a:xfrm>
            <a:off x="1179226" y="3092970"/>
            <a:ext cx="9833548" cy="2693976"/>
          </a:xfrm>
        </p:spPr>
        <p:txBody>
          <a:bodyPr>
            <a:normAutofit/>
          </a:bodyPr>
          <a:lstStyle/>
          <a:p>
            <a:pPr eaLnBrk="1" hangingPunct="1">
              <a:buFont typeface="Wingdings" panose="05000000000000000000" pitchFamily="2" charset="2"/>
              <a:buNone/>
            </a:pPr>
            <a:r>
              <a:rPr lang="en-US" altLang="en-US" sz="3200" dirty="0">
                <a:solidFill>
                  <a:srgbClr val="FF0000"/>
                </a:solidFill>
              </a:rPr>
              <a:t>The movement of molecules from an area in which they are highly concentrated to an area in which they are less concentrated.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766</Words>
  <Application>Microsoft Office PowerPoint</Application>
  <PresentationFormat>Widescreen</PresentationFormat>
  <Paragraphs>73</Paragraphs>
  <Slides>20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Verdana</vt:lpstr>
      <vt:lpstr>Wingdings</vt:lpstr>
      <vt:lpstr>Office Theme</vt:lpstr>
      <vt:lpstr>Homeroom Warm Up 12/11/19</vt:lpstr>
      <vt:lpstr>Science Warm Up 12/11/19</vt:lpstr>
      <vt:lpstr>Diffusion &amp; Osmosis   Homework p 201-211  Due Friday </vt:lpstr>
      <vt:lpstr>PowerPoint Presentation</vt:lpstr>
      <vt:lpstr>Cells are like factories.</vt:lpstr>
      <vt:lpstr>Moving Small Particles</vt:lpstr>
      <vt:lpstr>Passive Transport</vt:lpstr>
      <vt:lpstr>Active transport</vt:lpstr>
      <vt:lpstr>Define Diffusion</vt:lpstr>
      <vt:lpstr>Draw a diagram of an example of diffusion we saw in class.</vt:lpstr>
      <vt:lpstr>Define osmosis</vt:lpstr>
      <vt:lpstr>Define osmosis</vt:lpstr>
      <vt:lpstr>Define osmosis</vt:lpstr>
      <vt:lpstr>Define selectively permeable membrane</vt:lpstr>
      <vt:lpstr>Why are osmosis &amp; diffusion important?</vt:lpstr>
      <vt:lpstr>Why are osmosis &amp; diffusion important?</vt:lpstr>
      <vt:lpstr>Moving Large Particles</vt:lpstr>
      <vt:lpstr>Endocytosis</vt:lpstr>
      <vt:lpstr>Exocytosis</vt:lpstr>
      <vt:lpstr>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Ebony Stanford</dc:creator>
  <cp:lastModifiedBy>Ebony Stanford</cp:lastModifiedBy>
  <cp:revision>2</cp:revision>
  <dcterms:created xsi:type="dcterms:W3CDTF">2019-12-11T11:42:22Z</dcterms:created>
  <dcterms:modified xsi:type="dcterms:W3CDTF">2019-12-11T11:52:53Z</dcterms:modified>
</cp:coreProperties>
</file>