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5" r:id="rId3"/>
    <p:sldId id="257" r:id="rId4"/>
    <p:sldId id="296" r:id="rId5"/>
    <p:sldId id="297" r:id="rId6"/>
    <p:sldId id="274" r:id="rId7"/>
    <p:sldId id="298" r:id="rId8"/>
    <p:sldId id="299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3C5CCF-1FFE-40DA-987D-11BBFDD4B7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FDD6AE-B9EB-4152-874B-922D8FAA295D}">
      <dgm:prSet/>
      <dgm:spPr/>
      <dgm:t>
        <a:bodyPr/>
        <a:lstStyle/>
        <a:p>
          <a:r>
            <a:rPr lang="en-US"/>
            <a:t>2</a:t>
          </a:r>
          <a:r>
            <a:rPr lang="en-US" baseline="30000"/>
            <a:t>nd</a:t>
          </a:r>
          <a:r>
            <a:rPr lang="en-US"/>
            <a:t> Period Code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IPQJV</a:t>
          </a:r>
        </a:p>
      </dgm:t>
    </dgm:pt>
    <dgm:pt modelId="{50EA921A-DF95-4D67-AA6E-65B58C8DDAB0}" type="parTrans" cxnId="{E9344122-9AD4-4546-9B62-01B8FFFFBB4B}">
      <dgm:prSet/>
      <dgm:spPr/>
      <dgm:t>
        <a:bodyPr/>
        <a:lstStyle/>
        <a:p>
          <a:endParaRPr lang="en-US"/>
        </a:p>
      </dgm:t>
    </dgm:pt>
    <dgm:pt modelId="{030D3F72-0153-4534-8C82-E9C8F0CE4984}" type="sibTrans" cxnId="{E9344122-9AD4-4546-9B62-01B8FFFFBB4B}">
      <dgm:prSet/>
      <dgm:spPr/>
      <dgm:t>
        <a:bodyPr/>
        <a:lstStyle/>
        <a:p>
          <a:endParaRPr lang="en-US"/>
        </a:p>
      </dgm:t>
    </dgm:pt>
    <dgm:pt modelId="{769FBF12-E458-4E3F-9E4E-9850A37A7776}">
      <dgm:prSet/>
      <dgm:spPr/>
      <dgm:t>
        <a:bodyPr/>
        <a:lstStyle/>
        <a:p>
          <a:r>
            <a:rPr lang="en-US"/>
            <a:t>3</a:t>
          </a:r>
          <a:r>
            <a:rPr lang="en-US" baseline="30000"/>
            <a:t>rd</a:t>
          </a:r>
          <a:r>
            <a:rPr lang="en-US"/>
            <a:t> Period Code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23XTP</a:t>
          </a:r>
        </a:p>
      </dgm:t>
    </dgm:pt>
    <dgm:pt modelId="{9D8D30FC-EACF-4518-AE00-514F0AC4F509}" type="parTrans" cxnId="{D7E2A4C5-C572-4266-A8BF-7299C2A31EC0}">
      <dgm:prSet/>
      <dgm:spPr/>
      <dgm:t>
        <a:bodyPr/>
        <a:lstStyle/>
        <a:p>
          <a:endParaRPr lang="en-US"/>
        </a:p>
      </dgm:t>
    </dgm:pt>
    <dgm:pt modelId="{C8FE587E-F667-4906-840C-ECF41C973FC9}" type="sibTrans" cxnId="{D7E2A4C5-C572-4266-A8BF-7299C2A31EC0}">
      <dgm:prSet/>
      <dgm:spPr/>
      <dgm:t>
        <a:bodyPr/>
        <a:lstStyle/>
        <a:p>
          <a:endParaRPr lang="en-US"/>
        </a:p>
      </dgm:t>
    </dgm:pt>
    <dgm:pt modelId="{CEB65259-E3C9-4DD2-B9D0-7EDA3EE4E153}">
      <dgm:prSet/>
      <dgm:spPr/>
      <dgm:t>
        <a:bodyPr/>
        <a:lstStyle/>
        <a:p>
          <a:r>
            <a:rPr lang="en-US"/>
            <a:t>4</a:t>
          </a:r>
          <a:r>
            <a:rPr lang="en-US" baseline="30000"/>
            <a:t>th</a:t>
          </a:r>
          <a:r>
            <a:rPr lang="en-US"/>
            <a:t> Period Code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GA2DN</a:t>
          </a:r>
        </a:p>
      </dgm:t>
    </dgm:pt>
    <dgm:pt modelId="{EFC49820-3489-4783-9E3F-E28D96D32847}" type="parTrans" cxnId="{7D72F92F-E83F-4193-B466-C1B5C177AC4E}">
      <dgm:prSet/>
      <dgm:spPr/>
      <dgm:t>
        <a:bodyPr/>
        <a:lstStyle/>
        <a:p>
          <a:endParaRPr lang="en-US"/>
        </a:p>
      </dgm:t>
    </dgm:pt>
    <dgm:pt modelId="{C1678216-2B88-437B-8A78-5CCE03C458A5}" type="sibTrans" cxnId="{7D72F92F-E83F-4193-B466-C1B5C177AC4E}">
      <dgm:prSet/>
      <dgm:spPr/>
      <dgm:t>
        <a:bodyPr/>
        <a:lstStyle/>
        <a:p>
          <a:endParaRPr lang="en-US"/>
        </a:p>
      </dgm:t>
    </dgm:pt>
    <dgm:pt modelId="{AD529929-59F4-43D4-AA5D-1675AAC47A70}">
      <dgm:prSet/>
      <dgm:spPr/>
      <dgm:t>
        <a:bodyPr/>
        <a:lstStyle/>
        <a:p>
          <a:r>
            <a:rPr lang="en-US"/>
            <a:t>6</a:t>
          </a:r>
          <a:r>
            <a:rPr lang="en-US" baseline="30000"/>
            <a:t>th</a:t>
          </a:r>
          <a:r>
            <a:rPr lang="en-US"/>
            <a:t> Period Code</a:t>
          </a:r>
          <a:r>
            <a:rPr lang="en-US">
              <a:sym typeface="Wingdings" panose="05000000000000000000" pitchFamily="2" charset="2"/>
            </a:rPr>
            <a:t></a:t>
          </a:r>
          <a:r>
            <a:rPr lang="en-US"/>
            <a:t> WBXN7</a:t>
          </a:r>
        </a:p>
      </dgm:t>
    </dgm:pt>
    <dgm:pt modelId="{7A73428B-E74D-4B6E-A598-81A363B6B0DA}" type="parTrans" cxnId="{B05C0EE9-06CE-4AC4-ADEE-2DCB403A906B}">
      <dgm:prSet/>
      <dgm:spPr/>
      <dgm:t>
        <a:bodyPr/>
        <a:lstStyle/>
        <a:p>
          <a:endParaRPr lang="en-US"/>
        </a:p>
      </dgm:t>
    </dgm:pt>
    <dgm:pt modelId="{A2FF32B9-CBA7-4CAF-9C90-1BA266869B6E}" type="sibTrans" cxnId="{B05C0EE9-06CE-4AC4-ADEE-2DCB403A906B}">
      <dgm:prSet/>
      <dgm:spPr/>
      <dgm:t>
        <a:bodyPr/>
        <a:lstStyle/>
        <a:p>
          <a:endParaRPr lang="en-US"/>
        </a:p>
      </dgm:t>
    </dgm:pt>
    <dgm:pt modelId="{A4F847FB-41D3-43EA-BD4C-7D3A952E0B74}">
      <dgm:prSet/>
      <dgm:spPr/>
      <dgm:t>
        <a:bodyPr/>
        <a:lstStyle/>
        <a:p>
          <a:r>
            <a:rPr lang="en-US" baseline="30000" dirty="0"/>
            <a:t>8th</a:t>
          </a:r>
          <a:r>
            <a:rPr lang="en-US" dirty="0"/>
            <a:t> Period Code</a:t>
          </a:r>
          <a:r>
            <a:rPr lang="en-US" dirty="0">
              <a:sym typeface="Wingdings" panose="05000000000000000000" pitchFamily="2" charset="2"/>
            </a:rPr>
            <a:t></a:t>
          </a:r>
          <a:r>
            <a:rPr lang="en-US" dirty="0"/>
            <a:t>76TM4</a:t>
          </a:r>
        </a:p>
      </dgm:t>
    </dgm:pt>
    <dgm:pt modelId="{030AD2C6-ECFE-4BC1-BE17-9A690D5216B3}" type="parTrans" cxnId="{883A63EA-FE45-476C-8C8C-C453E7B06EAC}">
      <dgm:prSet/>
      <dgm:spPr/>
      <dgm:t>
        <a:bodyPr/>
        <a:lstStyle/>
        <a:p>
          <a:endParaRPr lang="en-US"/>
        </a:p>
      </dgm:t>
    </dgm:pt>
    <dgm:pt modelId="{C9DFD9B0-F966-4CD0-BB48-C568C2FA6EA4}" type="sibTrans" cxnId="{883A63EA-FE45-476C-8C8C-C453E7B06EAC}">
      <dgm:prSet/>
      <dgm:spPr/>
      <dgm:t>
        <a:bodyPr/>
        <a:lstStyle/>
        <a:p>
          <a:endParaRPr lang="en-US"/>
        </a:p>
      </dgm:t>
    </dgm:pt>
    <dgm:pt modelId="{74C8198E-7438-4CF7-871B-7A94D39192D8}" type="pres">
      <dgm:prSet presAssocID="{303C5CCF-1FFE-40DA-987D-11BBFDD4B735}" presName="diagram" presStyleCnt="0">
        <dgm:presLayoutVars>
          <dgm:dir/>
          <dgm:resizeHandles val="exact"/>
        </dgm:presLayoutVars>
      </dgm:prSet>
      <dgm:spPr/>
    </dgm:pt>
    <dgm:pt modelId="{76BCC67B-4531-4ED0-B86F-5C87D81ADBEE}" type="pres">
      <dgm:prSet presAssocID="{CAFDD6AE-B9EB-4152-874B-922D8FAA295D}" presName="node" presStyleLbl="node1" presStyleIdx="0" presStyleCnt="5">
        <dgm:presLayoutVars>
          <dgm:bulletEnabled val="1"/>
        </dgm:presLayoutVars>
      </dgm:prSet>
      <dgm:spPr/>
    </dgm:pt>
    <dgm:pt modelId="{5B249041-1EB8-4574-A7E3-8196E4523EA1}" type="pres">
      <dgm:prSet presAssocID="{030D3F72-0153-4534-8C82-E9C8F0CE4984}" presName="sibTrans" presStyleCnt="0"/>
      <dgm:spPr/>
    </dgm:pt>
    <dgm:pt modelId="{1588CA5E-D0D5-4BAD-BDE5-A9DC8185A8F3}" type="pres">
      <dgm:prSet presAssocID="{769FBF12-E458-4E3F-9E4E-9850A37A7776}" presName="node" presStyleLbl="node1" presStyleIdx="1" presStyleCnt="5">
        <dgm:presLayoutVars>
          <dgm:bulletEnabled val="1"/>
        </dgm:presLayoutVars>
      </dgm:prSet>
      <dgm:spPr/>
    </dgm:pt>
    <dgm:pt modelId="{A0530DBC-ED86-480E-80B1-E294B55C5C41}" type="pres">
      <dgm:prSet presAssocID="{C8FE587E-F667-4906-840C-ECF41C973FC9}" presName="sibTrans" presStyleCnt="0"/>
      <dgm:spPr/>
    </dgm:pt>
    <dgm:pt modelId="{3C410F17-74E5-4F67-BD84-59CC3A64BD62}" type="pres">
      <dgm:prSet presAssocID="{CEB65259-E3C9-4DD2-B9D0-7EDA3EE4E153}" presName="node" presStyleLbl="node1" presStyleIdx="2" presStyleCnt="5">
        <dgm:presLayoutVars>
          <dgm:bulletEnabled val="1"/>
        </dgm:presLayoutVars>
      </dgm:prSet>
      <dgm:spPr/>
    </dgm:pt>
    <dgm:pt modelId="{5BBB3E62-7A1A-45D9-8845-BB80CD833D32}" type="pres">
      <dgm:prSet presAssocID="{C1678216-2B88-437B-8A78-5CCE03C458A5}" presName="sibTrans" presStyleCnt="0"/>
      <dgm:spPr/>
    </dgm:pt>
    <dgm:pt modelId="{D18788AA-63B4-41DE-8D69-4C68800B2DB9}" type="pres">
      <dgm:prSet presAssocID="{AD529929-59F4-43D4-AA5D-1675AAC47A70}" presName="node" presStyleLbl="node1" presStyleIdx="3" presStyleCnt="5">
        <dgm:presLayoutVars>
          <dgm:bulletEnabled val="1"/>
        </dgm:presLayoutVars>
      </dgm:prSet>
      <dgm:spPr/>
    </dgm:pt>
    <dgm:pt modelId="{D0664483-EC41-42C9-802A-23B1FB7E5543}" type="pres">
      <dgm:prSet presAssocID="{A2FF32B9-CBA7-4CAF-9C90-1BA266869B6E}" presName="sibTrans" presStyleCnt="0"/>
      <dgm:spPr/>
    </dgm:pt>
    <dgm:pt modelId="{C3C6FD92-4B0E-44C9-BB26-4A786FADE022}" type="pres">
      <dgm:prSet presAssocID="{A4F847FB-41D3-43EA-BD4C-7D3A952E0B74}" presName="node" presStyleLbl="node1" presStyleIdx="4" presStyleCnt="5">
        <dgm:presLayoutVars>
          <dgm:bulletEnabled val="1"/>
        </dgm:presLayoutVars>
      </dgm:prSet>
      <dgm:spPr/>
    </dgm:pt>
  </dgm:ptLst>
  <dgm:cxnLst>
    <dgm:cxn modelId="{245A101F-4798-4670-B594-AEB5220EFF2A}" type="presOf" srcId="{769FBF12-E458-4E3F-9E4E-9850A37A7776}" destId="{1588CA5E-D0D5-4BAD-BDE5-A9DC8185A8F3}" srcOrd="0" destOrd="0" presId="urn:microsoft.com/office/officeart/2005/8/layout/default"/>
    <dgm:cxn modelId="{E9344122-9AD4-4546-9B62-01B8FFFFBB4B}" srcId="{303C5CCF-1FFE-40DA-987D-11BBFDD4B735}" destId="{CAFDD6AE-B9EB-4152-874B-922D8FAA295D}" srcOrd="0" destOrd="0" parTransId="{50EA921A-DF95-4D67-AA6E-65B58C8DDAB0}" sibTransId="{030D3F72-0153-4534-8C82-E9C8F0CE4984}"/>
    <dgm:cxn modelId="{023B2128-5EF5-4921-AFCB-E6B8CB73E563}" type="presOf" srcId="{AD529929-59F4-43D4-AA5D-1675AAC47A70}" destId="{D18788AA-63B4-41DE-8D69-4C68800B2DB9}" srcOrd="0" destOrd="0" presId="urn:microsoft.com/office/officeart/2005/8/layout/default"/>
    <dgm:cxn modelId="{7D72F92F-E83F-4193-B466-C1B5C177AC4E}" srcId="{303C5CCF-1FFE-40DA-987D-11BBFDD4B735}" destId="{CEB65259-E3C9-4DD2-B9D0-7EDA3EE4E153}" srcOrd="2" destOrd="0" parTransId="{EFC49820-3489-4783-9E3F-E28D96D32847}" sibTransId="{C1678216-2B88-437B-8A78-5CCE03C458A5}"/>
    <dgm:cxn modelId="{BF49C577-107E-4403-BB47-FBE47B75AC7A}" type="presOf" srcId="{303C5CCF-1FFE-40DA-987D-11BBFDD4B735}" destId="{74C8198E-7438-4CF7-871B-7A94D39192D8}" srcOrd="0" destOrd="0" presId="urn:microsoft.com/office/officeart/2005/8/layout/default"/>
    <dgm:cxn modelId="{61C1E77A-0723-4CF4-A518-CAF726199E51}" type="presOf" srcId="{CAFDD6AE-B9EB-4152-874B-922D8FAA295D}" destId="{76BCC67B-4531-4ED0-B86F-5C87D81ADBEE}" srcOrd="0" destOrd="0" presId="urn:microsoft.com/office/officeart/2005/8/layout/default"/>
    <dgm:cxn modelId="{FEC094BC-5BB5-48FC-94C1-546AEF414F96}" type="presOf" srcId="{CEB65259-E3C9-4DD2-B9D0-7EDA3EE4E153}" destId="{3C410F17-74E5-4F67-BD84-59CC3A64BD62}" srcOrd="0" destOrd="0" presId="urn:microsoft.com/office/officeart/2005/8/layout/default"/>
    <dgm:cxn modelId="{D7E2A4C5-C572-4266-A8BF-7299C2A31EC0}" srcId="{303C5CCF-1FFE-40DA-987D-11BBFDD4B735}" destId="{769FBF12-E458-4E3F-9E4E-9850A37A7776}" srcOrd="1" destOrd="0" parTransId="{9D8D30FC-EACF-4518-AE00-514F0AC4F509}" sibTransId="{C8FE587E-F667-4906-840C-ECF41C973FC9}"/>
    <dgm:cxn modelId="{B05C0EE9-06CE-4AC4-ADEE-2DCB403A906B}" srcId="{303C5CCF-1FFE-40DA-987D-11BBFDD4B735}" destId="{AD529929-59F4-43D4-AA5D-1675AAC47A70}" srcOrd="3" destOrd="0" parTransId="{7A73428B-E74D-4B6E-A598-81A363B6B0DA}" sibTransId="{A2FF32B9-CBA7-4CAF-9C90-1BA266869B6E}"/>
    <dgm:cxn modelId="{883A63EA-FE45-476C-8C8C-C453E7B06EAC}" srcId="{303C5CCF-1FFE-40DA-987D-11BBFDD4B735}" destId="{A4F847FB-41D3-43EA-BD4C-7D3A952E0B74}" srcOrd="4" destOrd="0" parTransId="{030AD2C6-ECFE-4BC1-BE17-9A690D5216B3}" sibTransId="{C9DFD9B0-F966-4CD0-BB48-C568C2FA6EA4}"/>
    <dgm:cxn modelId="{1D4F97F9-52FF-4E15-A4AF-1950A2A52A45}" type="presOf" srcId="{A4F847FB-41D3-43EA-BD4C-7D3A952E0B74}" destId="{C3C6FD92-4B0E-44C9-BB26-4A786FADE022}" srcOrd="0" destOrd="0" presId="urn:microsoft.com/office/officeart/2005/8/layout/default"/>
    <dgm:cxn modelId="{9A26835C-8D59-4506-A734-AA050B68DF68}" type="presParOf" srcId="{74C8198E-7438-4CF7-871B-7A94D39192D8}" destId="{76BCC67B-4531-4ED0-B86F-5C87D81ADBEE}" srcOrd="0" destOrd="0" presId="urn:microsoft.com/office/officeart/2005/8/layout/default"/>
    <dgm:cxn modelId="{68B38546-065A-46DD-8CF4-7CAF6DB381B7}" type="presParOf" srcId="{74C8198E-7438-4CF7-871B-7A94D39192D8}" destId="{5B249041-1EB8-4574-A7E3-8196E4523EA1}" srcOrd="1" destOrd="0" presId="urn:microsoft.com/office/officeart/2005/8/layout/default"/>
    <dgm:cxn modelId="{524F5727-ECED-4E5C-9B69-575F6B86AE74}" type="presParOf" srcId="{74C8198E-7438-4CF7-871B-7A94D39192D8}" destId="{1588CA5E-D0D5-4BAD-BDE5-A9DC8185A8F3}" srcOrd="2" destOrd="0" presId="urn:microsoft.com/office/officeart/2005/8/layout/default"/>
    <dgm:cxn modelId="{C024F470-9DC8-410B-AB6B-4973CA88A237}" type="presParOf" srcId="{74C8198E-7438-4CF7-871B-7A94D39192D8}" destId="{A0530DBC-ED86-480E-80B1-E294B55C5C41}" srcOrd="3" destOrd="0" presId="urn:microsoft.com/office/officeart/2005/8/layout/default"/>
    <dgm:cxn modelId="{37A23E6A-6424-4F89-A579-4741FA3FC027}" type="presParOf" srcId="{74C8198E-7438-4CF7-871B-7A94D39192D8}" destId="{3C410F17-74E5-4F67-BD84-59CC3A64BD62}" srcOrd="4" destOrd="0" presId="urn:microsoft.com/office/officeart/2005/8/layout/default"/>
    <dgm:cxn modelId="{59CC1B20-524E-4886-9A63-7075A26DE31E}" type="presParOf" srcId="{74C8198E-7438-4CF7-871B-7A94D39192D8}" destId="{5BBB3E62-7A1A-45D9-8845-BB80CD833D32}" srcOrd="5" destOrd="0" presId="urn:microsoft.com/office/officeart/2005/8/layout/default"/>
    <dgm:cxn modelId="{503481EA-18D9-47EB-AFF0-F691EC0C91D1}" type="presParOf" srcId="{74C8198E-7438-4CF7-871B-7A94D39192D8}" destId="{D18788AA-63B4-41DE-8D69-4C68800B2DB9}" srcOrd="6" destOrd="0" presId="urn:microsoft.com/office/officeart/2005/8/layout/default"/>
    <dgm:cxn modelId="{44ADEB7B-C6C6-40D0-B93E-9E26D922C29A}" type="presParOf" srcId="{74C8198E-7438-4CF7-871B-7A94D39192D8}" destId="{D0664483-EC41-42C9-802A-23B1FB7E5543}" srcOrd="7" destOrd="0" presId="urn:microsoft.com/office/officeart/2005/8/layout/default"/>
    <dgm:cxn modelId="{10276592-66CD-488A-BBB1-65158D1EE7D8}" type="presParOf" srcId="{74C8198E-7438-4CF7-871B-7A94D39192D8}" destId="{C3C6FD92-4B0E-44C9-BB26-4A786FADE02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B67F39-3E11-4855-84BE-CBAD4A5DC6B9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81A1D98-B564-4658-9200-9E44A32ED1CB}">
      <dgm:prSet/>
      <dgm:spPr/>
      <dgm:t>
        <a:bodyPr/>
        <a:lstStyle/>
        <a:p>
          <a:r>
            <a:rPr lang="en-US"/>
            <a:t>Which state of matter will take both the volume and shape of the container that holds it? </a:t>
          </a:r>
        </a:p>
      </dgm:t>
    </dgm:pt>
    <dgm:pt modelId="{191FCEA5-CE42-4605-A1E0-A81D53963730}" type="parTrans" cxnId="{79924316-982C-4030-AF8F-BCE3F4D7222B}">
      <dgm:prSet/>
      <dgm:spPr/>
      <dgm:t>
        <a:bodyPr/>
        <a:lstStyle/>
        <a:p>
          <a:endParaRPr lang="en-US"/>
        </a:p>
      </dgm:t>
    </dgm:pt>
    <dgm:pt modelId="{43A5C0B9-B460-4DD8-8BFC-6764BDE83028}" type="sibTrans" cxnId="{79924316-982C-4030-AF8F-BCE3F4D7222B}">
      <dgm:prSet/>
      <dgm:spPr/>
      <dgm:t>
        <a:bodyPr/>
        <a:lstStyle/>
        <a:p>
          <a:endParaRPr lang="en-US"/>
        </a:p>
      </dgm:t>
    </dgm:pt>
    <dgm:pt modelId="{18829860-06D7-459A-B8B9-AE9A4014CECE}">
      <dgm:prSet/>
      <dgm:spPr/>
      <dgm:t>
        <a:bodyPr/>
        <a:lstStyle/>
        <a:p>
          <a:r>
            <a:rPr lang="en-US"/>
            <a:t>gas </a:t>
          </a:r>
        </a:p>
      </dgm:t>
    </dgm:pt>
    <dgm:pt modelId="{04447165-3241-4310-B174-1C7AC441FFB8}" type="parTrans" cxnId="{D42E9CE4-51A9-4F6E-A704-F00583798C56}">
      <dgm:prSet/>
      <dgm:spPr/>
      <dgm:t>
        <a:bodyPr/>
        <a:lstStyle/>
        <a:p>
          <a:endParaRPr lang="en-US"/>
        </a:p>
      </dgm:t>
    </dgm:pt>
    <dgm:pt modelId="{708593FC-D639-4AA8-B2F0-D54F60F6629F}" type="sibTrans" cxnId="{D42E9CE4-51A9-4F6E-A704-F00583798C56}">
      <dgm:prSet/>
      <dgm:spPr/>
      <dgm:t>
        <a:bodyPr/>
        <a:lstStyle/>
        <a:p>
          <a:endParaRPr lang="en-US"/>
        </a:p>
      </dgm:t>
    </dgm:pt>
    <dgm:pt modelId="{5B476E99-B749-419E-8743-CB8B33EC3E24}">
      <dgm:prSet/>
      <dgm:spPr/>
      <dgm:t>
        <a:bodyPr/>
        <a:lstStyle/>
        <a:p>
          <a:r>
            <a:rPr lang="en-US"/>
            <a:t>ice </a:t>
          </a:r>
        </a:p>
      </dgm:t>
    </dgm:pt>
    <dgm:pt modelId="{89022E80-FC9B-471E-9BF5-EC106D500EC1}" type="parTrans" cxnId="{2BC743F6-A7C6-46DB-8659-7305C6382D95}">
      <dgm:prSet/>
      <dgm:spPr/>
      <dgm:t>
        <a:bodyPr/>
        <a:lstStyle/>
        <a:p>
          <a:endParaRPr lang="en-US"/>
        </a:p>
      </dgm:t>
    </dgm:pt>
    <dgm:pt modelId="{1C4256DA-72BF-446F-9E7F-CB06BACCF563}" type="sibTrans" cxnId="{2BC743F6-A7C6-46DB-8659-7305C6382D95}">
      <dgm:prSet/>
      <dgm:spPr/>
      <dgm:t>
        <a:bodyPr/>
        <a:lstStyle/>
        <a:p>
          <a:endParaRPr lang="en-US"/>
        </a:p>
      </dgm:t>
    </dgm:pt>
    <dgm:pt modelId="{C5A918B3-E2F1-4742-83DD-AB5061C996D5}">
      <dgm:prSet/>
      <dgm:spPr/>
      <dgm:t>
        <a:bodyPr/>
        <a:lstStyle/>
        <a:p>
          <a:r>
            <a:rPr lang="en-US"/>
            <a:t>liquid </a:t>
          </a:r>
        </a:p>
      </dgm:t>
    </dgm:pt>
    <dgm:pt modelId="{57C02AB1-BC58-440F-922B-5DF0B9C89325}" type="parTrans" cxnId="{2DA65024-648E-4196-9C95-A5DA1CE1F1ED}">
      <dgm:prSet/>
      <dgm:spPr/>
      <dgm:t>
        <a:bodyPr/>
        <a:lstStyle/>
        <a:p>
          <a:endParaRPr lang="en-US"/>
        </a:p>
      </dgm:t>
    </dgm:pt>
    <dgm:pt modelId="{F2D0C22E-8ED2-427A-B860-ED9B97F2724B}" type="sibTrans" cxnId="{2DA65024-648E-4196-9C95-A5DA1CE1F1ED}">
      <dgm:prSet/>
      <dgm:spPr/>
      <dgm:t>
        <a:bodyPr/>
        <a:lstStyle/>
        <a:p>
          <a:endParaRPr lang="en-US"/>
        </a:p>
      </dgm:t>
    </dgm:pt>
    <dgm:pt modelId="{8EAE50CA-F457-4C37-BA31-9C29795C91C3}">
      <dgm:prSet/>
      <dgm:spPr/>
      <dgm:t>
        <a:bodyPr/>
        <a:lstStyle/>
        <a:p>
          <a:r>
            <a:rPr lang="en-US"/>
            <a:t>solid</a:t>
          </a:r>
        </a:p>
      </dgm:t>
    </dgm:pt>
    <dgm:pt modelId="{B9447BCF-9B56-4459-9DF7-15EF8C3E6069}" type="parTrans" cxnId="{CBA09048-387D-40E5-93B3-A6CE1751EC65}">
      <dgm:prSet/>
      <dgm:spPr/>
      <dgm:t>
        <a:bodyPr/>
        <a:lstStyle/>
        <a:p>
          <a:endParaRPr lang="en-US"/>
        </a:p>
      </dgm:t>
    </dgm:pt>
    <dgm:pt modelId="{2574D681-7E99-4991-8D47-85422E41FED7}" type="sibTrans" cxnId="{CBA09048-387D-40E5-93B3-A6CE1751EC65}">
      <dgm:prSet/>
      <dgm:spPr/>
      <dgm:t>
        <a:bodyPr/>
        <a:lstStyle/>
        <a:p>
          <a:endParaRPr lang="en-US"/>
        </a:p>
      </dgm:t>
    </dgm:pt>
    <dgm:pt modelId="{D1428B1E-B247-441F-92ED-2CF0A4EB5525}" type="pres">
      <dgm:prSet presAssocID="{03B67F39-3E11-4855-84BE-CBAD4A5DC6B9}" presName="linear" presStyleCnt="0">
        <dgm:presLayoutVars>
          <dgm:animLvl val="lvl"/>
          <dgm:resizeHandles val="exact"/>
        </dgm:presLayoutVars>
      </dgm:prSet>
      <dgm:spPr/>
    </dgm:pt>
    <dgm:pt modelId="{589E2DC5-136B-4D25-9BB9-2652CE9A7D55}" type="pres">
      <dgm:prSet presAssocID="{781A1D98-B564-4658-9200-9E44A32ED1C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B66440B-AAC5-43FF-BCE1-1B96663D2C92}" type="pres">
      <dgm:prSet presAssocID="{781A1D98-B564-4658-9200-9E44A32ED1C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9924316-982C-4030-AF8F-BCE3F4D7222B}" srcId="{03B67F39-3E11-4855-84BE-CBAD4A5DC6B9}" destId="{781A1D98-B564-4658-9200-9E44A32ED1CB}" srcOrd="0" destOrd="0" parTransId="{191FCEA5-CE42-4605-A1E0-A81D53963730}" sibTransId="{43A5C0B9-B460-4DD8-8BFC-6764BDE83028}"/>
    <dgm:cxn modelId="{2DA65024-648E-4196-9C95-A5DA1CE1F1ED}" srcId="{781A1D98-B564-4658-9200-9E44A32ED1CB}" destId="{C5A918B3-E2F1-4742-83DD-AB5061C996D5}" srcOrd="2" destOrd="0" parTransId="{57C02AB1-BC58-440F-922B-5DF0B9C89325}" sibTransId="{F2D0C22E-8ED2-427A-B860-ED9B97F2724B}"/>
    <dgm:cxn modelId="{F8BD4C29-B28B-475D-91B3-B804E536BD57}" type="presOf" srcId="{18829860-06D7-459A-B8B9-AE9A4014CECE}" destId="{9B66440B-AAC5-43FF-BCE1-1B96663D2C92}" srcOrd="0" destOrd="0" presId="urn:microsoft.com/office/officeart/2005/8/layout/vList2"/>
    <dgm:cxn modelId="{EAC72067-D809-4891-839D-E0EE22696F71}" type="presOf" srcId="{781A1D98-B564-4658-9200-9E44A32ED1CB}" destId="{589E2DC5-136B-4D25-9BB9-2652CE9A7D55}" srcOrd="0" destOrd="0" presId="urn:microsoft.com/office/officeart/2005/8/layout/vList2"/>
    <dgm:cxn modelId="{CBA09048-387D-40E5-93B3-A6CE1751EC65}" srcId="{781A1D98-B564-4658-9200-9E44A32ED1CB}" destId="{8EAE50CA-F457-4C37-BA31-9C29795C91C3}" srcOrd="3" destOrd="0" parTransId="{B9447BCF-9B56-4459-9DF7-15EF8C3E6069}" sibTransId="{2574D681-7E99-4991-8D47-85422E41FED7}"/>
    <dgm:cxn modelId="{CB2CF849-EBB0-4B7E-BB28-75BFA86B9DE0}" type="presOf" srcId="{8EAE50CA-F457-4C37-BA31-9C29795C91C3}" destId="{9B66440B-AAC5-43FF-BCE1-1B96663D2C92}" srcOrd="0" destOrd="3" presId="urn:microsoft.com/office/officeart/2005/8/layout/vList2"/>
    <dgm:cxn modelId="{41B13074-D8BB-47FA-B31D-79292A8387B3}" type="presOf" srcId="{03B67F39-3E11-4855-84BE-CBAD4A5DC6B9}" destId="{D1428B1E-B247-441F-92ED-2CF0A4EB5525}" srcOrd="0" destOrd="0" presId="urn:microsoft.com/office/officeart/2005/8/layout/vList2"/>
    <dgm:cxn modelId="{4DCA285A-C475-44B2-AAB3-6634704A3880}" type="presOf" srcId="{C5A918B3-E2F1-4742-83DD-AB5061C996D5}" destId="{9B66440B-AAC5-43FF-BCE1-1B96663D2C92}" srcOrd="0" destOrd="2" presId="urn:microsoft.com/office/officeart/2005/8/layout/vList2"/>
    <dgm:cxn modelId="{84A20088-6401-4982-86C2-73A417F94205}" type="presOf" srcId="{5B476E99-B749-419E-8743-CB8B33EC3E24}" destId="{9B66440B-AAC5-43FF-BCE1-1B96663D2C92}" srcOrd="0" destOrd="1" presId="urn:microsoft.com/office/officeart/2005/8/layout/vList2"/>
    <dgm:cxn modelId="{D42E9CE4-51A9-4F6E-A704-F00583798C56}" srcId="{781A1D98-B564-4658-9200-9E44A32ED1CB}" destId="{18829860-06D7-459A-B8B9-AE9A4014CECE}" srcOrd="0" destOrd="0" parTransId="{04447165-3241-4310-B174-1C7AC441FFB8}" sibTransId="{708593FC-D639-4AA8-B2F0-D54F60F6629F}"/>
    <dgm:cxn modelId="{2BC743F6-A7C6-46DB-8659-7305C6382D95}" srcId="{781A1D98-B564-4658-9200-9E44A32ED1CB}" destId="{5B476E99-B749-419E-8743-CB8B33EC3E24}" srcOrd="1" destOrd="0" parTransId="{89022E80-FC9B-471E-9BF5-EC106D500EC1}" sibTransId="{1C4256DA-72BF-446F-9E7F-CB06BACCF563}"/>
    <dgm:cxn modelId="{EFBDC543-AFFE-43D6-95AA-7C695D03907F}" type="presParOf" srcId="{D1428B1E-B247-441F-92ED-2CF0A4EB5525}" destId="{589E2DC5-136B-4D25-9BB9-2652CE9A7D55}" srcOrd="0" destOrd="0" presId="urn:microsoft.com/office/officeart/2005/8/layout/vList2"/>
    <dgm:cxn modelId="{C8A0E7CC-DE29-4942-AFB6-945FF3897E7C}" type="presParOf" srcId="{D1428B1E-B247-441F-92ED-2CF0A4EB5525}" destId="{9B66440B-AAC5-43FF-BCE1-1B96663D2C9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CC67B-4531-4ED0-B86F-5C87D81ADBEE}">
      <dsp:nvSpPr>
        <dsp:cNvPr id="0" name=""/>
        <dsp:cNvSpPr/>
      </dsp:nvSpPr>
      <dsp:spPr>
        <a:xfrm>
          <a:off x="254032" y="1203"/>
          <a:ext cx="2261778" cy="1357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2</a:t>
          </a:r>
          <a:r>
            <a:rPr lang="en-US" sz="2600" kern="1200" baseline="30000"/>
            <a:t>nd</a:t>
          </a:r>
          <a:r>
            <a:rPr lang="en-US" sz="2600" kern="1200"/>
            <a:t> Period Code</a:t>
          </a:r>
          <a:r>
            <a:rPr lang="en-US" sz="2600" kern="1200">
              <a:sym typeface="Wingdings" panose="05000000000000000000" pitchFamily="2" charset="2"/>
            </a:rPr>
            <a:t></a:t>
          </a:r>
          <a:r>
            <a:rPr lang="en-US" sz="2600" kern="1200"/>
            <a:t> IPQJV</a:t>
          </a:r>
        </a:p>
      </dsp:txBody>
      <dsp:txXfrm>
        <a:off x="254032" y="1203"/>
        <a:ext cx="2261778" cy="1357066"/>
      </dsp:txXfrm>
    </dsp:sp>
    <dsp:sp modelId="{1588CA5E-D0D5-4BAD-BDE5-A9DC8185A8F3}">
      <dsp:nvSpPr>
        <dsp:cNvPr id="0" name=""/>
        <dsp:cNvSpPr/>
      </dsp:nvSpPr>
      <dsp:spPr>
        <a:xfrm>
          <a:off x="2741988" y="1203"/>
          <a:ext cx="2261778" cy="1357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3</a:t>
          </a:r>
          <a:r>
            <a:rPr lang="en-US" sz="2600" kern="1200" baseline="30000"/>
            <a:t>rd</a:t>
          </a:r>
          <a:r>
            <a:rPr lang="en-US" sz="2600" kern="1200"/>
            <a:t> Period Code</a:t>
          </a:r>
          <a:r>
            <a:rPr lang="en-US" sz="2600" kern="1200">
              <a:sym typeface="Wingdings" panose="05000000000000000000" pitchFamily="2" charset="2"/>
            </a:rPr>
            <a:t></a:t>
          </a:r>
          <a:r>
            <a:rPr lang="en-US" sz="2600" kern="1200"/>
            <a:t>23XTP</a:t>
          </a:r>
        </a:p>
      </dsp:txBody>
      <dsp:txXfrm>
        <a:off x="2741988" y="1203"/>
        <a:ext cx="2261778" cy="1357066"/>
      </dsp:txXfrm>
    </dsp:sp>
    <dsp:sp modelId="{3C410F17-74E5-4F67-BD84-59CC3A64BD62}">
      <dsp:nvSpPr>
        <dsp:cNvPr id="0" name=""/>
        <dsp:cNvSpPr/>
      </dsp:nvSpPr>
      <dsp:spPr>
        <a:xfrm>
          <a:off x="254032" y="1584448"/>
          <a:ext cx="2261778" cy="1357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4</a:t>
          </a:r>
          <a:r>
            <a:rPr lang="en-US" sz="2600" kern="1200" baseline="30000"/>
            <a:t>th</a:t>
          </a:r>
          <a:r>
            <a:rPr lang="en-US" sz="2600" kern="1200"/>
            <a:t> Period Code</a:t>
          </a:r>
          <a:r>
            <a:rPr lang="en-US" sz="2600" kern="1200">
              <a:sym typeface="Wingdings" panose="05000000000000000000" pitchFamily="2" charset="2"/>
            </a:rPr>
            <a:t></a:t>
          </a:r>
          <a:r>
            <a:rPr lang="en-US" sz="2600" kern="1200"/>
            <a:t>GA2DN</a:t>
          </a:r>
        </a:p>
      </dsp:txBody>
      <dsp:txXfrm>
        <a:off x="254032" y="1584448"/>
        <a:ext cx="2261778" cy="1357066"/>
      </dsp:txXfrm>
    </dsp:sp>
    <dsp:sp modelId="{D18788AA-63B4-41DE-8D69-4C68800B2DB9}">
      <dsp:nvSpPr>
        <dsp:cNvPr id="0" name=""/>
        <dsp:cNvSpPr/>
      </dsp:nvSpPr>
      <dsp:spPr>
        <a:xfrm>
          <a:off x="2741988" y="1584448"/>
          <a:ext cx="2261778" cy="1357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6</a:t>
          </a:r>
          <a:r>
            <a:rPr lang="en-US" sz="2600" kern="1200" baseline="30000"/>
            <a:t>th</a:t>
          </a:r>
          <a:r>
            <a:rPr lang="en-US" sz="2600" kern="1200"/>
            <a:t> Period Code</a:t>
          </a:r>
          <a:r>
            <a:rPr lang="en-US" sz="2600" kern="1200">
              <a:sym typeface="Wingdings" panose="05000000000000000000" pitchFamily="2" charset="2"/>
            </a:rPr>
            <a:t></a:t>
          </a:r>
          <a:r>
            <a:rPr lang="en-US" sz="2600" kern="1200"/>
            <a:t> WBXN7</a:t>
          </a:r>
        </a:p>
      </dsp:txBody>
      <dsp:txXfrm>
        <a:off x="2741988" y="1584448"/>
        <a:ext cx="2261778" cy="1357066"/>
      </dsp:txXfrm>
    </dsp:sp>
    <dsp:sp modelId="{C3C6FD92-4B0E-44C9-BB26-4A786FADE022}">
      <dsp:nvSpPr>
        <dsp:cNvPr id="0" name=""/>
        <dsp:cNvSpPr/>
      </dsp:nvSpPr>
      <dsp:spPr>
        <a:xfrm>
          <a:off x="1498010" y="3167692"/>
          <a:ext cx="2261778" cy="1357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30000" dirty="0"/>
            <a:t>8th</a:t>
          </a:r>
          <a:r>
            <a:rPr lang="en-US" sz="2600" kern="1200" dirty="0"/>
            <a:t> Period Code</a:t>
          </a:r>
          <a:r>
            <a:rPr lang="en-US" sz="2600" kern="1200" dirty="0">
              <a:sym typeface="Wingdings" panose="05000000000000000000" pitchFamily="2" charset="2"/>
            </a:rPr>
            <a:t></a:t>
          </a:r>
          <a:r>
            <a:rPr lang="en-US" sz="2600" kern="1200" dirty="0"/>
            <a:t>76TM4</a:t>
          </a:r>
        </a:p>
      </dsp:txBody>
      <dsp:txXfrm>
        <a:off x="1498010" y="3167692"/>
        <a:ext cx="2261778" cy="1357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E2DC5-136B-4D25-9BB9-2652CE9A7D55}">
      <dsp:nvSpPr>
        <dsp:cNvPr id="0" name=""/>
        <dsp:cNvSpPr/>
      </dsp:nvSpPr>
      <dsp:spPr>
        <a:xfrm>
          <a:off x="0" y="13122"/>
          <a:ext cx="6666833" cy="30689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Which state of matter will take both the volume and shape of the container that holds it? </a:t>
          </a:r>
        </a:p>
      </dsp:txBody>
      <dsp:txXfrm>
        <a:off x="149812" y="162934"/>
        <a:ext cx="6367209" cy="2769286"/>
      </dsp:txXfrm>
    </dsp:sp>
    <dsp:sp modelId="{9B66440B-AAC5-43FF-BCE1-1B96663D2C92}">
      <dsp:nvSpPr>
        <dsp:cNvPr id="0" name=""/>
        <dsp:cNvSpPr/>
      </dsp:nvSpPr>
      <dsp:spPr>
        <a:xfrm>
          <a:off x="0" y="3082032"/>
          <a:ext cx="6666833" cy="2358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54610" rIns="305816" bIns="5461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/>
            <a:t>gas 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/>
            <a:t>ice 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/>
            <a:t>liquid </a:t>
          </a:r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400" kern="1200"/>
            <a:t>solid</a:t>
          </a:r>
        </a:p>
      </dsp:txBody>
      <dsp:txXfrm>
        <a:off x="0" y="3082032"/>
        <a:ext cx="6666833" cy="2358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F0264-BA41-4429-9855-F60FEB927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B13E9-B810-46A8-8075-3184A9111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228F2-0BA3-40DC-B4F0-7628E2600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99F8F-2131-417F-B60B-A8F7F000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4EF4E-C2CC-42FC-A47F-CD9384DF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8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7382-8102-4957-9183-4DDE0BE8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80A0E-77AB-496D-A196-15DA3C903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4E1E2-4541-4E70-B3F8-0B6156A5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F1AFD-8AA0-49E4-A9BB-8FFD8E3C8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61922-4428-46E1-9729-EB36A01AF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0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C7B27C-D17B-453B-BC1C-B23494D08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2EC4D-9F9E-4FA6-8497-731950746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9114A-5344-4EBA-9ED4-8D09BE5B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B37E-3DF7-4F75-80A5-DBF1011B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11073-803E-4649-BDD2-8DCD8768F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2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68EF3-E69D-4597-95F2-5D445898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18316-C14E-4A38-BE04-9CA444BF0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BC0B0-399D-4CC7-B217-689230DF3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DBEE1-5C22-4FDF-AE9A-D2A1F2937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49086-9176-4D9A-80D0-22F605F6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4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3156-21B3-4D80-BB19-AF59F890C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9EBAD-BCC3-4E93-99CD-08D23CB26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D38FA-019A-464C-94A3-496F3255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C4B07-2DC2-422E-8B7E-A29C6355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70FB3-A02F-4F09-B942-E9A53ACD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08404-DCF9-46E9-8C7D-24FCA9139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07ABD-C850-4290-827F-71B8B37AF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A467D-2575-45EC-A6EF-2C4282D67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79BB2-138E-4A4F-8133-3D2AEAAE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4C158-E8DE-442D-B6BB-EB4FF64C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A7542-2C51-4E39-BE81-EA88472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8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60672-F4C9-4813-B1B0-020828E8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3830C-369C-4B85-9BE9-4F92A5205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FEA23-683B-41FC-AC31-FAB5418CD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66C51-EAAA-46B0-B43F-B83FADD64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C7B80-B906-46EE-8363-0E20695EC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8276AC-4B54-4B0A-971D-3C8A605B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A8EF1D-035F-471C-9D02-3E3A80AEC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7A2763-1C1A-40F4-9BF9-14818F39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9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4DD33-3F17-4560-9716-302213405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7FC5A-D19A-4F45-8D88-6CD3A8810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9E503-A425-44FD-B4CD-ED0FED56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714F78-BFA3-4855-BE66-13E6B4D6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6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CE8887-B3F2-413B-BF3E-B5E96295C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AEA9F1-C69E-41CA-926C-EDF260B6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C7C48-2B7F-4472-BA41-444D0CE2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2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49D34-B1BD-45DB-A2EC-7BF58C1E6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6CD77-7674-45FA-8EB1-D923C0443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F2810-2B97-4393-99DF-3617B30EA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824DE-7610-425B-95A3-A2387D557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3B5D3-2E3C-4900-83E8-ACE6409D6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503FA-0C9A-4241-8732-9C642DE27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4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B020-EB71-47CD-90CE-752CE9ED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98235B-2F95-4FF1-9FD5-CCE5E2D76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4F18E-39FF-4B54-8D81-B51877605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880AB-40DC-4724-8487-76310356B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FF171-2EC3-4547-91B2-960EDB301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A6C0C-75D1-4E74-A7AF-3C0B2A36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5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3ECCA7-D65F-4689-A2BB-18A5F2A1B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C5063-D3A5-4A3B-90E0-05A52958B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3514F-B4DF-4B76-9C7E-448CB350E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A7032-A553-4E86-9765-F5EC437B4634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DF0C1-D842-4D75-9C7F-F6B06B47F4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BF5B0-63EE-40F6-8226-E86941DD35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BA8D1-FFC2-4C1A-94ED-EB59EA16C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1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/>
              <a:t>Homeroom Warm Up</a:t>
            </a:r>
            <a:br>
              <a:rPr lang="en-US" sz="4100"/>
            </a:br>
            <a:r>
              <a:rPr lang="en-US" sz="4100"/>
              <a:t>8/24/21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Dress for success" is a phrase all of us have heard before, but it means something different to each person. Write a paragraph explaining what "dress for success" means to you.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" r="1470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2E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187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  <a:latin typeface="Comic Sans MS" panose="030F0702030302020204" pitchFamily="66" charset="0"/>
              </a:rPr>
              <a:t>Science Closure</a:t>
            </a:r>
            <a:br>
              <a:rPr lang="en-US" sz="4000">
                <a:solidFill>
                  <a:srgbClr val="FFFFFF"/>
                </a:solidFill>
                <a:latin typeface="Comic Sans MS" panose="030F0702030302020204" pitchFamily="66" charset="0"/>
              </a:rPr>
            </a:br>
            <a:r>
              <a:rPr lang="en-US" sz="4000">
                <a:solidFill>
                  <a:srgbClr val="FFFFFF"/>
                </a:solidFill>
                <a:latin typeface="Comic Sans MS" panose="030F0702030302020204" pitchFamily="66" charset="0"/>
              </a:rPr>
              <a:t>8/24/21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87153B4-5D2D-435C-A272-EDE2964A5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57840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07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98" name="Title 1">
            <a:extLst>
              <a:ext uri="{FF2B5EF4-FFF2-40B4-BE49-F238E27FC236}">
                <a16:creationId xmlns:a16="http://schemas.microsoft.com/office/drawing/2014/main" id="{5F59B82F-D9B9-4143-807C-7B9B8D3BD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Science Warm Up</a:t>
            </a:r>
            <a:br>
              <a:rPr lang="en-US" alt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8/24/21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D36F7DA0-14C0-47AE-80C9-10267F43D41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43466" y="1670241"/>
            <a:ext cx="5982621" cy="4506722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altLang="en-US" sz="2400" dirty="0"/>
              <a:t>The following illustration shows three different states of a substance. </a:t>
            </a:r>
            <a:r>
              <a:rPr lang="en-US" altLang="en-US" sz="2400" dirty="0">
                <a:solidFill>
                  <a:srgbClr val="FF0000"/>
                </a:solidFill>
              </a:rPr>
              <a:t>Which of the following happens when the substance in jar B changes state to the substance in jar A?</a:t>
            </a:r>
          </a:p>
          <a:p>
            <a:pPr marL="0"/>
            <a:endParaRPr lang="en-US" altLang="en-US" sz="2400" dirty="0"/>
          </a:p>
          <a:p>
            <a:pPr marL="0"/>
            <a:r>
              <a:rPr lang="en-US" altLang="en-US" sz="2400" dirty="0"/>
              <a:t>A. The particles vibrate faster.</a:t>
            </a:r>
          </a:p>
          <a:p>
            <a:pPr marL="0"/>
            <a:r>
              <a:rPr lang="en-US" altLang="en-US" sz="2400" dirty="0"/>
              <a:t>B. The mass of the substance increases. </a:t>
            </a:r>
          </a:p>
          <a:p>
            <a:pPr marL="0"/>
            <a:r>
              <a:rPr lang="en-US" altLang="en-US" sz="2400" dirty="0"/>
              <a:t>C. The identity of the substance changes. </a:t>
            </a:r>
          </a:p>
          <a:p>
            <a:pPr marL="0"/>
            <a:r>
              <a:rPr lang="en-US" altLang="en-US" sz="2400" dirty="0"/>
              <a:t>D. The particles expand to fill their container. 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40" name="Isosceles Triangle 139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9700" name="Content Placeholder 4">
            <a:extLst>
              <a:ext uri="{FF2B5EF4-FFF2-40B4-BE49-F238E27FC236}">
                <a16:creationId xmlns:a16="http://schemas.microsoft.com/office/drawing/2014/main" id="{C0FDB2EC-3369-43A4-B6FC-A5FCF3FAA0F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71" y="2159061"/>
            <a:ext cx="5730828" cy="3451226"/>
          </a:xfrm>
          <a:prstGeom prst="rect">
            <a:avLst/>
          </a:prstGeom>
        </p:spPr>
      </p:pic>
      <p:grpSp>
        <p:nvGrpSpPr>
          <p:cNvPr id="143" name="Group 142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Isosceles Triangle 144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/>
              <a:t>Science Warm Up</a:t>
            </a:r>
            <a:br>
              <a:rPr lang="en-US" sz="3600"/>
            </a:br>
            <a:r>
              <a:rPr lang="en-US" sz="3600"/>
              <a:t>8/24/21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469" y="1935307"/>
            <a:ext cx="6151226" cy="4241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Dry ice is solid carbon dioxide. At room temperature, it changes directly into a gas. </a:t>
            </a:r>
            <a:r>
              <a:rPr lang="en-US" sz="2400" dirty="0">
                <a:solidFill>
                  <a:srgbClr val="FF0000"/>
                </a:solidFill>
              </a:rPr>
              <a:t>Which of the following describes this change? </a:t>
            </a:r>
          </a:p>
          <a:p>
            <a:pPr marL="514350" indent="-514350">
              <a:buAutoNum type="alphaUcPeriod"/>
            </a:pPr>
            <a:r>
              <a:rPr lang="en-US" sz="2400" dirty="0"/>
              <a:t>Evaporation results in a reduction of the mass of carbon dioxide. </a:t>
            </a:r>
          </a:p>
          <a:p>
            <a:pPr marL="514350" indent="-514350">
              <a:buAutoNum type="alphaUcPeriod"/>
            </a:pPr>
            <a:r>
              <a:rPr lang="en-US" sz="2400" dirty="0"/>
              <a:t>Freezing occurs due to a decrease in the kinetic energy of the particles. </a:t>
            </a:r>
          </a:p>
          <a:p>
            <a:pPr marL="514350" indent="-514350">
              <a:buAutoNum type="alphaUcPeriod"/>
            </a:pPr>
            <a:r>
              <a:rPr lang="en-US" sz="2400" dirty="0"/>
              <a:t>Sublimation occurs due to an increase in the kinetic energy of the particles. </a:t>
            </a:r>
          </a:p>
          <a:p>
            <a:pPr marL="514350" indent="-514350">
              <a:buAutoNum type="alphaUcPeriod"/>
            </a:pPr>
            <a:r>
              <a:rPr lang="en-US" sz="2400" dirty="0"/>
              <a:t>Deposition causes the particles of the carbon dioxide gas to lock into place.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Fog">
            <a:extLst>
              <a:ext uri="{FF2B5EF4-FFF2-40B4-BE49-F238E27FC236}">
                <a16:creationId xmlns:a16="http://schemas.microsoft.com/office/drawing/2014/main" id="{0F089882-0816-4C8B-B8C3-B2BCA74E69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0980" y="1782981"/>
            <a:ext cx="4361892" cy="4361892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4248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FAD3A4C-2E80-4FFD-96C7-A19C876A1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Homework</a:t>
            </a:r>
            <a:br>
              <a:rPr lang="en-US" altLang="en-US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en-US" alt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Due by 3PM on this Friday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AFCED14-9EF2-47BB-8425-358733A72FD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4800" dirty="0">
                <a:solidFill>
                  <a:srgbClr val="7030A0"/>
                </a:solidFill>
                <a:latin typeface="Comic Sans MS" panose="030F0702030302020204" pitchFamily="66" charset="0"/>
              </a:rPr>
              <a:t>Nearpod Lesson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graphicFrame>
        <p:nvGraphicFramePr>
          <p:cNvPr id="8199" name="Content Placeholder 1">
            <a:extLst>
              <a:ext uri="{FF2B5EF4-FFF2-40B4-BE49-F238E27FC236}">
                <a16:creationId xmlns:a16="http://schemas.microsoft.com/office/drawing/2014/main" id="{26A0EBB7-08C3-411C-8072-0A6D8697488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4910176"/>
              </p:ext>
            </p:extLst>
          </p:nvPr>
        </p:nvGraphicFramePr>
        <p:xfrm>
          <a:off x="5257800" y="1600201"/>
          <a:ext cx="5257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196" name="Picture 4" descr="A drawing of a person&#10;&#10;Description automatically generated">
            <a:extLst>
              <a:ext uri="{FF2B5EF4-FFF2-40B4-BE49-F238E27FC236}">
                <a16:creationId xmlns:a16="http://schemas.microsoft.com/office/drawing/2014/main" id="{C306DD0C-3B1A-4D52-A755-53046A7A4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3073402"/>
            <a:ext cx="3048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6D7BF36D-E4E9-4BD8-9660-51F9FCDFF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8" y="4191000"/>
            <a:ext cx="2600325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B96E1A-B18D-4D50-8B38-944CE9C9F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2" y="457200"/>
            <a:ext cx="1033669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60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366BDC6-5320-44BB-8A5D-285F34BCE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PHASE CHANGES</a:t>
            </a:r>
          </a:p>
        </p:txBody>
      </p:sp>
      <p:graphicFrame>
        <p:nvGraphicFramePr>
          <p:cNvPr id="39967" name="Group 31">
            <a:extLst>
              <a:ext uri="{FF2B5EF4-FFF2-40B4-BE49-F238E27FC236}">
                <a16:creationId xmlns:a16="http://schemas.microsoft.com/office/drawing/2014/main" id="{BF472D2B-B458-48B5-BFBB-8C0663B0782E}"/>
              </a:ext>
            </a:extLst>
          </p:cNvPr>
          <p:cNvGraphicFramePr>
            <a:graphicFrameLocks noGrp="1"/>
          </p:cNvGraphicFramePr>
          <p:nvPr>
            <p:ph sz="quarter" idx="4294967295"/>
          </p:nvPr>
        </p:nvGraphicFramePr>
        <p:xfrm>
          <a:off x="1828801" y="1219200"/>
          <a:ext cx="8628063" cy="3913188"/>
        </p:xfrm>
        <a:graphic>
          <a:graphicData uri="http://schemas.openxmlformats.org/drawingml/2006/table">
            <a:tbl>
              <a:tblPr/>
              <a:tblGrid>
                <a:gridCol w="2170113">
                  <a:extLst>
                    <a:ext uri="{9D8B030D-6E8A-4147-A177-3AD203B41FA5}">
                      <a16:colId xmlns:a16="http://schemas.microsoft.com/office/drawing/2014/main" val="3032486032"/>
                    </a:ext>
                  </a:extLst>
                </a:gridCol>
                <a:gridCol w="2698750">
                  <a:extLst>
                    <a:ext uri="{9D8B030D-6E8A-4147-A177-3AD203B41FA5}">
                      <a16:colId xmlns:a16="http://schemas.microsoft.com/office/drawing/2014/main" val="1981498222"/>
                    </a:ext>
                  </a:extLst>
                </a:gridCol>
                <a:gridCol w="3759200">
                  <a:extLst>
                    <a:ext uri="{9D8B030D-6E8A-4147-A177-3AD203B41FA5}">
                      <a16:colId xmlns:a16="http://schemas.microsoft.com/office/drawing/2014/main" val="3324272347"/>
                    </a:ext>
                  </a:extLst>
                </a:gridCol>
              </a:tblGrid>
              <a:tr h="615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Black" panose="020B0A04020102020204" pitchFamily="34" charset="0"/>
                        </a:rPr>
                        <a:t>Description of Phase Change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Black" panose="020B0A04020102020204" pitchFamily="34" charset="0"/>
                        </a:rPr>
                        <a:t>Term for Phase Change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Black" panose="020B0A04020102020204" pitchFamily="34" charset="0"/>
                        </a:rPr>
                        <a:t>Heat Movement During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Black" panose="020B0A04020102020204" pitchFamily="34" charset="0"/>
                        </a:rPr>
                        <a:t>Phase Change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46243"/>
                  </a:ext>
                </a:extLst>
              </a:tr>
              <a:tr h="164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Solid to liquid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 Black" panose="020B0A04020102020204" pitchFamily="34" charset="0"/>
                        </a:rPr>
                        <a:t>Melting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Heat goes into the solid as it melts.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818340"/>
                  </a:ext>
                </a:extLst>
              </a:tr>
              <a:tr h="164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Liquid to solid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 Black" panose="020B0A04020102020204" pitchFamily="34" charset="0"/>
                        </a:rPr>
                        <a:t>Freezing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Heat leaves the liquid as it freezes.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9771671"/>
                  </a:ext>
                </a:extLst>
              </a:tr>
            </a:tbl>
          </a:graphicData>
        </a:graphic>
      </p:graphicFrame>
      <p:sp>
        <p:nvSpPr>
          <p:cNvPr id="18445" name="AutoShape 26">
            <a:extLst>
              <a:ext uri="{FF2B5EF4-FFF2-40B4-BE49-F238E27FC236}">
                <a16:creationId xmlns:a16="http://schemas.microsoft.com/office/drawing/2014/main" id="{BA1C01E6-0766-40DC-B893-06540B4CB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1" y="1295401"/>
            <a:ext cx="1857375" cy="5810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6" name="AutoShape 27">
            <a:extLst>
              <a:ext uri="{FF2B5EF4-FFF2-40B4-BE49-F238E27FC236}">
                <a16:creationId xmlns:a16="http://schemas.microsoft.com/office/drawing/2014/main" id="{D3AD5B6D-F7EA-4259-A68E-7041D6007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295400"/>
            <a:ext cx="2452688" cy="5794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47" name="AutoShape 28">
            <a:extLst>
              <a:ext uri="{FF2B5EF4-FFF2-40B4-BE49-F238E27FC236}">
                <a16:creationId xmlns:a16="http://schemas.microsoft.com/office/drawing/2014/main" id="{8A0C949F-06B1-448D-9306-01822319E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219201"/>
            <a:ext cx="3208338" cy="5810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5">
            <a:extLst>
              <a:ext uri="{FF2B5EF4-FFF2-40B4-BE49-F238E27FC236}">
                <a16:creationId xmlns:a16="http://schemas.microsoft.com/office/drawing/2014/main" id="{C0DD8BD1-29B4-44D7-9EA0-F0ADFFE59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/>
          <a:lstStyle/>
          <a:p>
            <a:pPr eaLnBrk="1" hangingPunct="1"/>
            <a:r>
              <a:rPr lang="en-US" altLang="en-US" dirty="0"/>
              <a:t>PHASE CHANGES</a:t>
            </a:r>
          </a:p>
        </p:txBody>
      </p:sp>
      <p:graphicFrame>
        <p:nvGraphicFramePr>
          <p:cNvPr id="5162" name="Group 42">
            <a:extLst>
              <a:ext uri="{FF2B5EF4-FFF2-40B4-BE49-F238E27FC236}">
                <a16:creationId xmlns:a16="http://schemas.microsoft.com/office/drawing/2014/main" id="{8F8A674F-80B8-46DA-B703-E32AF9CA6053}"/>
              </a:ext>
            </a:extLst>
          </p:cNvPr>
          <p:cNvGraphicFramePr>
            <a:graphicFrameLocks noGrp="1"/>
          </p:cNvGraphicFramePr>
          <p:nvPr>
            <p:ph sz="quarter" idx="4294967295"/>
          </p:nvPr>
        </p:nvGraphicFramePr>
        <p:xfrm>
          <a:off x="1752600" y="1447800"/>
          <a:ext cx="8915400" cy="3840400"/>
        </p:xfrm>
        <a:graphic>
          <a:graphicData uri="http://schemas.openxmlformats.org/drawingml/2006/table">
            <a:tbl>
              <a:tblPr/>
              <a:tblGrid>
                <a:gridCol w="2306638">
                  <a:extLst>
                    <a:ext uri="{9D8B030D-6E8A-4147-A177-3AD203B41FA5}">
                      <a16:colId xmlns:a16="http://schemas.microsoft.com/office/drawing/2014/main" val="805517688"/>
                    </a:ext>
                  </a:extLst>
                </a:gridCol>
                <a:gridCol w="2722562">
                  <a:extLst>
                    <a:ext uri="{9D8B030D-6E8A-4147-A177-3AD203B41FA5}">
                      <a16:colId xmlns:a16="http://schemas.microsoft.com/office/drawing/2014/main" val="1392215077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918209363"/>
                    </a:ext>
                  </a:extLst>
                </a:gridCol>
              </a:tblGrid>
              <a:tr h="6400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Black" panose="020B0A04020102020204" pitchFamily="34" charset="0"/>
                        </a:rPr>
                        <a:t>Description of Phase Change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Black" panose="020B0A04020102020204" pitchFamily="34" charset="0"/>
                        </a:rPr>
                        <a:t>Term for Phase Change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T="45710" marB="4571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Black" panose="020B0A04020102020204" pitchFamily="34" charset="0"/>
                        </a:rPr>
                        <a:t>Heat Movement During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 Black" panose="020B0A04020102020204" pitchFamily="34" charset="0"/>
                        </a:rPr>
                        <a:t>Phase Change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720653"/>
                  </a:ext>
                </a:extLst>
              </a:tr>
              <a:tr h="15543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Liquid to gas</a:t>
                      </a:r>
                    </a:p>
                  </a:txBody>
                  <a:tcPr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 Black" panose="020B0A04020102020204" pitchFamily="34" charset="0"/>
                        </a:rPr>
                        <a:t>Vaporization, which includes boiling and evaporation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Heat goes into the liquid as it vaporizes.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513577"/>
                  </a:ext>
                </a:extLst>
              </a:tr>
              <a:tr h="822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Gas to liquid</a:t>
                      </a:r>
                    </a:p>
                  </a:txBody>
                  <a:tcPr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 Black" panose="020B0A04020102020204" pitchFamily="34" charset="0"/>
                        </a:rPr>
                        <a:t>Condensation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Heat leaves the gas as it condenses.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093671"/>
                  </a:ext>
                </a:extLst>
              </a:tr>
              <a:tr h="8228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Solid to gas</a:t>
                      </a:r>
                    </a:p>
                  </a:txBody>
                  <a:tcPr marT="45710" marB="4571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 Black" panose="020B0A04020102020204" pitchFamily="34" charset="0"/>
                        </a:rPr>
                        <a:t>Sublimation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Heat goes into the solid as it sublimates.</a:t>
                      </a:r>
                    </a:p>
                  </a:txBody>
                  <a:tcPr marT="45710" marB="4571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4320696"/>
                  </a:ext>
                </a:extLst>
              </a:tr>
            </a:tbl>
          </a:graphicData>
        </a:graphic>
      </p:graphicFrame>
      <p:sp>
        <p:nvSpPr>
          <p:cNvPr id="19472" name="AutoShape 28">
            <a:extLst>
              <a:ext uri="{FF2B5EF4-FFF2-40B4-BE49-F238E27FC236}">
                <a16:creationId xmlns:a16="http://schemas.microsoft.com/office/drawing/2014/main" id="{A1369CAC-A18D-4B1F-AA28-55D503471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21336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3" name="AutoShape 29">
            <a:extLst>
              <a:ext uri="{FF2B5EF4-FFF2-40B4-BE49-F238E27FC236}">
                <a16:creationId xmlns:a16="http://schemas.microsoft.com/office/drawing/2014/main" id="{F301F831-0415-4F60-85D6-591AE77D1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447800"/>
            <a:ext cx="2452688" cy="5794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4" name="AutoShape 30">
            <a:extLst>
              <a:ext uri="{FF2B5EF4-FFF2-40B4-BE49-F238E27FC236}">
                <a16:creationId xmlns:a16="http://schemas.microsoft.com/office/drawing/2014/main" id="{EC6D080B-4197-4995-BAE2-23FB08478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447800"/>
            <a:ext cx="3505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55" name="Rectangle 191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0" name="Title 1">
            <a:extLst>
              <a:ext uri="{FF2B5EF4-FFF2-40B4-BE49-F238E27FC236}">
                <a16:creationId xmlns:a16="http://schemas.microsoft.com/office/drawing/2014/main" id="{0C8C93F8-4664-4663-93FE-36742E970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46" y="1610024"/>
            <a:ext cx="4093697" cy="938352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altLang="en-US" sz="3100" b="1" dirty="0"/>
              <a:t>Assignment</a:t>
            </a:r>
            <a:br>
              <a:rPr lang="en-US" altLang="en-US" sz="3100" b="1" dirty="0"/>
            </a:br>
            <a:r>
              <a:rPr lang="en-US" altLang="en-US" sz="3100" b="1" dirty="0"/>
              <a:t>“States of Matter Foldable”</a:t>
            </a:r>
          </a:p>
        </p:txBody>
      </p: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518649"/>
            <a:ext cx="1128382" cy="847206"/>
            <a:chOff x="8183879" y="1000124"/>
            <a:chExt cx="1562267" cy="1172973"/>
          </a:xfrm>
        </p:grpSpPr>
        <p:sp>
          <p:nvSpPr>
            <p:cNvPr id="194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652" name="Content Placeholder 7">
            <a:extLst>
              <a:ext uri="{FF2B5EF4-FFF2-40B4-BE49-F238E27FC236}">
                <a16:creationId xmlns:a16="http://schemas.microsoft.com/office/drawing/2014/main" id="{BA9E379A-455D-44E5-90C6-DA8612F4641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154746" y="3067026"/>
            <a:ext cx="3904328" cy="327232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Must include </a:t>
            </a:r>
          </a:p>
          <a:p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Solid, Liquids, Gas. </a:t>
            </a:r>
          </a:p>
          <a:p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Definition/3 examples</a:t>
            </a:r>
          </a:p>
          <a:p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Picture of particle arrangement </a:t>
            </a:r>
          </a:p>
          <a:p>
            <a:pPr marL="0" indent="0">
              <a:buNone/>
            </a:pPr>
            <a:endParaRPr lang="en-US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See examples 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endParaRPr lang="en-US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653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1BF4E1-99A2-4CCB-8B9D-617957175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40292"/>
          <a:stretch/>
        </p:blipFill>
        <p:spPr bwMode="auto">
          <a:xfrm>
            <a:off x="4636963" y="10"/>
            <a:ext cx="7555037" cy="338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2C7CE037-3506-45F5-AF91-4D02DBD9B5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6" r="-2" b="30248"/>
          <a:stretch/>
        </p:blipFill>
        <p:spPr>
          <a:xfrm>
            <a:off x="4639056" y="3474720"/>
            <a:ext cx="7552944" cy="33832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States of Matter Foldable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The foldable we started on in class yesterday should be completed at this time and glued down inside of your Science notebook.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B78896E6-15B4-447F-A9D1-97D12CACA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39" y="4613276"/>
            <a:ext cx="2600325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170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412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Comic Sans MS</vt:lpstr>
      <vt:lpstr>Wingdings</vt:lpstr>
      <vt:lpstr>Office Theme</vt:lpstr>
      <vt:lpstr>Homeroom Warm Up 8/24/21</vt:lpstr>
      <vt:lpstr>Science Warm Up 8/24/21</vt:lpstr>
      <vt:lpstr>Science Warm Up 8/24/21</vt:lpstr>
      <vt:lpstr>Homework Due by 3PM on this Friday</vt:lpstr>
      <vt:lpstr>PowerPoint Presentation</vt:lpstr>
      <vt:lpstr>PHASE CHANGES</vt:lpstr>
      <vt:lpstr>PHASE CHANGES</vt:lpstr>
      <vt:lpstr>Assignment “States of Matter Foldable”</vt:lpstr>
      <vt:lpstr>States of Matter Foldable</vt:lpstr>
      <vt:lpstr>Science Closure 8/24/21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Homeroom Warm Up 8/24/21</dc:title>
  <dc:creator>Ebony Stanford</dc:creator>
  <cp:lastModifiedBy>Ebony Stanford</cp:lastModifiedBy>
  <cp:revision>1</cp:revision>
  <dcterms:created xsi:type="dcterms:W3CDTF">2021-08-24T01:38:34Z</dcterms:created>
  <dcterms:modified xsi:type="dcterms:W3CDTF">2021-08-24T01:53:34Z</dcterms:modified>
</cp:coreProperties>
</file>