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9" r:id="rId2"/>
    <p:sldId id="275" r:id="rId3"/>
    <p:sldId id="280" r:id="rId4"/>
    <p:sldId id="256" r:id="rId5"/>
    <p:sldId id="276" r:id="rId6"/>
    <p:sldId id="277" r:id="rId7"/>
    <p:sldId id="278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68" d="100"/>
          <a:sy n="68" d="100"/>
        </p:scale>
        <p:origin x="71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FD690-CB57-40D3-844C-6FDC4ABEAA08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5A103-62FC-429D-B390-502A4EB84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2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BFCEB2-0788-4E66-B8D5-13C9C2E4277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Anyone remember what covalent bonds are?  Chemical bonds where the atoms share electrons.  They’re pretty strong.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956D-6D70-48D5-B8E0-646AA350DF40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6F320-E1CD-4DCC-9562-98BD2AEE4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956D-6D70-48D5-B8E0-646AA350DF40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6F320-E1CD-4DCC-9562-98BD2AEE4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956D-6D70-48D5-B8E0-646AA350DF40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6F320-E1CD-4DCC-9562-98BD2AEE4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FBA7B-36CD-48EE-99C4-3ECC9BF64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956D-6D70-48D5-B8E0-646AA350DF40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6F320-E1CD-4DCC-9562-98BD2AEE4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956D-6D70-48D5-B8E0-646AA350DF40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6F320-E1CD-4DCC-9562-98BD2AEE4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956D-6D70-48D5-B8E0-646AA350DF40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6F320-E1CD-4DCC-9562-98BD2AEE4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956D-6D70-48D5-B8E0-646AA350DF40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6F320-E1CD-4DCC-9562-98BD2AEE4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956D-6D70-48D5-B8E0-646AA350DF40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6F320-E1CD-4DCC-9562-98BD2AEE4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956D-6D70-48D5-B8E0-646AA350DF40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6F320-E1CD-4DCC-9562-98BD2AEE4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956D-6D70-48D5-B8E0-646AA350DF40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6F320-E1CD-4DCC-9562-98BD2AEE4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956D-6D70-48D5-B8E0-646AA350DF40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6F320-E1CD-4DCC-9562-98BD2AEE4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A956D-6D70-48D5-B8E0-646AA350DF40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6F320-E1CD-4DCC-9562-98BD2AEE4CB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ngss.nsta.org/Resource.aspx?ResourceID=1051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623B32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C384F6-FA43-4ED1-B9E1-946E8981C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700" dirty="0">
                <a:solidFill>
                  <a:srgbClr val="FFFFFF"/>
                </a:solidFill>
                <a:latin typeface="Comic Sans MS" panose="030F0702030302020204" pitchFamily="66" charset="0"/>
              </a:rPr>
              <a:t>Homeroom Warm Up</a:t>
            </a:r>
            <a:br>
              <a:rPr lang="en-US" sz="3700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US" sz="3700" dirty="0">
                <a:solidFill>
                  <a:srgbClr val="FFFFFF"/>
                </a:solidFill>
                <a:latin typeface="Comic Sans MS" panose="030F0702030302020204" pitchFamily="66" charset="0"/>
              </a:rPr>
              <a:t>2/28/2020</a:t>
            </a:r>
          </a:p>
        </p:txBody>
      </p:sp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1FBAD022-0565-4BBD-9D85-F133154636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" r="7322" b="1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278A7D-6012-4C33-AE26-E11E7B30A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FFFFFF"/>
                </a:solidFill>
                <a:latin typeface="Comic Sans MS" panose="030F0702030302020204" pitchFamily="66" charset="0"/>
              </a:rPr>
              <a:t>Describe someone who is a hero to you and explain why. </a:t>
            </a:r>
          </a:p>
          <a:p>
            <a:pPr marL="0" indent="0">
              <a:buNone/>
            </a:pPr>
            <a:endParaRPr lang="en-US" sz="17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710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Structure of DNA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000"/>
              <a:t>Phosphate group attaches to deoxyribose sugar with </a:t>
            </a:r>
            <a:r>
              <a:rPr lang="en-US" sz="2000" b="1"/>
              <a:t>covalent</a:t>
            </a:r>
            <a:r>
              <a:rPr lang="en-US" sz="2000"/>
              <a:t> bonds.</a:t>
            </a:r>
          </a:p>
          <a:p>
            <a:pPr lvl="1" eaLnBrk="1" hangingPunct="1"/>
            <a:r>
              <a:rPr lang="en-US" sz="1800"/>
              <a:t>These are strong bonds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They make up the backbone of the DNA molecule.</a:t>
            </a:r>
          </a:p>
          <a:p>
            <a:pPr eaLnBrk="1" hangingPunct="1"/>
            <a:r>
              <a:rPr lang="en-US" sz="2000"/>
              <a:t>The nitrogenous bases stick out from the deoxyribose sugars like steps.</a:t>
            </a:r>
          </a:p>
        </p:txBody>
      </p:sp>
      <p:sp>
        <p:nvSpPr>
          <p:cNvPr id="22532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725488"/>
            <a:ext cx="3406775" cy="613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Nitrogenous Bases</a:t>
            </a:r>
          </a:p>
        </p:txBody>
      </p:sp>
      <p:sp>
        <p:nvSpPr>
          <p:cNvPr id="2355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But the nitrogenous bases are the most important part of DNA.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The order of the bases is a code for how to build proteins.</a:t>
            </a:r>
          </a:p>
          <a:p>
            <a:pPr lvl="1" eaLnBrk="1" hangingPunct="1"/>
            <a:r>
              <a:rPr lang="en-US"/>
              <a:t>The exact order of all 3 billion bases in an organism’s genome is UNIQUE to that organism (unless it’s a clone or a twin.)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Nitrogenous Bases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This is what they look like (on a molecular level.)</a:t>
            </a:r>
          </a:p>
        </p:txBody>
      </p:sp>
      <p:pic>
        <p:nvPicPr>
          <p:cNvPr id="24580" name="Picture 2" descr="http://student.ccbcmd.edu/%7Egkaiser/biotutorials/dna/images/DNAba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286000"/>
            <a:ext cx="5124450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Nitrogenous Bases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Adenine and Guanine are called </a:t>
            </a:r>
            <a:r>
              <a:rPr lang="en-US" b="1"/>
              <a:t>purines</a:t>
            </a:r>
          </a:p>
          <a:p>
            <a:pPr eaLnBrk="1" hangingPunct="1"/>
            <a:r>
              <a:rPr lang="en-US"/>
              <a:t>Thymine and Cytosine are called </a:t>
            </a:r>
            <a:r>
              <a:rPr lang="en-US" b="1"/>
              <a:t>pyrimidines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 sz="1800"/>
              <a:t>Fun fact: caffeine is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/>
              <a:t>	also	a purine</a:t>
            </a:r>
            <a:r>
              <a:rPr lang="en-US" sz="3200"/>
              <a:t>!</a:t>
            </a:r>
          </a:p>
        </p:txBody>
      </p:sp>
      <p:pic>
        <p:nvPicPr>
          <p:cNvPr id="25604" name="Picture 4" descr="http://prancer.physics.louisville.edu/astrowiki/images/4/42/Dna_purines_pyrimidines_fi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743200"/>
            <a:ext cx="5257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http://upload.wikimedia.org/wikipedia/commons/thumb/5/5e/Caffeine-2D-skeletal.svg/200px-Caffeine-2D-skeletal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800600"/>
            <a:ext cx="1905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Nitrogenous Bases: Pairing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Adenine will form a hydrogen bond with Thymine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Guanine will form a hydrogen bond with Cytosine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This is called </a:t>
            </a:r>
            <a:r>
              <a:rPr lang="en-US" b="1" dirty="0">
                <a:solidFill>
                  <a:srgbClr val="FF0000"/>
                </a:solidFill>
              </a:rPr>
              <a:t>base pairing.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Where have we heard of hydrogen bonds before?  Water molecules!</a:t>
            </a:r>
          </a:p>
          <a:p>
            <a:pPr lvl="1" eaLnBrk="1" hangingPunct="1"/>
            <a:r>
              <a:rPr lang="en-US" dirty="0"/>
              <a:t>*Remember: h-bonds are fairly weak!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Nitrogenous Bases: Pairing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T-A forms two H-bonds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C-G forms three H-bonds</a:t>
            </a:r>
          </a:p>
        </p:txBody>
      </p:sp>
      <p:pic>
        <p:nvPicPr>
          <p:cNvPr id="27652" name="Picture 2" descr="http://users.rcn.com/jkimball.ma.ultranet/BiologyPages/B/BasePair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828800"/>
            <a:ext cx="4414838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Chargraff’s Rule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/>
            <a:r>
              <a:rPr lang="en-US" dirty="0"/>
              <a:t>Erwin </a:t>
            </a:r>
            <a:r>
              <a:rPr lang="en-US" dirty="0" err="1"/>
              <a:t>Chargraff</a:t>
            </a:r>
            <a:r>
              <a:rPr lang="en-US" dirty="0"/>
              <a:t> discovered that the percentage of T’s in any given organism’s DNA equals the percentage of A’s, and the percentage of G’s equals the percentage of C’s.</a:t>
            </a:r>
          </a:p>
          <a:p>
            <a:pPr lvl="1" eaLnBrk="1" hangingPunct="1">
              <a:buNone/>
            </a:pPr>
            <a:r>
              <a:rPr lang="en-US" dirty="0"/>
              <a:t>%A =% T</a:t>
            </a:r>
          </a:p>
          <a:p>
            <a:pPr lvl="1" eaLnBrk="1" hangingPunct="1">
              <a:buNone/>
            </a:pPr>
            <a:r>
              <a:rPr lang="en-US" dirty="0"/>
              <a:t>%G = %C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Applying Chargraff’s Rule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So…</a:t>
            </a:r>
          </a:p>
          <a:p>
            <a:pPr lvl="1" eaLnBrk="1" hangingPunct="1"/>
            <a:r>
              <a:rPr lang="en-US"/>
              <a:t>If an organism’s genome is 30% T’s, what are the percentages of the other three bases?</a:t>
            </a:r>
          </a:p>
          <a:p>
            <a:pPr lvl="1" eaLnBrk="1" hangingPunct="1">
              <a:buFont typeface="Wingdings" pitchFamily="2" charset="2"/>
              <a:buNone/>
            </a:pPr>
            <a:endParaRPr lang="en-US"/>
          </a:p>
          <a:p>
            <a:pPr lvl="1" eaLnBrk="1" hangingPunct="1"/>
            <a:r>
              <a:rPr lang="en-US"/>
              <a:t>If a different organism’s genome is 15% C’s, what are the percentages of the other three bases?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Chargraff’s</a:t>
            </a:r>
            <a:r>
              <a:rPr lang="en-US" dirty="0"/>
              <a:t> Rule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The fact that A always bonds with T and C always bonds with G is the rule of base pairing.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895600"/>
            <a:ext cx="6124575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Base Pair Bonding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/>
              <a:t>Why is it important that base pair bonds are weak?</a:t>
            </a:r>
          </a:p>
          <a:p>
            <a:pPr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</a:pPr>
            <a:r>
              <a:rPr lang="en-US"/>
              <a:t>So the DNA molecule can break apart!</a:t>
            </a:r>
          </a:p>
          <a:p>
            <a:pPr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</a:pPr>
            <a:r>
              <a:rPr lang="en-US"/>
              <a:t>But that’s another story…</a:t>
            </a:r>
          </a:p>
          <a:p>
            <a:pPr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</a:pPr>
            <a:r>
              <a:rPr lang="en-US"/>
              <a:t>…but we’ll talk about that tomorrow…</a:t>
            </a:r>
          </a:p>
        </p:txBody>
      </p:sp>
      <p:sp>
        <p:nvSpPr>
          <p:cNvPr id="31748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endParaRPr lang="en-US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3207" y="1447800"/>
            <a:ext cx="2584656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Science Warm Up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2/28/2020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5910" y="533400"/>
            <a:ext cx="5005690" cy="5499100"/>
          </a:xfrm>
        </p:spPr>
        <p:txBody>
          <a:bodyPr anchor="ctr">
            <a:normAutofit lnSpcReduction="10000"/>
          </a:bodyPr>
          <a:lstStyle/>
          <a:p>
            <a:pPr marL="0" lv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Having a widow's peak (W) is dominant to not having a widow's peak (w). </a:t>
            </a:r>
            <a:r>
              <a:rPr lang="en-US" sz="2800" dirty="0">
                <a:solidFill>
                  <a:srgbClr val="FF0000"/>
                </a:solidFill>
              </a:rPr>
              <a:t>Determine the genotype percentage for the offspring of a homozygous dominant female and a homozygous recessive male.</a:t>
            </a:r>
          </a:p>
          <a:p>
            <a:pPr marL="0" lv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a. 25% WW, 50% </a:t>
            </a:r>
            <a:r>
              <a:rPr lang="en-US" sz="2800" dirty="0" err="1">
                <a:solidFill>
                  <a:srgbClr val="000000"/>
                </a:solidFill>
              </a:rPr>
              <a:t>Ww</a:t>
            </a:r>
            <a:r>
              <a:rPr lang="en-US" sz="2800" dirty="0">
                <a:solidFill>
                  <a:srgbClr val="000000"/>
                </a:solidFill>
              </a:rPr>
              <a:t>, 25% </a:t>
            </a:r>
            <a:r>
              <a:rPr lang="en-US" sz="2800" dirty="0" err="1">
                <a:solidFill>
                  <a:srgbClr val="000000"/>
                </a:solidFill>
              </a:rPr>
              <a:t>ww</a:t>
            </a: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b. 75% </a:t>
            </a:r>
            <a:r>
              <a:rPr lang="en-US" sz="2800" dirty="0" err="1">
                <a:solidFill>
                  <a:srgbClr val="000000"/>
                </a:solidFill>
              </a:rPr>
              <a:t>Ww</a:t>
            </a:r>
            <a:r>
              <a:rPr lang="en-US" sz="2800" dirty="0">
                <a:solidFill>
                  <a:srgbClr val="000000"/>
                </a:solidFill>
              </a:rPr>
              <a:t>, 25% </a:t>
            </a:r>
            <a:r>
              <a:rPr lang="en-US" sz="2800" dirty="0" err="1">
                <a:solidFill>
                  <a:srgbClr val="000000"/>
                </a:solidFill>
              </a:rPr>
              <a:t>ww</a:t>
            </a: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c. 100% </a:t>
            </a:r>
            <a:r>
              <a:rPr lang="en-US" sz="2800" dirty="0" err="1">
                <a:solidFill>
                  <a:srgbClr val="000000"/>
                </a:solidFill>
              </a:rPr>
              <a:t>Ww</a:t>
            </a: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d. 50% WW, 50% </a:t>
            </a:r>
            <a:r>
              <a:rPr lang="en-US" sz="2800" dirty="0" err="1">
                <a:solidFill>
                  <a:srgbClr val="000000"/>
                </a:solidFill>
              </a:rPr>
              <a:t>ww</a:t>
            </a: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42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Structure of DNA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does DNA look like?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Rosalind Franklin took an x-ray diffraction picture of a DNA strand from the top down.  It looked like this: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343400"/>
            <a:ext cx="11715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886200"/>
            <a:ext cx="22002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Structure of DNA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From Franklin’s picture, </a:t>
            </a:r>
            <a:r>
              <a:rPr lang="en-US" sz="2000" b="1" dirty="0">
                <a:solidFill>
                  <a:srgbClr val="FF0000"/>
                </a:solidFill>
              </a:rPr>
              <a:t>Watson and Crick </a:t>
            </a:r>
            <a:r>
              <a:rPr lang="en-US" sz="2000" dirty="0">
                <a:solidFill>
                  <a:srgbClr val="FF0000"/>
                </a:solidFill>
              </a:rPr>
              <a:t>were able to figure out that DNA looks like a </a:t>
            </a:r>
            <a:r>
              <a:rPr lang="en-US" sz="2000" b="1" dirty="0">
                <a:solidFill>
                  <a:srgbClr val="FF0000"/>
                </a:solidFill>
              </a:rPr>
              <a:t>double helix</a:t>
            </a:r>
            <a:r>
              <a:rPr lang="en-US" sz="2000" dirty="0">
                <a:solidFill>
                  <a:srgbClr val="FF0000"/>
                </a:solidFill>
              </a:rPr>
              <a:t>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solidFill>
                  <a:srgbClr val="FF0000"/>
                </a:solidFill>
              </a:rPr>
              <a:t> </a:t>
            </a:r>
          </a:p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This double helix shape looks like a twisted ladder.</a:t>
            </a:r>
          </a:p>
          <a:p>
            <a:pPr eaLnBrk="1" hangingPunct="1"/>
            <a:endParaRPr lang="en-US" sz="20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The phosphates and deoxyribose sugars form the sides.  The nitrogenous bases form the ladder rungs.</a:t>
            </a:r>
            <a:endParaRPr lang="en-US" sz="2000" b="1" dirty="0">
              <a:solidFill>
                <a:srgbClr val="FF0000"/>
              </a:solidFill>
            </a:endParaRPr>
          </a:p>
          <a:p>
            <a:pPr eaLnBrk="1" hangingPunct="1"/>
            <a:endParaRPr lang="en-US" sz="2000" dirty="0"/>
          </a:p>
        </p:txBody>
      </p:sp>
      <p:pic>
        <p:nvPicPr>
          <p:cNvPr id="3379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0288" y="1600200"/>
            <a:ext cx="1114425" cy="453072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Exit Ticket!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81340"/>
            <a:ext cx="8686800" cy="5338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4D662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E627E4-BDF7-4B47-AF5B-5B483DA05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altLang="en-US" sz="2400">
                <a:solidFill>
                  <a:srgbClr val="FFFFFF"/>
                </a:solidFill>
              </a:rPr>
              <a:t>Take a look at the picture below. Now complete the following sentences with your own responses</a:t>
            </a: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4" name="Content Placeholder 3">
            <a:hlinkClick r:id="rId2"/>
            <a:extLst>
              <a:ext uri="{FF2B5EF4-FFF2-40B4-BE49-F238E27FC236}">
                <a16:creationId xmlns:a16="http://schemas.microsoft.com/office/drawing/2014/main" id="{5FEF3739-0D13-4469-ACAC-B00B16080384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0" r="20183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FB9A21-2FC2-44D9-A19B-64E08D0D1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6630" y="917725"/>
            <a:ext cx="3251710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3200" dirty="0">
                <a:solidFill>
                  <a:srgbClr val="FFFFFF"/>
                </a:solidFill>
              </a:rPr>
              <a:t>1. This makes me think of….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3200" dirty="0">
                <a:solidFill>
                  <a:srgbClr val="FFFFFF"/>
                </a:solidFill>
              </a:rPr>
              <a:t>2. I wonder….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3200" dirty="0">
                <a:solidFill>
                  <a:srgbClr val="FFFFFF"/>
                </a:solidFill>
              </a:rPr>
              <a:t>3. I have some questions….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3200" dirty="0">
                <a:solidFill>
                  <a:srgbClr val="FFFFFF"/>
                </a:solidFill>
              </a:rPr>
              <a:t>4. This makes me want to….</a:t>
            </a:r>
          </a:p>
          <a:p>
            <a:pPr marL="0" indent="-228600">
              <a:lnSpc>
                <a:spcPct val="90000"/>
              </a:lnSpc>
            </a:pPr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26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creationrevolution.com/wp-content/uploads/2013/07/DNA-Str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9900" cy="70199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Structure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Unwinding the Double Helix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6316663" cy="5794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>
                <a:latin typeface="Chalkboard" charset="0"/>
                <a:ea typeface="+mj-ea"/>
              </a:rPr>
              <a:t>What we already know:</a:t>
            </a:r>
            <a:endParaRPr lang="en-US">
              <a:latin typeface="Chalkboard" charset="0"/>
              <a:ea typeface="+mj-ea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914400"/>
            <a:ext cx="6326188" cy="2971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Chalkboard" charset="0"/>
                <a:ea typeface="+mn-ea"/>
              </a:rPr>
              <a:t>The nucleus contains DNA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Chalkboard" charset="0"/>
                <a:ea typeface="+mn-ea"/>
              </a:rPr>
              <a:t>Eukaryotes have linear DNA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Chalkboard" charset="0"/>
                <a:ea typeface="+mn-ea"/>
              </a:rPr>
              <a:t>Prokaryotes have circular DNA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Chalkboard" charset="0"/>
                <a:ea typeface="+mn-ea"/>
              </a:rPr>
              <a:t>DNA is copied during Interphase of the Cell Cycle</a:t>
            </a:r>
            <a:endParaRPr lang="en-US" sz="2000" dirty="0">
              <a:latin typeface="Chalkboard" charset="0"/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dirty="0">
              <a:latin typeface="Chalkboard" charset="0"/>
              <a:ea typeface="+mn-ea"/>
            </a:endParaRPr>
          </a:p>
        </p:txBody>
      </p:sp>
      <p:pic>
        <p:nvPicPr>
          <p:cNvPr id="4100" name="Picture 4" descr="08 Prokaryote vs Eukaryote.JPG                                 0026F3B2Macintosh HD                   C375CBED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13" y="3492500"/>
            <a:ext cx="5081587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50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6316663" cy="5794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>
                <a:latin typeface="Chalkboard" charset="0"/>
                <a:ea typeface="+mj-ea"/>
              </a:rPr>
              <a:t>What we already know:</a:t>
            </a:r>
            <a:endParaRPr lang="en-US">
              <a:latin typeface="Chalkboard" charset="0"/>
              <a:ea typeface="+mj-ea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990600"/>
            <a:ext cx="4344988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latin typeface="Chalkboard" charset="0"/>
                <a:ea typeface="+mn-ea"/>
              </a:rPr>
              <a:t>Traits are distinguishing features or characteristics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latin typeface="Chalkboard" charset="0"/>
                <a:ea typeface="+mn-ea"/>
              </a:rPr>
              <a:t>Traits are passed from parent to offspring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latin typeface="Chalkboard" charset="0"/>
                <a:ea typeface="+mn-ea"/>
              </a:rPr>
              <a:t>Traits are passed on through genes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latin typeface="Chalkboard" charset="0"/>
                <a:ea typeface="+mn-ea"/>
              </a:rPr>
              <a:t>Genes are specific sections of DNA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latin typeface="Chalkboard" charset="0"/>
                <a:ea typeface="+mn-ea"/>
              </a:rPr>
              <a:t>In sexual reproduction, offspring get half of their genes from each parent</a:t>
            </a:r>
            <a:endParaRPr lang="en-US" sz="2000">
              <a:latin typeface="Chalkboard" charset="0"/>
              <a:ea typeface="+mn-ea"/>
            </a:endParaRPr>
          </a:p>
        </p:txBody>
      </p:sp>
      <p:pic>
        <p:nvPicPr>
          <p:cNvPr id="5124" name="Picture 4" descr="redhead.jpg                                                    0026F3B2Macintosh HD                   C375CBED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4495800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63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631666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>
                <a:latin typeface="Chalkboard" charset="0"/>
                <a:ea typeface="+mj-ea"/>
              </a:rPr>
              <a:t>DNA is INFORMATION</a:t>
            </a:r>
            <a:endParaRPr lang="en-US">
              <a:latin typeface="Chalkboard" charset="0"/>
              <a:ea typeface="+mj-ea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1600200"/>
            <a:ext cx="3581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solidFill>
                  <a:srgbClr val="FF0000"/>
                </a:solidFill>
                <a:latin typeface="Chalkboard" charset="0"/>
                <a:ea typeface="+mn-ea"/>
              </a:rPr>
              <a:t>DNA= deoxyribose nucleic acid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solidFill>
                  <a:srgbClr val="FF0000"/>
                </a:solidFill>
                <a:latin typeface="Chalkboard" charset="0"/>
                <a:ea typeface="+mn-ea"/>
              </a:rPr>
              <a:t>A molecule that stores information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solidFill>
                  <a:srgbClr val="FF0000"/>
                </a:solidFill>
                <a:latin typeface="Chalkboard" charset="0"/>
                <a:ea typeface="+mn-ea"/>
              </a:rPr>
              <a:t>Contains the instructions for making proteins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Chalkboard" charset="0"/>
                <a:ea typeface="+mn-ea"/>
              </a:rPr>
              <a:t>Like a cookbook contains the instructions for making a cake</a:t>
            </a:r>
            <a:endParaRPr lang="en-US" sz="2000" dirty="0">
              <a:latin typeface="Chalkboard" charset="0"/>
              <a:ea typeface="+mn-ea"/>
            </a:endParaRP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5181600" y="2133600"/>
            <a:ext cx="3659188" cy="3733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Times" charset="0"/>
            </a:endParaRPr>
          </a:p>
        </p:txBody>
      </p:sp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3600"/>
            <a:ext cx="36591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76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Structure of DNA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solidFill>
                  <a:srgbClr val="FF0000"/>
                </a:solidFill>
              </a:rPr>
              <a:t>DNA is a long (about 2 meters!) chain of nucleotides held together with covalent bonds.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>
                <a:solidFill>
                  <a:srgbClr val="FF0000"/>
                </a:solidFill>
              </a:rPr>
              <a:t>A </a:t>
            </a:r>
            <a:r>
              <a:rPr lang="en-US" sz="2400" b="1" dirty="0">
                <a:solidFill>
                  <a:srgbClr val="FF0000"/>
                </a:solidFill>
              </a:rPr>
              <a:t>nucleotide</a:t>
            </a:r>
            <a:r>
              <a:rPr lang="en-US" sz="2400" dirty="0">
                <a:solidFill>
                  <a:srgbClr val="FF0000"/>
                </a:solidFill>
              </a:rPr>
              <a:t>  is the monomer of DNA.</a:t>
            </a:r>
          </a:p>
          <a:p>
            <a:pPr eaLnBrk="1" hangingPunct="1"/>
            <a:r>
              <a:rPr lang="en-US" sz="2400" dirty="0">
                <a:solidFill>
                  <a:srgbClr val="FF0000"/>
                </a:solidFill>
              </a:rPr>
              <a:t>It’s made up of three parts</a:t>
            </a:r>
          </a:p>
          <a:p>
            <a:pPr lvl="1" eaLnBrk="1" hangingPunct="1"/>
            <a:r>
              <a:rPr lang="en-US" sz="2000" dirty="0">
                <a:solidFill>
                  <a:srgbClr val="FF0000"/>
                </a:solidFill>
              </a:rPr>
              <a:t>Phosphorous</a:t>
            </a:r>
          </a:p>
          <a:p>
            <a:pPr lvl="1" eaLnBrk="1" hangingPunct="1"/>
            <a:r>
              <a:rPr lang="en-US" sz="2000" dirty="0">
                <a:solidFill>
                  <a:srgbClr val="FF0000"/>
                </a:solidFill>
              </a:rPr>
              <a:t>Sugar (</a:t>
            </a:r>
            <a:r>
              <a:rPr lang="en-US" sz="2000" dirty="0" err="1">
                <a:solidFill>
                  <a:srgbClr val="FF0000"/>
                </a:solidFill>
              </a:rPr>
              <a:t>deoxyribose</a:t>
            </a:r>
            <a:r>
              <a:rPr lang="en-US" sz="2000" dirty="0">
                <a:solidFill>
                  <a:srgbClr val="FF0000"/>
                </a:solidFill>
              </a:rPr>
              <a:t> in DNA)</a:t>
            </a:r>
          </a:p>
          <a:p>
            <a:pPr lvl="1" eaLnBrk="1" hangingPunct="1"/>
            <a:r>
              <a:rPr lang="en-US" sz="2000" dirty="0">
                <a:solidFill>
                  <a:srgbClr val="FF0000"/>
                </a:solidFill>
              </a:rPr>
              <a:t>Nitrogenous base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68137"/>
            <a:ext cx="4876800" cy="328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Structure of DNA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phosphorous and deoxyribose sugar are the same for all nucleotides.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The nitrogenous base can be one of four.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There are four nitrogenous bases in DNA:</a:t>
            </a:r>
          </a:p>
          <a:p>
            <a:pPr lvl="2" eaLnBrk="1" hangingPunct="1"/>
            <a:r>
              <a:rPr lang="en-US" dirty="0">
                <a:solidFill>
                  <a:srgbClr val="FF0000"/>
                </a:solidFill>
              </a:rPr>
              <a:t>Adenine (A)</a:t>
            </a:r>
          </a:p>
          <a:p>
            <a:pPr lvl="2" eaLnBrk="1" hangingPunct="1"/>
            <a:r>
              <a:rPr lang="en-US" dirty="0">
                <a:solidFill>
                  <a:srgbClr val="FF0000"/>
                </a:solidFill>
              </a:rPr>
              <a:t>Thymine (T)</a:t>
            </a:r>
          </a:p>
          <a:p>
            <a:pPr lvl="2" eaLnBrk="1" hangingPunct="1"/>
            <a:r>
              <a:rPr lang="en-US" dirty="0">
                <a:solidFill>
                  <a:srgbClr val="FF0000"/>
                </a:solidFill>
              </a:rPr>
              <a:t>Guanine (G)</a:t>
            </a:r>
          </a:p>
          <a:p>
            <a:pPr lvl="2" eaLnBrk="1" hangingPunct="1"/>
            <a:r>
              <a:rPr lang="en-US" dirty="0">
                <a:solidFill>
                  <a:srgbClr val="FF0000"/>
                </a:solidFill>
              </a:rPr>
              <a:t>Cytosine (C)</a:t>
            </a:r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772</Words>
  <Application>Microsoft Office PowerPoint</Application>
  <PresentationFormat>On-screen Show (4:3)</PresentationFormat>
  <Paragraphs>121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Chalkboard</vt:lpstr>
      <vt:lpstr>Comic Sans MS</vt:lpstr>
      <vt:lpstr>Times</vt:lpstr>
      <vt:lpstr>Wingdings</vt:lpstr>
      <vt:lpstr>Office Theme</vt:lpstr>
      <vt:lpstr>Homeroom Warm Up 2/28/2020</vt:lpstr>
      <vt:lpstr>Science Warm Up 2/28/2020</vt:lpstr>
      <vt:lpstr>Take a look at the picture below. Now complete the following sentences with your own responses</vt:lpstr>
      <vt:lpstr>DNA Structure</vt:lpstr>
      <vt:lpstr>What we already know:</vt:lpstr>
      <vt:lpstr>What we already know:</vt:lpstr>
      <vt:lpstr>DNA is INFORMATION</vt:lpstr>
      <vt:lpstr>Structure of DNA</vt:lpstr>
      <vt:lpstr>Structure of DNA</vt:lpstr>
      <vt:lpstr>Structure of DNA</vt:lpstr>
      <vt:lpstr>Nitrogenous Bases</vt:lpstr>
      <vt:lpstr>Nitrogenous Bases</vt:lpstr>
      <vt:lpstr>Nitrogenous Bases</vt:lpstr>
      <vt:lpstr>Nitrogenous Bases: Pairing</vt:lpstr>
      <vt:lpstr>Nitrogenous Bases: Pairing</vt:lpstr>
      <vt:lpstr>Chargraff’s Rule</vt:lpstr>
      <vt:lpstr>Applying Chargraff’s Rule</vt:lpstr>
      <vt:lpstr>Chargraff’s Rule</vt:lpstr>
      <vt:lpstr>Base Pair Bonding</vt:lpstr>
      <vt:lpstr>Structure of DNA</vt:lpstr>
      <vt:lpstr>Structure of DNA</vt:lpstr>
      <vt:lpstr>Exit Ticket!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Homeroom Warm Up 2/28/2020</dc:title>
  <dc:creator>Ebony Stanford</dc:creator>
  <cp:lastModifiedBy>Ebony Stanford</cp:lastModifiedBy>
  <cp:revision>1</cp:revision>
  <dcterms:created xsi:type="dcterms:W3CDTF">2020-02-28T11:54:31Z</dcterms:created>
  <dcterms:modified xsi:type="dcterms:W3CDTF">2020-02-28T11:56:04Z</dcterms:modified>
</cp:coreProperties>
</file>