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3" r:id="rId2"/>
    <p:sldId id="392" r:id="rId3"/>
    <p:sldId id="339" r:id="rId4"/>
    <p:sldId id="388" r:id="rId5"/>
    <p:sldId id="389" r:id="rId6"/>
    <p:sldId id="390" r:id="rId7"/>
    <p:sldId id="257" r:id="rId8"/>
    <p:sldId id="258" r:id="rId9"/>
    <p:sldId id="260" r:id="rId10"/>
    <p:sldId id="261" r:id="rId11"/>
    <p:sldId id="386" r:id="rId12"/>
    <p:sldId id="262" r:id="rId13"/>
    <p:sldId id="374" r:id="rId14"/>
    <p:sldId id="361" r:id="rId15"/>
    <p:sldId id="375" r:id="rId16"/>
    <p:sldId id="376" r:id="rId17"/>
    <p:sldId id="377" r:id="rId18"/>
    <p:sldId id="378" r:id="rId19"/>
    <p:sldId id="379" r:id="rId20"/>
    <p:sldId id="294" r:id="rId21"/>
    <p:sldId id="369" r:id="rId22"/>
    <p:sldId id="370" r:id="rId23"/>
    <p:sldId id="371" r:id="rId24"/>
    <p:sldId id="372" r:id="rId25"/>
    <p:sldId id="373" r:id="rId26"/>
    <p:sldId id="3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4" d="100"/>
          <a:sy n="44" d="100"/>
        </p:scale>
        <p:origin x="8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F47D5-21DC-459D-A98F-3C0F5F9D0CB0}" type="doc">
      <dgm:prSet loTypeId="urn:microsoft.com/office/officeart/2016/7/layout/VerticalHollowActionList" loCatId="List" qsTypeId="urn:microsoft.com/office/officeart/2005/8/quickstyle/simple1" qsCatId="simple" csTypeId="urn:microsoft.com/office/officeart/2005/8/colors/colorful5" csCatId="colorful"/>
      <dgm:spPr/>
      <dgm:t>
        <a:bodyPr/>
        <a:lstStyle/>
        <a:p>
          <a:endParaRPr lang="en-US"/>
        </a:p>
      </dgm:t>
    </dgm:pt>
    <dgm:pt modelId="{DF5F9B27-3D12-4E32-9EA4-CDB7F87EFA3E}">
      <dgm:prSet/>
      <dgm:spPr/>
      <dgm:t>
        <a:bodyPr/>
        <a:lstStyle/>
        <a:p>
          <a:r>
            <a:rPr lang="en-US"/>
            <a:t>Cell</a:t>
          </a:r>
        </a:p>
      </dgm:t>
    </dgm:pt>
    <dgm:pt modelId="{FA8710BB-F3C5-4963-84FC-2A61533C2DA2}" type="parTrans" cxnId="{A9918EE1-7609-4654-9191-0C8459936348}">
      <dgm:prSet/>
      <dgm:spPr/>
      <dgm:t>
        <a:bodyPr/>
        <a:lstStyle/>
        <a:p>
          <a:endParaRPr lang="en-US"/>
        </a:p>
      </dgm:t>
    </dgm:pt>
    <dgm:pt modelId="{00B1FC9A-B450-43A9-B806-335891D8A2FB}" type="sibTrans" cxnId="{A9918EE1-7609-4654-9191-0C8459936348}">
      <dgm:prSet/>
      <dgm:spPr/>
      <dgm:t>
        <a:bodyPr/>
        <a:lstStyle/>
        <a:p>
          <a:endParaRPr lang="en-US"/>
        </a:p>
      </dgm:t>
    </dgm:pt>
    <dgm:pt modelId="{EC8F6143-FE22-4B73-A4BF-F957DFEEB2DD}">
      <dgm:prSet/>
      <dgm:spPr/>
      <dgm:t>
        <a:bodyPr/>
        <a:lstStyle/>
        <a:p>
          <a:r>
            <a:rPr lang="en-US"/>
            <a:t>Cell Analogy Projects were due at 8 AM this morning. Projects should be turned in via Teams per instructions. * not mandatory that you present</a:t>
          </a:r>
        </a:p>
      </dgm:t>
    </dgm:pt>
    <dgm:pt modelId="{368B9A0A-6B6C-48AA-95A4-6D3ED3F8F7BE}" type="parTrans" cxnId="{E44651B8-9DE0-47B0-B792-1C3541AB7BD6}">
      <dgm:prSet/>
      <dgm:spPr/>
      <dgm:t>
        <a:bodyPr/>
        <a:lstStyle/>
        <a:p>
          <a:endParaRPr lang="en-US"/>
        </a:p>
      </dgm:t>
    </dgm:pt>
    <dgm:pt modelId="{D5FBEFF8-1543-4F2E-BF18-A0B0E239E391}" type="sibTrans" cxnId="{E44651B8-9DE0-47B0-B792-1C3541AB7BD6}">
      <dgm:prSet/>
      <dgm:spPr/>
      <dgm:t>
        <a:bodyPr/>
        <a:lstStyle/>
        <a:p>
          <a:endParaRPr lang="en-US"/>
        </a:p>
      </dgm:t>
    </dgm:pt>
    <dgm:pt modelId="{99791423-8DE1-4C2C-BE2E-C1F23268460A}">
      <dgm:prSet/>
      <dgm:spPr/>
      <dgm:t>
        <a:bodyPr/>
        <a:lstStyle/>
        <a:p>
          <a:r>
            <a:rPr lang="en-US"/>
            <a:t>Cell</a:t>
          </a:r>
        </a:p>
      </dgm:t>
    </dgm:pt>
    <dgm:pt modelId="{C2FA5201-2919-4C29-BF56-2BD55C217720}" type="parTrans" cxnId="{CC709916-3E82-4377-B1F0-9CD690384D4B}">
      <dgm:prSet/>
      <dgm:spPr/>
      <dgm:t>
        <a:bodyPr/>
        <a:lstStyle/>
        <a:p>
          <a:endParaRPr lang="en-US"/>
        </a:p>
      </dgm:t>
    </dgm:pt>
    <dgm:pt modelId="{7855BE1A-A13E-48D2-A6CB-C4C1E7A43E87}" type="sibTrans" cxnId="{CC709916-3E82-4377-B1F0-9CD690384D4B}">
      <dgm:prSet/>
      <dgm:spPr/>
      <dgm:t>
        <a:bodyPr/>
        <a:lstStyle/>
        <a:p>
          <a:endParaRPr lang="en-US"/>
        </a:p>
      </dgm:t>
    </dgm:pt>
    <dgm:pt modelId="{3B8546E5-6C02-4BE3-AD84-E8A2251AE422}">
      <dgm:prSet/>
      <dgm:spPr/>
      <dgm:t>
        <a:bodyPr/>
        <a:lstStyle/>
        <a:p>
          <a:r>
            <a:rPr lang="en-US"/>
            <a:t>Cell Structure test from Friday should now be completed. If you did not finish it on Friday please be sure to finish it today after class. All details are posted under the assignment tab in Teams.</a:t>
          </a:r>
        </a:p>
      </dgm:t>
    </dgm:pt>
    <dgm:pt modelId="{95D573D9-8E80-4E46-B3EF-C9F839FE9699}" type="parTrans" cxnId="{17EFA888-9F63-46A4-9A87-08DD1419AB0B}">
      <dgm:prSet/>
      <dgm:spPr/>
      <dgm:t>
        <a:bodyPr/>
        <a:lstStyle/>
        <a:p>
          <a:endParaRPr lang="en-US"/>
        </a:p>
      </dgm:t>
    </dgm:pt>
    <dgm:pt modelId="{AEAE8E0A-CB60-4A56-9041-97AC076345BB}" type="sibTrans" cxnId="{17EFA888-9F63-46A4-9A87-08DD1419AB0B}">
      <dgm:prSet/>
      <dgm:spPr/>
      <dgm:t>
        <a:bodyPr/>
        <a:lstStyle/>
        <a:p>
          <a:endParaRPr lang="en-US"/>
        </a:p>
      </dgm:t>
    </dgm:pt>
    <dgm:pt modelId="{F0A2D0E2-BF0D-498D-B040-2448FC4412EF}">
      <dgm:prSet/>
      <dgm:spPr/>
      <dgm:t>
        <a:bodyPr/>
        <a:lstStyle/>
        <a:p>
          <a:r>
            <a:rPr lang="en-US"/>
            <a:t>Quiz</a:t>
          </a:r>
        </a:p>
      </dgm:t>
    </dgm:pt>
    <dgm:pt modelId="{9AE0B958-3A26-4FCC-AB63-33F2DDA5DFFF}" type="parTrans" cxnId="{5DC15310-51CD-4FD3-8B2C-0D1800E8A604}">
      <dgm:prSet/>
      <dgm:spPr/>
      <dgm:t>
        <a:bodyPr/>
        <a:lstStyle/>
        <a:p>
          <a:endParaRPr lang="en-US"/>
        </a:p>
      </dgm:t>
    </dgm:pt>
    <dgm:pt modelId="{4681377D-B6A9-4BE8-8EE7-50CDDC1433B8}" type="sibTrans" cxnId="{5DC15310-51CD-4FD3-8B2C-0D1800E8A604}">
      <dgm:prSet/>
      <dgm:spPr/>
      <dgm:t>
        <a:bodyPr/>
        <a:lstStyle/>
        <a:p>
          <a:endParaRPr lang="en-US"/>
        </a:p>
      </dgm:t>
    </dgm:pt>
    <dgm:pt modelId="{E70FADD8-D49D-4D5C-8613-6100DBEC53BD}">
      <dgm:prSet/>
      <dgm:spPr/>
      <dgm:t>
        <a:bodyPr/>
        <a:lstStyle/>
        <a:p>
          <a:r>
            <a:rPr lang="en-US"/>
            <a:t>Quiz this Friday on Classifications</a:t>
          </a:r>
        </a:p>
      </dgm:t>
    </dgm:pt>
    <dgm:pt modelId="{B5A6DF15-28D9-4691-9427-A880B13A7DDE}" type="parTrans" cxnId="{588599D3-E4A3-463F-95A3-E00A4E846D3D}">
      <dgm:prSet/>
      <dgm:spPr/>
      <dgm:t>
        <a:bodyPr/>
        <a:lstStyle/>
        <a:p>
          <a:endParaRPr lang="en-US"/>
        </a:p>
      </dgm:t>
    </dgm:pt>
    <dgm:pt modelId="{458BED51-1BEE-470F-9A86-89E645769E10}" type="sibTrans" cxnId="{588599D3-E4A3-463F-95A3-E00A4E846D3D}">
      <dgm:prSet/>
      <dgm:spPr/>
      <dgm:t>
        <a:bodyPr/>
        <a:lstStyle/>
        <a:p>
          <a:endParaRPr lang="en-US"/>
        </a:p>
      </dgm:t>
    </dgm:pt>
    <dgm:pt modelId="{9F2A5B09-051A-4CF4-99E0-8802266F9EF8}" type="pres">
      <dgm:prSet presAssocID="{019F47D5-21DC-459D-A98F-3C0F5F9D0CB0}" presName="Name0" presStyleCnt="0">
        <dgm:presLayoutVars>
          <dgm:dir/>
          <dgm:animLvl val="lvl"/>
          <dgm:resizeHandles val="exact"/>
        </dgm:presLayoutVars>
      </dgm:prSet>
      <dgm:spPr/>
    </dgm:pt>
    <dgm:pt modelId="{F0AC245E-8D8F-46BA-9D83-4A727BE3B887}" type="pres">
      <dgm:prSet presAssocID="{DF5F9B27-3D12-4E32-9EA4-CDB7F87EFA3E}" presName="linNode" presStyleCnt="0"/>
      <dgm:spPr/>
    </dgm:pt>
    <dgm:pt modelId="{1DF61720-C7BB-4601-87A6-D2A75EC4D647}" type="pres">
      <dgm:prSet presAssocID="{DF5F9B27-3D12-4E32-9EA4-CDB7F87EFA3E}" presName="parentText" presStyleLbl="solidFgAcc1" presStyleIdx="0" presStyleCnt="3">
        <dgm:presLayoutVars>
          <dgm:chMax val="1"/>
          <dgm:bulletEnabled/>
        </dgm:presLayoutVars>
      </dgm:prSet>
      <dgm:spPr/>
    </dgm:pt>
    <dgm:pt modelId="{7B8BA279-650F-4AF1-9298-847946D9829C}" type="pres">
      <dgm:prSet presAssocID="{DF5F9B27-3D12-4E32-9EA4-CDB7F87EFA3E}" presName="descendantText" presStyleLbl="alignNode1" presStyleIdx="0" presStyleCnt="3">
        <dgm:presLayoutVars>
          <dgm:bulletEnabled/>
        </dgm:presLayoutVars>
      </dgm:prSet>
      <dgm:spPr/>
    </dgm:pt>
    <dgm:pt modelId="{8793E7A6-0CF1-47EF-B965-5888BBCD501A}" type="pres">
      <dgm:prSet presAssocID="{00B1FC9A-B450-43A9-B806-335891D8A2FB}" presName="sp" presStyleCnt="0"/>
      <dgm:spPr/>
    </dgm:pt>
    <dgm:pt modelId="{E11A3BDC-66D1-4A86-85A4-B1010EC19913}" type="pres">
      <dgm:prSet presAssocID="{99791423-8DE1-4C2C-BE2E-C1F23268460A}" presName="linNode" presStyleCnt="0"/>
      <dgm:spPr/>
    </dgm:pt>
    <dgm:pt modelId="{649C7C41-FFED-4051-9EF7-257A7EB4EB5D}" type="pres">
      <dgm:prSet presAssocID="{99791423-8DE1-4C2C-BE2E-C1F23268460A}" presName="parentText" presStyleLbl="solidFgAcc1" presStyleIdx="1" presStyleCnt="3">
        <dgm:presLayoutVars>
          <dgm:chMax val="1"/>
          <dgm:bulletEnabled/>
        </dgm:presLayoutVars>
      </dgm:prSet>
      <dgm:spPr/>
    </dgm:pt>
    <dgm:pt modelId="{5A6F7D69-CD9F-4DE5-930C-3B690269B9DB}" type="pres">
      <dgm:prSet presAssocID="{99791423-8DE1-4C2C-BE2E-C1F23268460A}" presName="descendantText" presStyleLbl="alignNode1" presStyleIdx="1" presStyleCnt="3">
        <dgm:presLayoutVars>
          <dgm:bulletEnabled/>
        </dgm:presLayoutVars>
      </dgm:prSet>
      <dgm:spPr/>
    </dgm:pt>
    <dgm:pt modelId="{2E387DE7-E110-4EDF-9F80-6A1C90038DD6}" type="pres">
      <dgm:prSet presAssocID="{7855BE1A-A13E-48D2-A6CB-C4C1E7A43E87}" presName="sp" presStyleCnt="0"/>
      <dgm:spPr/>
    </dgm:pt>
    <dgm:pt modelId="{7D397A16-A6D1-4CE9-8D32-111991786B73}" type="pres">
      <dgm:prSet presAssocID="{F0A2D0E2-BF0D-498D-B040-2448FC4412EF}" presName="linNode" presStyleCnt="0"/>
      <dgm:spPr/>
    </dgm:pt>
    <dgm:pt modelId="{CE8FE7C3-16E2-49FD-9012-2C9B22E87CF7}" type="pres">
      <dgm:prSet presAssocID="{F0A2D0E2-BF0D-498D-B040-2448FC4412EF}" presName="parentText" presStyleLbl="solidFgAcc1" presStyleIdx="2" presStyleCnt="3">
        <dgm:presLayoutVars>
          <dgm:chMax val="1"/>
          <dgm:bulletEnabled/>
        </dgm:presLayoutVars>
      </dgm:prSet>
      <dgm:spPr/>
    </dgm:pt>
    <dgm:pt modelId="{5409A4CC-6E34-499E-A3CA-0291C26A9575}" type="pres">
      <dgm:prSet presAssocID="{F0A2D0E2-BF0D-498D-B040-2448FC4412EF}" presName="descendantText" presStyleLbl="alignNode1" presStyleIdx="2" presStyleCnt="3">
        <dgm:presLayoutVars>
          <dgm:bulletEnabled/>
        </dgm:presLayoutVars>
      </dgm:prSet>
      <dgm:spPr/>
    </dgm:pt>
  </dgm:ptLst>
  <dgm:cxnLst>
    <dgm:cxn modelId="{AAC49706-2BF4-4FF5-A67D-C4ACD0ED2340}" type="presOf" srcId="{DF5F9B27-3D12-4E32-9EA4-CDB7F87EFA3E}" destId="{1DF61720-C7BB-4601-87A6-D2A75EC4D647}" srcOrd="0" destOrd="0" presId="urn:microsoft.com/office/officeart/2016/7/layout/VerticalHollowActionList"/>
    <dgm:cxn modelId="{61FA850C-25B8-492D-87F7-F67C90688649}" type="presOf" srcId="{EC8F6143-FE22-4B73-A4BF-F957DFEEB2DD}" destId="{7B8BA279-650F-4AF1-9298-847946D9829C}" srcOrd="0" destOrd="0" presId="urn:microsoft.com/office/officeart/2016/7/layout/VerticalHollowActionList"/>
    <dgm:cxn modelId="{5DC15310-51CD-4FD3-8B2C-0D1800E8A604}" srcId="{019F47D5-21DC-459D-A98F-3C0F5F9D0CB0}" destId="{F0A2D0E2-BF0D-498D-B040-2448FC4412EF}" srcOrd="2" destOrd="0" parTransId="{9AE0B958-3A26-4FCC-AB63-33F2DDA5DFFF}" sibTransId="{4681377D-B6A9-4BE8-8EE7-50CDDC1433B8}"/>
    <dgm:cxn modelId="{CC709916-3E82-4377-B1F0-9CD690384D4B}" srcId="{019F47D5-21DC-459D-A98F-3C0F5F9D0CB0}" destId="{99791423-8DE1-4C2C-BE2E-C1F23268460A}" srcOrd="1" destOrd="0" parTransId="{C2FA5201-2919-4C29-BF56-2BD55C217720}" sibTransId="{7855BE1A-A13E-48D2-A6CB-C4C1E7A43E87}"/>
    <dgm:cxn modelId="{BFE1B249-8EA3-4280-A6CC-E2A26EE75ED1}" type="presOf" srcId="{3B8546E5-6C02-4BE3-AD84-E8A2251AE422}" destId="{5A6F7D69-CD9F-4DE5-930C-3B690269B9DB}" srcOrd="0" destOrd="0" presId="urn:microsoft.com/office/officeart/2016/7/layout/VerticalHollowActionList"/>
    <dgm:cxn modelId="{514C4A54-AB17-47D5-A26F-A353BCB01426}" type="presOf" srcId="{F0A2D0E2-BF0D-498D-B040-2448FC4412EF}" destId="{CE8FE7C3-16E2-49FD-9012-2C9B22E87CF7}" srcOrd="0" destOrd="0" presId="urn:microsoft.com/office/officeart/2016/7/layout/VerticalHollowActionList"/>
    <dgm:cxn modelId="{17EFA888-9F63-46A4-9A87-08DD1419AB0B}" srcId="{99791423-8DE1-4C2C-BE2E-C1F23268460A}" destId="{3B8546E5-6C02-4BE3-AD84-E8A2251AE422}" srcOrd="0" destOrd="0" parTransId="{95D573D9-8E80-4E46-B3EF-C9F839FE9699}" sibTransId="{AEAE8E0A-CB60-4A56-9041-97AC076345BB}"/>
    <dgm:cxn modelId="{6A176C90-F32F-4D4F-AF62-38301E07EA47}" type="presOf" srcId="{99791423-8DE1-4C2C-BE2E-C1F23268460A}" destId="{649C7C41-FFED-4051-9EF7-257A7EB4EB5D}" srcOrd="0" destOrd="0" presId="urn:microsoft.com/office/officeart/2016/7/layout/VerticalHollowActionList"/>
    <dgm:cxn modelId="{7D7B24A9-F1FA-4AB6-AE69-39A83E532374}" type="presOf" srcId="{019F47D5-21DC-459D-A98F-3C0F5F9D0CB0}" destId="{9F2A5B09-051A-4CF4-99E0-8802266F9EF8}" srcOrd="0" destOrd="0" presId="urn:microsoft.com/office/officeart/2016/7/layout/VerticalHollowActionList"/>
    <dgm:cxn modelId="{E44651B8-9DE0-47B0-B792-1C3541AB7BD6}" srcId="{DF5F9B27-3D12-4E32-9EA4-CDB7F87EFA3E}" destId="{EC8F6143-FE22-4B73-A4BF-F957DFEEB2DD}" srcOrd="0" destOrd="0" parTransId="{368B9A0A-6B6C-48AA-95A4-6D3ED3F8F7BE}" sibTransId="{D5FBEFF8-1543-4F2E-BF18-A0B0E239E391}"/>
    <dgm:cxn modelId="{588599D3-E4A3-463F-95A3-E00A4E846D3D}" srcId="{F0A2D0E2-BF0D-498D-B040-2448FC4412EF}" destId="{E70FADD8-D49D-4D5C-8613-6100DBEC53BD}" srcOrd="0" destOrd="0" parTransId="{B5A6DF15-28D9-4691-9427-A880B13A7DDE}" sibTransId="{458BED51-1BEE-470F-9A86-89E645769E10}"/>
    <dgm:cxn modelId="{A9918EE1-7609-4654-9191-0C8459936348}" srcId="{019F47D5-21DC-459D-A98F-3C0F5F9D0CB0}" destId="{DF5F9B27-3D12-4E32-9EA4-CDB7F87EFA3E}" srcOrd="0" destOrd="0" parTransId="{FA8710BB-F3C5-4963-84FC-2A61533C2DA2}" sibTransId="{00B1FC9A-B450-43A9-B806-335891D8A2FB}"/>
    <dgm:cxn modelId="{525A61F4-CAD8-4A6F-AA4E-EFFB8B1AFD9A}" type="presOf" srcId="{E70FADD8-D49D-4D5C-8613-6100DBEC53BD}" destId="{5409A4CC-6E34-499E-A3CA-0291C26A9575}" srcOrd="0" destOrd="0" presId="urn:microsoft.com/office/officeart/2016/7/layout/VerticalHollowActionList"/>
    <dgm:cxn modelId="{742DF431-1512-4589-88DA-DCF3FD4BD4B2}" type="presParOf" srcId="{9F2A5B09-051A-4CF4-99E0-8802266F9EF8}" destId="{F0AC245E-8D8F-46BA-9D83-4A727BE3B887}" srcOrd="0" destOrd="0" presId="urn:microsoft.com/office/officeart/2016/7/layout/VerticalHollowActionList"/>
    <dgm:cxn modelId="{5E709507-A1D4-4C7A-8C50-24A243F74359}" type="presParOf" srcId="{F0AC245E-8D8F-46BA-9D83-4A727BE3B887}" destId="{1DF61720-C7BB-4601-87A6-D2A75EC4D647}" srcOrd="0" destOrd="0" presId="urn:microsoft.com/office/officeart/2016/7/layout/VerticalHollowActionList"/>
    <dgm:cxn modelId="{2EA2AAAE-53C7-4AC8-8374-A331CEA98C6D}" type="presParOf" srcId="{F0AC245E-8D8F-46BA-9D83-4A727BE3B887}" destId="{7B8BA279-650F-4AF1-9298-847946D9829C}" srcOrd="1" destOrd="0" presId="urn:microsoft.com/office/officeart/2016/7/layout/VerticalHollowActionList"/>
    <dgm:cxn modelId="{6F7E9E23-42C0-4E4A-8444-16F03E7FB8C2}" type="presParOf" srcId="{9F2A5B09-051A-4CF4-99E0-8802266F9EF8}" destId="{8793E7A6-0CF1-47EF-B965-5888BBCD501A}" srcOrd="1" destOrd="0" presId="urn:microsoft.com/office/officeart/2016/7/layout/VerticalHollowActionList"/>
    <dgm:cxn modelId="{05030510-D1D7-4DC4-A516-C31FCDAE4E42}" type="presParOf" srcId="{9F2A5B09-051A-4CF4-99E0-8802266F9EF8}" destId="{E11A3BDC-66D1-4A86-85A4-B1010EC19913}" srcOrd="2" destOrd="0" presId="urn:microsoft.com/office/officeart/2016/7/layout/VerticalHollowActionList"/>
    <dgm:cxn modelId="{F97D3A5F-4058-41B3-A3CB-0BB6865DF513}" type="presParOf" srcId="{E11A3BDC-66D1-4A86-85A4-B1010EC19913}" destId="{649C7C41-FFED-4051-9EF7-257A7EB4EB5D}" srcOrd="0" destOrd="0" presId="urn:microsoft.com/office/officeart/2016/7/layout/VerticalHollowActionList"/>
    <dgm:cxn modelId="{0A0047D4-6293-4253-AC6A-62CD5209F227}" type="presParOf" srcId="{E11A3BDC-66D1-4A86-85A4-B1010EC19913}" destId="{5A6F7D69-CD9F-4DE5-930C-3B690269B9DB}" srcOrd="1" destOrd="0" presId="urn:microsoft.com/office/officeart/2016/7/layout/VerticalHollowActionList"/>
    <dgm:cxn modelId="{B1AEA05E-2569-4A43-9F68-A38846C228DD}" type="presParOf" srcId="{9F2A5B09-051A-4CF4-99E0-8802266F9EF8}" destId="{2E387DE7-E110-4EDF-9F80-6A1C90038DD6}" srcOrd="3" destOrd="0" presId="urn:microsoft.com/office/officeart/2016/7/layout/VerticalHollowActionList"/>
    <dgm:cxn modelId="{4E3EE20A-4993-45E7-A5DB-CEDF4C2CBFB3}" type="presParOf" srcId="{9F2A5B09-051A-4CF4-99E0-8802266F9EF8}" destId="{7D397A16-A6D1-4CE9-8D32-111991786B73}" srcOrd="4" destOrd="0" presId="urn:microsoft.com/office/officeart/2016/7/layout/VerticalHollowActionList"/>
    <dgm:cxn modelId="{46E2B462-4C24-40F5-84FF-09A4043119DD}" type="presParOf" srcId="{7D397A16-A6D1-4CE9-8D32-111991786B73}" destId="{CE8FE7C3-16E2-49FD-9012-2C9B22E87CF7}" srcOrd="0" destOrd="0" presId="urn:microsoft.com/office/officeart/2016/7/layout/VerticalHollowActionList"/>
    <dgm:cxn modelId="{EB3F6F76-3E85-4CF5-9C8E-BAFC26B6C1A5}" type="presParOf" srcId="{7D397A16-A6D1-4CE9-8D32-111991786B73}" destId="{5409A4CC-6E34-499E-A3CA-0291C26A9575}"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5A57E-2C3D-44F3-BC4B-8B8E36C1B1E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D72967F-2281-4A35-9987-D34E10128492}">
      <dgm:prSet/>
      <dgm:spPr/>
      <dgm:t>
        <a:bodyPr/>
        <a:lstStyle/>
        <a:p>
          <a:r>
            <a:rPr lang="en-US"/>
            <a:t>Phenomena</a:t>
          </a:r>
        </a:p>
      </dgm:t>
    </dgm:pt>
    <dgm:pt modelId="{4270C4AA-BA8D-4267-AA85-2C17D5C542AD}" type="parTrans" cxnId="{DA4FF5E7-6550-4330-9C16-4512F2F9B6E3}">
      <dgm:prSet/>
      <dgm:spPr/>
      <dgm:t>
        <a:bodyPr/>
        <a:lstStyle/>
        <a:p>
          <a:endParaRPr lang="en-US"/>
        </a:p>
      </dgm:t>
    </dgm:pt>
    <dgm:pt modelId="{73FD14BC-2C08-45D7-AD5E-D8735C94B15C}" type="sibTrans" cxnId="{DA4FF5E7-6550-4330-9C16-4512F2F9B6E3}">
      <dgm:prSet/>
      <dgm:spPr/>
      <dgm:t>
        <a:bodyPr/>
        <a:lstStyle/>
        <a:p>
          <a:endParaRPr lang="en-US"/>
        </a:p>
      </dgm:t>
    </dgm:pt>
    <dgm:pt modelId="{26DD81D1-0975-45EF-8343-FAB041054432}">
      <dgm:prSet/>
      <dgm:spPr/>
      <dgm:t>
        <a:bodyPr/>
        <a:lstStyle/>
        <a:p>
          <a:r>
            <a:rPr lang="en-US"/>
            <a:t>Objective</a:t>
          </a:r>
        </a:p>
      </dgm:t>
    </dgm:pt>
    <dgm:pt modelId="{78E79131-FB3D-4F0D-B594-A84BD44ED666}" type="parTrans" cxnId="{9328D800-0766-400B-A9C7-BD2DC3633935}">
      <dgm:prSet/>
      <dgm:spPr/>
      <dgm:t>
        <a:bodyPr/>
        <a:lstStyle/>
        <a:p>
          <a:endParaRPr lang="en-US"/>
        </a:p>
      </dgm:t>
    </dgm:pt>
    <dgm:pt modelId="{F820DF4F-44F7-4378-975E-7A64D76C4D97}" type="sibTrans" cxnId="{9328D800-0766-400B-A9C7-BD2DC3633935}">
      <dgm:prSet/>
      <dgm:spPr/>
      <dgm:t>
        <a:bodyPr/>
        <a:lstStyle/>
        <a:p>
          <a:endParaRPr lang="en-US"/>
        </a:p>
      </dgm:t>
    </dgm:pt>
    <dgm:pt modelId="{C311F55A-459E-4C69-B7A8-E74EFF208EDF}">
      <dgm:prSet/>
      <dgm:spPr/>
      <dgm:t>
        <a:bodyPr/>
        <a:lstStyle/>
        <a:p>
          <a:r>
            <a:rPr lang="en-US"/>
            <a:t>Weekly Vocabulary (write down)</a:t>
          </a:r>
        </a:p>
      </dgm:t>
    </dgm:pt>
    <dgm:pt modelId="{BEDDC2EA-9AA4-45FF-B6BE-A5B9D8B23A5B}" type="parTrans" cxnId="{10D36AC1-F90F-4F73-A921-2E7733F8D5F0}">
      <dgm:prSet/>
      <dgm:spPr/>
      <dgm:t>
        <a:bodyPr/>
        <a:lstStyle/>
        <a:p>
          <a:endParaRPr lang="en-US"/>
        </a:p>
      </dgm:t>
    </dgm:pt>
    <dgm:pt modelId="{DCA17548-7FE5-4C22-8939-064D17B2324A}" type="sibTrans" cxnId="{10D36AC1-F90F-4F73-A921-2E7733F8D5F0}">
      <dgm:prSet/>
      <dgm:spPr/>
      <dgm:t>
        <a:bodyPr/>
        <a:lstStyle/>
        <a:p>
          <a:endParaRPr lang="en-US"/>
        </a:p>
      </dgm:t>
    </dgm:pt>
    <dgm:pt modelId="{D4C63FAC-0679-4633-8337-C2C7479A8DDC}">
      <dgm:prSet/>
      <dgm:spPr/>
      <dgm:t>
        <a:bodyPr/>
        <a:lstStyle/>
        <a:p>
          <a:r>
            <a:rPr lang="en-US"/>
            <a:t>Intro to Classifications</a:t>
          </a:r>
        </a:p>
      </dgm:t>
    </dgm:pt>
    <dgm:pt modelId="{287AC2FC-5AA9-4231-A730-F9169F2114AB}" type="parTrans" cxnId="{ABA26C44-35DA-4F3D-984F-CE0912BA75EE}">
      <dgm:prSet/>
      <dgm:spPr/>
      <dgm:t>
        <a:bodyPr/>
        <a:lstStyle/>
        <a:p>
          <a:endParaRPr lang="en-US"/>
        </a:p>
      </dgm:t>
    </dgm:pt>
    <dgm:pt modelId="{CEE0B9EF-F08F-4229-AA9E-D37C2612C5F8}" type="sibTrans" cxnId="{ABA26C44-35DA-4F3D-984F-CE0912BA75EE}">
      <dgm:prSet/>
      <dgm:spPr/>
      <dgm:t>
        <a:bodyPr/>
        <a:lstStyle/>
        <a:p>
          <a:endParaRPr lang="en-US"/>
        </a:p>
      </dgm:t>
    </dgm:pt>
    <dgm:pt modelId="{76E283C9-0ABC-421C-99FD-23DB41E01354}">
      <dgm:prSet/>
      <dgm:spPr/>
      <dgm:t>
        <a:bodyPr/>
        <a:lstStyle/>
        <a:p>
          <a:r>
            <a:rPr lang="en-US"/>
            <a:t>*Project Presentations</a:t>
          </a:r>
        </a:p>
      </dgm:t>
    </dgm:pt>
    <dgm:pt modelId="{6FEF9F74-8425-42C5-8D5B-12CD1AC2471C}" type="parTrans" cxnId="{B704208C-7543-42D6-BC33-D5042AB1A21E}">
      <dgm:prSet/>
      <dgm:spPr/>
      <dgm:t>
        <a:bodyPr/>
        <a:lstStyle/>
        <a:p>
          <a:endParaRPr lang="en-US"/>
        </a:p>
      </dgm:t>
    </dgm:pt>
    <dgm:pt modelId="{C61FA35C-9BB7-4280-9E3B-D73D3D66B696}" type="sibTrans" cxnId="{B704208C-7543-42D6-BC33-D5042AB1A21E}">
      <dgm:prSet/>
      <dgm:spPr/>
      <dgm:t>
        <a:bodyPr/>
        <a:lstStyle/>
        <a:p>
          <a:endParaRPr lang="en-US"/>
        </a:p>
      </dgm:t>
    </dgm:pt>
    <dgm:pt modelId="{B666E74F-4F39-4396-9B10-EC0C6D85BCAB}">
      <dgm:prSet/>
      <dgm:spPr/>
      <dgm:t>
        <a:bodyPr/>
        <a:lstStyle/>
        <a:p>
          <a:r>
            <a:rPr lang="en-US"/>
            <a:t>Homework- finish defining weekly Vocab</a:t>
          </a:r>
        </a:p>
      </dgm:t>
    </dgm:pt>
    <dgm:pt modelId="{EE5BCB22-158C-4093-83B7-FCC2680E15E1}" type="parTrans" cxnId="{45A9E964-BDDF-4295-BD80-0B2791E6EB89}">
      <dgm:prSet/>
      <dgm:spPr/>
      <dgm:t>
        <a:bodyPr/>
        <a:lstStyle/>
        <a:p>
          <a:endParaRPr lang="en-US"/>
        </a:p>
      </dgm:t>
    </dgm:pt>
    <dgm:pt modelId="{350A1113-188B-4F84-84C3-6370F4517FEA}" type="sibTrans" cxnId="{45A9E964-BDDF-4295-BD80-0B2791E6EB89}">
      <dgm:prSet/>
      <dgm:spPr/>
      <dgm:t>
        <a:bodyPr/>
        <a:lstStyle/>
        <a:p>
          <a:endParaRPr lang="en-US"/>
        </a:p>
      </dgm:t>
    </dgm:pt>
    <dgm:pt modelId="{7C63D96D-DC6B-43EC-A466-637A0C3CEC57}" type="pres">
      <dgm:prSet presAssocID="{9D95A57E-2C3D-44F3-BC4B-8B8E36C1B1EE}" presName="linear" presStyleCnt="0">
        <dgm:presLayoutVars>
          <dgm:animLvl val="lvl"/>
          <dgm:resizeHandles val="exact"/>
        </dgm:presLayoutVars>
      </dgm:prSet>
      <dgm:spPr/>
    </dgm:pt>
    <dgm:pt modelId="{8E224149-08C6-4C28-A462-3D9AAE59DF9A}" type="pres">
      <dgm:prSet presAssocID="{9D72967F-2281-4A35-9987-D34E10128492}" presName="parentText" presStyleLbl="node1" presStyleIdx="0" presStyleCnt="6">
        <dgm:presLayoutVars>
          <dgm:chMax val="0"/>
          <dgm:bulletEnabled val="1"/>
        </dgm:presLayoutVars>
      </dgm:prSet>
      <dgm:spPr/>
    </dgm:pt>
    <dgm:pt modelId="{FCAE7428-F683-497D-A96C-D87D417F9F34}" type="pres">
      <dgm:prSet presAssocID="{73FD14BC-2C08-45D7-AD5E-D8735C94B15C}" presName="spacer" presStyleCnt="0"/>
      <dgm:spPr/>
    </dgm:pt>
    <dgm:pt modelId="{F1196900-8FBD-4E39-B4CE-AC51421A16BA}" type="pres">
      <dgm:prSet presAssocID="{26DD81D1-0975-45EF-8343-FAB041054432}" presName="parentText" presStyleLbl="node1" presStyleIdx="1" presStyleCnt="6">
        <dgm:presLayoutVars>
          <dgm:chMax val="0"/>
          <dgm:bulletEnabled val="1"/>
        </dgm:presLayoutVars>
      </dgm:prSet>
      <dgm:spPr/>
    </dgm:pt>
    <dgm:pt modelId="{D8738EE7-4BEE-4D2F-9C44-C6E7CADAF055}" type="pres">
      <dgm:prSet presAssocID="{F820DF4F-44F7-4378-975E-7A64D76C4D97}" presName="spacer" presStyleCnt="0"/>
      <dgm:spPr/>
    </dgm:pt>
    <dgm:pt modelId="{1B29D477-B6F6-4AE0-916A-99E115380C59}" type="pres">
      <dgm:prSet presAssocID="{C311F55A-459E-4C69-B7A8-E74EFF208EDF}" presName="parentText" presStyleLbl="node1" presStyleIdx="2" presStyleCnt="6">
        <dgm:presLayoutVars>
          <dgm:chMax val="0"/>
          <dgm:bulletEnabled val="1"/>
        </dgm:presLayoutVars>
      </dgm:prSet>
      <dgm:spPr/>
    </dgm:pt>
    <dgm:pt modelId="{3750558E-8C2C-4328-B075-8E533B1B8842}" type="pres">
      <dgm:prSet presAssocID="{DCA17548-7FE5-4C22-8939-064D17B2324A}" presName="spacer" presStyleCnt="0"/>
      <dgm:spPr/>
    </dgm:pt>
    <dgm:pt modelId="{5579CBCD-AB6E-49D9-8705-BB8A76A115A3}" type="pres">
      <dgm:prSet presAssocID="{D4C63FAC-0679-4633-8337-C2C7479A8DDC}" presName="parentText" presStyleLbl="node1" presStyleIdx="3" presStyleCnt="6">
        <dgm:presLayoutVars>
          <dgm:chMax val="0"/>
          <dgm:bulletEnabled val="1"/>
        </dgm:presLayoutVars>
      </dgm:prSet>
      <dgm:spPr/>
    </dgm:pt>
    <dgm:pt modelId="{C5AE832B-BD33-4F03-84EF-6506762278AE}" type="pres">
      <dgm:prSet presAssocID="{CEE0B9EF-F08F-4229-AA9E-D37C2612C5F8}" presName="spacer" presStyleCnt="0"/>
      <dgm:spPr/>
    </dgm:pt>
    <dgm:pt modelId="{9D4FB02C-8ED4-4CD4-ACD5-1A61E6F284FC}" type="pres">
      <dgm:prSet presAssocID="{76E283C9-0ABC-421C-99FD-23DB41E01354}" presName="parentText" presStyleLbl="node1" presStyleIdx="4" presStyleCnt="6">
        <dgm:presLayoutVars>
          <dgm:chMax val="0"/>
          <dgm:bulletEnabled val="1"/>
        </dgm:presLayoutVars>
      </dgm:prSet>
      <dgm:spPr/>
    </dgm:pt>
    <dgm:pt modelId="{C641247D-D38C-45D7-AD5C-881C2FBE814A}" type="pres">
      <dgm:prSet presAssocID="{C61FA35C-9BB7-4280-9E3B-D73D3D66B696}" presName="spacer" presStyleCnt="0"/>
      <dgm:spPr/>
    </dgm:pt>
    <dgm:pt modelId="{D15545B5-4234-4947-BFF3-B4D53D8DE469}" type="pres">
      <dgm:prSet presAssocID="{B666E74F-4F39-4396-9B10-EC0C6D85BCAB}" presName="parentText" presStyleLbl="node1" presStyleIdx="5" presStyleCnt="6">
        <dgm:presLayoutVars>
          <dgm:chMax val="0"/>
          <dgm:bulletEnabled val="1"/>
        </dgm:presLayoutVars>
      </dgm:prSet>
      <dgm:spPr/>
    </dgm:pt>
  </dgm:ptLst>
  <dgm:cxnLst>
    <dgm:cxn modelId="{9328D800-0766-400B-A9C7-BD2DC3633935}" srcId="{9D95A57E-2C3D-44F3-BC4B-8B8E36C1B1EE}" destId="{26DD81D1-0975-45EF-8343-FAB041054432}" srcOrd="1" destOrd="0" parTransId="{78E79131-FB3D-4F0D-B594-A84BD44ED666}" sibTransId="{F820DF4F-44F7-4378-975E-7A64D76C4D97}"/>
    <dgm:cxn modelId="{4BBCA110-AAC5-4459-8A15-49C73FB8C51F}" type="presOf" srcId="{D4C63FAC-0679-4633-8337-C2C7479A8DDC}" destId="{5579CBCD-AB6E-49D9-8705-BB8A76A115A3}" srcOrd="0" destOrd="0" presId="urn:microsoft.com/office/officeart/2005/8/layout/vList2"/>
    <dgm:cxn modelId="{DD0EB62E-BC13-4203-B45A-B401546699F0}" type="presOf" srcId="{9D72967F-2281-4A35-9987-D34E10128492}" destId="{8E224149-08C6-4C28-A462-3D9AAE59DF9A}" srcOrd="0" destOrd="0" presId="urn:microsoft.com/office/officeart/2005/8/layout/vList2"/>
    <dgm:cxn modelId="{78833962-0EA3-4F62-A033-46A003D68753}" type="presOf" srcId="{9D95A57E-2C3D-44F3-BC4B-8B8E36C1B1EE}" destId="{7C63D96D-DC6B-43EC-A466-637A0C3CEC57}" srcOrd="0" destOrd="0" presId="urn:microsoft.com/office/officeart/2005/8/layout/vList2"/>
    <dgm:cxn modelId="{ABA26C44-35DA-4F3D-984F-CE0912BA75EE}" srcId="{9D95A57E-2C3D-44F3-BC4B-8B8E36C1B1EE}" destId="{D4C63FAC-0679-4633-8337-C2C7479A8DDC}" srcOrd="3" destOrd="0" parTransId="{287AC2FC-5AA9-4231-A730-F9169F2114AB}" sibTransId="{CEE0B9EF-F08F-4229-AA9E-D37C2612C5F8}"/>
    <dgm:cxn modelId="{45A9E964-BDDF-4295-BD80-0B2791E6EB89}" srcId="{9D95A57E-2C3D-44F3-BC4B-8B8E36C1B1EE}" destId="{B666E74F-4F39-4396-9B10-EC0C6D85BCAB}" srcOrd="5" destOrd="0" parTransId="{EE5BCB22-158C-4093-83B7-FCC2680E15E1}" sibTransId="{350A1113-188B-4F84-84C3-6370F4517FEA}"/>
    <dgm:cxn modelId="{8F151F68-2C5D-4291-8387-D41B45FAAEDC}" type="presOf" srcId="{76E283C9-0ABC-421C-99FD-23DB41E01354}" destId="{9D4FB02C-8ED4-4CD4-ACD5-1A61E6F284FC}" srcOrd="0" destOrd="0" presId="urn:microsoft.com/office/officeart/2005/8/layout/vList2"/>
    <dgm:cxn modelId="{B704208C-7543-42D6-BC33-D5042AB1A21E}" srcId="{9D95A57E-2C3D-44F3-BC4B-8B8E36C1B1EE}" destId="{76E283C9-0ABC-421C-99FD-23DB41E01354}" srcOrd="4" destOrd="0" parTransId="{6FEF9F74-8425-42C5-8D5B-12CD1AC2471C}" sibTransId="{C61FA35C-9BB7-4280-9E3B-D73D3D66B696}"/>
    <dgm:cxn modelId="{BC2B28A4-E04E-4580-9EE2-51F101855C33}" type="presOf" srcId="{C311F55A-459E-4C69-B7A8-E74EFF208EDF}" destId="{1B29D477-B6F6-4AE0-916A-99E115380C59}" srcOrd="0" destOrd="0" presId="urn:microsoft.com/office/officeart/2005/8/layout/vList2"/>
    <dgm:cxn modelId="{563BCAA6-E796-4588-91C2-A480B76F18EF}" type="presOf" srcId="{26DD81D1-0975-45EF-8343-FAB041054432}" destId="{F1196900-8FBD-4E39-B4CE-AC51421A16BA}" srcOrd="0" destOrd="0" presId="urn:microsoft.com/office/officeart/2005/8/layout/vList2"/>
    <dgm:cxn modelId="{10D36AC1-F90F-4F73-A921-2E7733F8D5F0}" srcId="{9D95A57E-2C3D-44F3-BC4B-8B8E36C1B1EE}" destId="{C311F55A-459E-4C69-B7A8-E74EFF208EDF}" srcOrd="2" destOrd="0" parTransId="{BEDDC2EA-9AA4-45FF-B6BE-A5B9D8B23A5B}" sibTransId="{DCA17548-7FE5-4C22-8939-064D17B2324A}"/>
    <dgm:cxn modelId="{DA4FF5E7-6550-4330-9C16-4512F2F9B6E3}" srcId="{9D95A57E-2C3D-44F3-BC4B-8B8E36C1B1EE}" destId="{9D72967F-2281-4A35-9987-D34E10128492}" srcOrd="0" destOrd="0" parTransId="{4270C4AA-BA8D-4267-AA85-2C17D5C542AD}" sibTransId="{73FD14BC-2C08-45D7-AD5E-D8735C94B15C}"/>
    <dgm:cxn modelId="{9370F2EE-80FA-4D41-8EC1-0A1B325072D1}" type="presOf" srcId="{B666E74F-4F39-4396-9B10-EC0C6D85BCAB}" destId="{D15545B5-4234-4947-BFF3-B4D53D8DE469}" srcOrd="0" destOrd="0" presId="urn:microsoft.com/office/officeart/2005/8/layout/vList2"/>
    <dgm:cxn modelId="{F9FBD6C4-7BF7-4C5F-8B53-9D8E8A9CA97F}" type="presParOf" srcId="{7C63D96D-DC6B-43EC-A466-637A0C3CEC57}" destId="{8E224149-08C6-4C28-A462-3D9AAE59DF9A}" srcOrd="0" destOrd="0" presId="urn:microsoft.com/office/officeart/2005/8/layout/vList2"/>
    <dgm:cxn modelId="{8DF48D5E-C7C1-4929-9820-D803A5F4D4E2}" type="presParOf" srcId="{7C63D96D-DC6B-43EC-A466-637A0C3CEC57}" destId="{FCAE7428-F683-497D-A96C-D87D417F9F34}" srcOrd="1" destOrd="0" presId="urn:microsoft.com/office/officeart/2005/8/layout/vList2"/>
    <dgm:cxn modelId="{854BA8F8-9BBF-4F70-8D09-BDE0B108C4F4}" type="presParOf" srcId="{7C63D96D-DC6B-43EC-A466-637A0C3CEC57}" destId="{F1196900-8FBD-4E39-B4CE-AC51421A16BA}" srcOrd="2" destOrd="0" presId="urn:microsoft.com/office/officeart/2005/8/layout/vList2"/>
    <dgm:cxn modelId="{32F0590C-21EE-4572-B962-38C8737E481C}" type="presParOf" srcId="{7C63D96D-DC6B-43EC-A466-637A0C3CEC57}" destId="{D8738EE7-4BEE-4D2F-9C44-C6E7CADAF055}" srcOrd="3" destOrd="0" presId="urn:microsoft.com/office/officeart/2005/8/layout/vList2"/>
    <dgm:cxn modelId="{76C26C5E-470A-4D30-BBB3-0BE563E39B76}" type="presParOf" srcId="{7C63D96D-DC6B-43EC-A466-637A0C3CEC57}" destId="{1B29D477-B6F6-4AE0-916A-99E115380C59}" srcOrd="4" destOrd="0" presId="urn:microsoft.com/office/officeart/2005/8/layout/vList2"/>
    <dgm:cxn modelId="{6881F75F-3DBB-43C9-8610-51F820F7F5B5}" type="presParOf" srcId="{7C63D96D-DC6B-43EC-A466-637A0C3CEC57}" destId="{3750558E-8C2C-4328-B075-8E533B1B8842}" srcOrd="5" destOrd="0" presId="urn:microsoft.com/office/officeart/2005/8/layout/vList2"/>
    <dgm:cxn modelId="{F24CC055-68FF-4C9E-9F74-A4AF1B54EE76}" type="presParOf" srcId="{7C63D96D-DC6B-43EC-A466-637A0C3CEC57}" destId="{5579CBCD-AB6E-49D9-8705-BB8A76A115A3}" srcOrd="6" destOrd="0" presId="urn:microsoft.com/office/officeart/2005/8/layout/vList2"/>
    <dgm:cxn modelId="{515EB064-30D7-4EF3-AC0A-AFA0179B6F94}" type="presParOf" srcId="{7C63D96D-DC6B-43EC-A466-637A0C3CEC57}" destId="{C5AE832B-BD33-4F03-84EF-6506762278AE}" srcOrd="7" destOrd="0" presId="urn:microsoft.com/office/officeart/2005/8/layout/vList2"/>
    <dgm:cxn modelId="{15D741A8-9924-400E-B501-B1273492409F}" type="presParOf" srcId="{7C63D96D-DC6B-43EC-A466-637A0C3CEC57}" destId="{9D4FB02C-8ED4-4CD4-ACD5-1A61E6F284FC}" srcOrd="8" destOrd="0" presId="urn:microsoft.com/office/officeart/2005/8/layout/vList2"/>
    <dgm:cxn modelId="{66C5D2E6-B6A2-4E9E-8BD1-80123DE1935C}" type="presParOf" srcId="{7C63D96D-DC6B-43EC-A466-637A0C3CEC57}" destId="{C641247D-D38C-45D7-AD5C-881C2FBE814A}" srcOrd="9" destOrd="0" presId="urn:microsoft.com/office/officeart/2005/8/layout/vList2"/>
    <dgm:cxn modelId="{C37E1CAA-19DF-46AC-A042-3128C775B29B}" type="presParOf" srcId="{7C63D96D-DC6B-43EC-A466-637A0C3CEC57}" destId="{D15545B5-4234-4947-BFF3-B4D53D8DE46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BA279-650F-4AF1-9298-847946D9829C}">
      <dsp:nvSpPr>
        <dsp:cNvPr id="0" name=""/>
        <dsp:cNvSpPr/>
      </dsp:nvSpPr>
      <dsp:spPr>
        <a:xfrm>
          <a:off x="1380102" y="1730"/>
          <a:ext cx="5520409" cy="177329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111" tIns="450417" rIns="107111" bIns="450417" numCol="1" spcCol="1270" anchor="ctr" anchorCtr="0">
          <a:noAutofit/>
        </a:bodyPr>
        <a:lstStyle/>
        <a:p>
          <a:pPr marL="0" lvl="0" indent="0" algn="l" defTabSz="711200">
            <a:lnSpc>
              <a:spcPct val="90000"/>
            </a:lnSpc>
            <a:spcBef>
              <a:spcPct val="0"/>
            </a:spcBef>
            <a:spcAft>
              <a:spcPct val="35000"/>
            </a:spcAft>
            <a:buNone/>
          </a:pPr>
          <a:r>
            <a:rPr lang="en-US" sz="1600" kern="1200"/>
            <a:t>Cell Analogy Projects were due at 8 AM this morning. Projects should be turned in via Teams per instructions. * not mandatory that you present</a:t>
          </a:r>
        </a:p>
      </dsp:txBody>
      <dsp:txXfrm>
        <a:off x="1380102" y="1730"/>
        <a:ext cx="5520409" cy="1773295"/>
      </dsp:txXfrm>
    </dsp:sp>
    <dsp:sp modelId="{1DF61720-C7BB-4601-87A6-D2A75EC4D647}">
      <dsp:nvSpPr>
        <dsp:cNvPr id="0" name=""/>
        <dsp:cNvSpPr/>
      </dsp:nvSpPr>
      <dsp:spPr>
        <a:xfrm>
          <a:off x="0" y="1730"/>
          <a:ext cx="1380102" cy="1773295"/>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030" tIns="175162" rIns="73030" bIns="175162" numCol="1" spcCol="1270" anchor="ctr" anchorCtr="0">
          <a:noAutofit/>
        </a:bodyPr>
        <a:lstStyle/>
        <a:p>
          <a:pPr marL="0" lvl="0" indent="0" algn="ctr" defTabSz="889000">
            <a:lnSpc>
              <a:spcPct val="90000"/>
            </a:lnSpc>
            <a:spcBef>
              <a:spcPct val="0"/>
            </a:spcBef>
            <a:spcAft>
              <a:spcPct val="35000"/>
            </a:spcAft>
            <a:buNone/>
          </a:pPr>
          <a:r>
            <a:rPr lang="en-US" sz="2000" kern="1200"/>
            <a:t>Cell</a:t>
          </a:r>
        </a:p>
      </dsp:txBody>
      <dsp:txXfrm>
        <a:off x="0" y="1730"/>
        <a:ext cx="1380102" cy="1773295"/>
      </dsp:txXfrm>
    </dsp:sp>
    <dsp:sp modelId="{5A6F7D69-CD9F-4DE5-930C-3B690269B9DB}">
      <dsp:nvSpPr>
        <dsp:cNvPr id="0" name=""/>
        <dsp:cNvSpPr/>
      </dsp:nvSpPr>
      <dsp:spPr>
        <a:xfrm>
          <a:off x="1380102" y="1881422"/>
          <a:ext cx="5520409" cy="1773295"/>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111" tIns="450417" rIns="107111" bIns="450417" numCol="1" spcCol="1270" anchor="ctr" anchorCtr="0">
          <a:noAutofit/>
        </a:bodyPr>
        <a:lstStyle/>
        <a:p>
          <a:pPr marL="0" lvl="0" indent="0" algn="l" defTabSz="711200">
            <a:lnSpc>
              <a:spcPct val="90000"/>
            </a:lnSpc>
            <a:spcBef>
              <a:spcPct val="0"/>
            </a:spcBef>
            <a:spcAft>
              <a:spcPct val="35000"/>
            </a:spcAft>
            <a:buNone/>
          </a:pPr>
          <a:r>
            <a:rPr lang="en-US" sz="1600" kern="1200"/>
            <a:t>Cell Structure test from Friday should now be completed. If you did not finish it on Friday please be sure to finish it today after class. All details are posted under the assignment tab in Teams.</a:t>
          </a:r>
        </a:p>
      </dsp:txBody>
      <dsp:txXfrm>
        <a:off x="1380102" y="1881422"/>
        <a:ext cx="5520409" cy="1773295"/>
      </dsp:txXfrm>
    </dsp:sp>
    <dsp:sp modelId="{649C7C41-FFED-4051-9EF7-257A7EB4EB5D}">
      <dsp:nvSpPr>
        <dsp:cNvPr id="0" name=""/>
        <dsp:cNvSpPr/>
      </dsp:nvSpPr>
      <dsp:spPr>
        <a:xfrm>
          <a:off x="0" y="1881422"/>
          <a:ext cx="1380102" cy="1773295"/>
        </a:xfrm>
        <a:prstGeom prst="rect">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030" tIns="175162" rIns="73030" bIns="175162" numCol="1" spcCol="1270" anchor="ctr" anchorCtr="0">
          <a:noAutofit/>
        </a:bodyPr>
        <a:lstStyle/>
        <a:p>
          <a:pPr marL="0" lvl="0" indent="0" algn="ctr" defTabSz="889000">
            <a:lnSpc>
              <a:spcPct val="90000"/>
            </a:lnSpc>
            <a:spcBef>
              <a:spcPct val="0"/>
            </a:spcBef>
            <a:spcAft>
              <a:spcPct val="35000"/>
            </a:spcAft>
            <a:buNone/>
          </a:pPr>
          <a:r>
            <a:rPr lang="en-US" sz="2000" kern="1200"/>
            <a:t>Cell</a:t>
          </a:r>
        </a:p>
      </dsp:txBody>
      <dsp:txXfrm>
        <a:off x="0" y="1881422"/>
        <a:ext cx="1380102" cy="1773295"/>
      </dsp:txXfrm>
    </dsp:sp>
    <dsp:sp modelId="{5409A4CC-6E34-499E-A3CA-0291C26A9575}">
      <dsp:nvSpPr>
        <dsp:cNvPr id="0" name=""/>
        <dsp:cNvSpPr/>
      </dsp:nvSpPr>
      <dsp:spPr>
        <a:xfrm>
          <a:off x="1380102" y="3761115"/>
          <a:ext cx="5520409" cy="1773295"/>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111" tIns="450417" rIns="107111" bIns="450417" numCol="1" spcCol="1270" anchor="ctr" anchorCtr="0">
          <a:noAutofit/>
        </a:bodyPr>
        <a:lstStyle/>
        <a:p>
          <a:pPr marL="0" lvl="0" indent="0" algn="l" defTabSz="711200">
            <a:lnSpc>
              <a:spcPct val="90000"/>
            </a:lnSpc>
            <a:spcBef>
              <a:spcPct val="0"/>
            </a:spcBef>
            <a:spcAft>
              <a:spcPct val="35000"/>
            </a:spcAft>
            <a:buNone/>
          </a:pPr>
          <a:r>
            <a:rPr lang="en-US" sz="1600" kern="1200"/>
            <a:t>Quiz this Friday on Classifications</a:t>
          </a:r>
        </a:p>
      </dsp:txBody>
      <dsp:txXfrm>
        <a:off x="1380102" y="3761115"/>
        <a:ext cx="5520409" cy="1773295"/>
      </dsp:txXfrm>
    </dsp:sp>
    <dsp:sp modelId="{CE8FE7C3-16E2-49FD-9012-2C9B22E87CF7}">
      <dsp:nvSpPr>
        <dsp:cNvPr id="0" name=""/>
        <dsp:cNvSpPr/>
      </dsp:nvSpPr>
      <dsp:spPr>
        <a:xfrm>
          <a:off x="0" y="3761115"/>
          <a:ext cx="1380102" cy="1773295"/>
        </a:xfrm>
        <a:prstGeom prst="rect">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030" tIns="175162" rIns="73030" bIns="175162" numCol="1" spcCol="1270" anchor="ctr" anchorCtr="0">
          <a:noAutofit/>
        </a:bodyPr>
        <a:lstStyle/>
        <a:p>
          <a:pPr marL="0" lvl="0" indent="0" algn="ctr" defTabSz="889000">
            <a:lnSpc>
              <a:spcPct val="90000"/>
            </a:lnSpc>
            <a:spcBef>
              <a:spcPct val="0"/>
            </a:spcBef>
            <a:spcAft>
              <a:spcPct val="35000"/>
            </a:spcAft>
            <a:buNone/>
          </a:pPr>
          <a:r>
            <a:rPr lang="en-US" sz="2000" kern="1200"/>
            <a:t>Quiz</a:t>
          </a:r>
        </a:p>
      </dsp:txBody>
      <dsp:txXfrm>
        <a:off x="0" y="3761115"/>
        <a:ext cx="1380102" cy="1773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24149-08C6-4C28-A462-3D9AAE59DF9A}">
      <dsp:nvSpPr>
        <dsp:cNvPr id="0" name=""/>
        <dsp:cNvSpPr/>
      </dsp:nvSpPr>
      <dsp:spPr>
        <a:xfrm>
          <a:off x="0" y="314265"/>
          <a:ext cx="6900512" cy="743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Phenomena</a:t>
          </a:r>
        </a:p>
      </dsp:txBody>
      <dsp:txXfrm>
        <a:off x="36296" y="350561"/>
        <a:ext cx="6827920" cy="670943"/>
      </dsp:txXfrm>
    </dsp:sp>
    <dsp:sp modelId="{F1196900-8FBD-4E39-B4CE-AC51421A16BA}">
      <dsp:nvSpPr>
        <dsp:cNvPr id="0" name=""/>
        <dsp:cNvSpPr/>
      </dsp:nvSpPr>
      <dsp:spPr>
        <a:xfrm>
          <a:off x="0" y="1147080"/>
          <a:ext cx="6900512" cy="74353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Objective</a:t>
          </a:r>
        </a:p>
      </dsp:txBody>
      <dsp:txXfrm>
        <a:off x="36296" y="1183376"/>
        <a:ext cx="6827920" cy="670943"/>
      </dsp:txXfrm>
    </dsp:sp>
    <dsp:sp modelId="{1B29D477-B6F6-4AE0-916A-99E115380C59}">
      <dsp:nvSpPr>
        <dsp:cNvPr id="0" name=""/>
        <dsp:cNvSpPr/>
      </dsp:nvSpPr>
      <dsp:spPr>
        <a:xfrm>
          <a:off x="0" y="1979895"/>
          <a:ext cx="6900512" cy="74353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Weekly Vocabulary (write down)</a:t>
          </a:r>
        </a:p>
      </dsp:txBody>
      <dsp:txXfrm>
        <a:off x="36296" y="2016191"/>
        <a:ext cx="6827920" cy="670943"/>
      </dsp:txXfrm>
    </dsp:sp>
    <dsp:sp modelId="{5579CBCD-AB6E-49D9-8705-BB8A76A115A3}">
      <dsp:nvSpPr>
        <dsp:cNvPr id="0" name=""/>
        <dsp:cNvSpPr/>
      </dsp:nvSpPr>
      <dsp:spPr>
        <a:xfrm>
          <a:off x="0" y="2812710"/>
          <a:ext cx="6900512" cy="74353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Intro to Classifications</a:t>
          </a:r>
        </a:p>
      </dsp:txBody>
      <dsp:txXfrm>
        <a:off x="36296" y="2849006"/>
        <a:ext cx="6827920" cy="670943"/>
      </dsp:txXfrm>
    </dsp:sp>
    <dsp:sp modelId="{9D4FB02C-8ED4-4CD4-ACD5-1A61E6F284FC}">
      <dsp:nvSpPr>
        <dsp:cNvPr id="0" name=""/>
        <dsp:cNvSpPr/>
      </dsp:nvSpPr>
      <dsp:spPr>
        <a:xfrm>
          <a:off x="0" y="3645525"/>
          <a:ext cx="6900512" cy="74353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*Project Presentations</a:t>
          </a:r>
        </a:p>
      </dsp:txBody>
      <dsp:txXfrm>
        <a:off x="36296" y="3681821"/>
        <a:ext cx="6827920" cy="670943"/>
      </dsp:txXfrm>
    </dsp:sp>
    <dsp:sp modelId="{D15545B5-4234-4947-BFF3-B4D53D8DE469}">
      <dsp:nvSpPr>
        <dsp:cNvPr id="0" name=""/>
        <dsp:cNvSpPr/>
      </dsp:nvSpPr>
      <dsp:spPr>
        <a:xfrm>
          <a:off x="0" y="4478340"/>
          <a:ext cx="6900512" cy="743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Homework- finish defining weekly Vocab</a:t>
          </a:r>
        </a:p>
      </dsp:txBody>
      <dsp:txXfrm>
        <a:off x="36296" y="4514636"/>
        <a:ext cx="6827920" cy="67094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144C-3721-4EB7-A1AC-9C0DA23076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9376BF-1CDA-47D3-BD9E-C5A9479464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27FBB7-0398-4AA9-8771-AA303CF0E9C8}"/>
              </a:ext>
            </a:extLst>
          </p:cNvPr>
          <p:cNvSpPr>
            <a:spLocks noGrp="1"/>
          </p:cNvSpPr>
          <p:nvPr>
            <p:ph type="dt" sz="half" idx="10"/>
          </p:nvPr>
        </p:nvSpPr>
        <p:spPr/>
        <p:txBody>
          <a:bodyPr/>
          <a:lstStyle/>
          <a:p>
            <a:fld id="{7C4E3B4D-6A94-4EE9-B9C2-67336D71FE98}" type="datetimeFigureOut">
              <a:rPr lang="en-US" smtClean="0"/>
              <a:t>12/15/2020</a:t>
            </a:fld>
            <a:endParaRPr lang="en-US"/>
          </a:p>
        </p:txBody>
      </p:sp>
      <p:sp>
        <p:nvSpPr>
          <p:cNvPr id="5" name="Footer Placeholder 4">
            <a:extLst>
              <a:ext uri="{FF2B5EF4-FFF2-40B4-BE49-F238E27FC236}">
                <a16:creationId xmlns:a16="http://schemas.microsoft.com/office/drawing/2014/main" id="{0C24269D-2CEB-4A9E-AE6C-D615AD0D6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80BB3-60CE-415C-A43E-8C55B284CAD5}"/>
              </a:ext>
            </a:extLst>
          </p:cNvPr>
          <p:cNvSpPr>
            <a:spLocks noGrp="1"/>
          </p:cNvSpPr>
          <p:nvPr>
            <p:ph type="sldNum" sz="quarter" idx="12"/>
          </p:nvPr>
        </p:nvSpPr>
        <p:spPr/>
        <p:txBody>
          <a:bodyPr/>
          <a:lstStyle/>
          <a:p>
            <a:fld id="{921C29D2-E774-47E1-8C78-C901F9ADC43A}" type="slidenum">
              <a:rPr lang="en-US" smtClean="0"/>
              <a:t>‹#›</a:t>
            </a:fld>
            <a:endParaRPr lang="en-US"/>
          </a:p>
        </p:txBody>
      </p:sp>
    </p:spTree>
    <p:extLst>
      <p:ext uri="{BB962C8B-B14F-4D97-AF65-F5344CB8AC3E}">
        <p14:creationId xmlns:p14="http://schemas.microsoft.com/office/powerpoint/2010/main" val="355063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DF9A-30B7-4719-BFAE-A15E182BA0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7ED6AE-0EC5-4672-8625-6542CFDD5E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5A1D4-B40D-4CE4-A01B-B025DAC92C31}"/>
              </a:ext>
            </a:extLst>
          </p:cNvPr>
          <p:cNvSpPr>
            <a:spLocks noGrp="1"/>
          </p:cNvSpPr>
          <p:nvPr>
            <p:ph type="dt" sz="half" idx="10"/>
          </p:nvPr>
        </p:nvSpPr>
        <p:spPr/>
        <p:txBody>
          <a:bodyPr/>
          <a:lstStyle/>
          <a:p>
            <a:fld id="{7C4E3B4D-6A94-4EE9-B9C2-67336D71FE98}" type="datetimeFigureOut">
              <a:rPr lang="en-US" smtClean="0"/>
              <a:t>12/15/2020</a:t>
            </a:fld>
            <a:endParaRPr lang="en-US"/>
          </a:p>
        </p:txBody>
      </p:sp>
      <p:sp>
        <p:nvSpPr>
          <p:cNvPr id="5" name="Footer Placeholder 4">
            <a:extLst>
              <a:ext uri="{FF2B5EF4-FFF2-40B4-BE49-F238E27FC236}">
                <a16:creationId xmlns:a16="http://schemas.microsoft.com/office/drawing/2014/main" id="{6AC55A59-FC24-46BF-AE1C-1CB280E6E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7303C-7275-45CD-A8F1-2A9DBEA0A17B}"/>
              </a:ext>
            </a:extLst>
          </p:cNvPr>
          <p:cNvSpPr>
            <a:spLocks noGrp="1"/>
          </p:cNvSpPr>
          <p:nvPr>
            <p:ph type="sldNum" sz="quarter" idx="12"/>
          </p:nvPr>
        </p:nvSpPr>
        <p:spPr/>
        <p:txBody>
          <a:bodyPr/>
          <a:lstStyle/>
          <a:p>
            <a:fld id="{921C29D2-E774-47E1-8C78-C901F9ADC43A}" type="slidenum">
              <a:rPr lang="en-US" smtClean="0"/>
              <a:t>‹#›</a:t>
            </a:fld>
            <a:endParaRPr lang="en-US"/>
          </a:p>
        </p:txBody>
      </p:sp>
    </p:spTree>
    <p:extLst>
      <p:ext uri="{BB962C8B-B14F-4D97-AF65-F5344CB8AC3E}">
        <p14:creationId xmlns:p14="http://schemas.microsoft.com/office/powerpoint/2010/main" val="274529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A55426-DFCF-40D4-959B-F44B469770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BEF9C7-CC36-4617-B801-37FABCBCDC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CEBDF-5989-4D8C-9B93-B024D5CE3B75}"/>
              </a:ext>
            </a:extLst>
          </p:cNvPr>
          <p:cNvSpPr>
            <a:spLocks noGrp="1"/>
          </p:cNvSpPr>
          <p:nvPr>
            <p:ph type="dt" sz="half" idx="10"/>
          </p:nvPr>
        </p:nvSpPr>
        <p:spPr/>
        <p:txBody>
          <a:bodyPr/>
          <a:lstStyle/>
          <a:p>
            <a:fld id="{7C4E3B4D-6A94-4EE9-B9C2-67336D71FE98}" type="datetimeFigureOut">
              <a:rPr lang="en-US" smtClean="0"/>
              <a:t>12/15/2020</a:t>
            </a:fld>
            <a:endParaRPr lang="en-US"/>
          </a:p>
        </p:txBody>
      </p:sp>
      <p:sp>
        <p:nvSpPr>
          <p:cNvPr id="5" name="Footer Placeholder 4">
            <a:extLst>
              <a:ext uri="{FF2B5EF4-FFF2-40B4-BE49-F238E27FC236}">
                <a16:creationId xmlns:a16="http://schemas.microsoft.com/office/drawing/2014/main" id="{2F12E705-793E-478C-8401-002D9CF2F1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EEA11-5247-4A3C-A045-C3554B46A249}"/>
              </a:ext>
            </a:extLst>
          </p:cNvPr>
          <p:cNvSpPr>
            <a:spLocks noGrp="1"/>
          </p:cNvSpPr>
          <p:nvPr>
            <p:ph type="sldNum" sz="quarter" idx="12"/>
          </p:nvPr>
        </p:nvSpPr>
        <p:spPr/>
        <p:txBody>
          <a:bodyPr/>
          <a:lstStyle/>
          <a:p>
            <a:fld id="{921C29D2-E774-47E1-8C78-C901F9ADC43A}" type="slidenum">
              <a:rPr lang="en-US" smtClean="0"/>
              <a:t>‹#›</a:t>
            </a:fld>
            <a:endParaRPr lang="en-US"/>
          </a:p>
        </p:txBody>
      </p:sp>
    </p:spTree>
    <p:extLst>
      <p:ext uri="{BB962C8B-B14F-4D97-AF65-F5344CB8AC3E}">
        <p14:creationId xmlns:p14="http://schemas.microsoft.com/office/powerpoint/2010/main" val="406100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5CAC-3FBA-4C9C-A2C5-03821222E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BB461-D066-46FA-A588-F95948DDEE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CDDB8-9BFB-4EF9-B758-99F8BA116715}"/>
              </a:ext>
            </a:extLst>
          </p:cNvPr>
          <p:cNvSpPr>
            <a:spLocks noGrp="1"/>
          </p:cNvSpPr>
          <p:nvPr>
            <p:ph type="dt" sz="half" idx="10"/>
          </p:nvPr>
        </p:nvSpPr>
        <p:spPr/>
        <p:txBody>
          <a:bodyPr/>
          <a:lstStyle/>
          <a:p>
            <a:fld id="{7C4E3B4D-6A94-4EE9-B9C2-67336D71FE98}" type="datetimeFigureOut">
              <a:rPr lang="en-US" smtClean="0"/>
              <a:t>12/15/2020</a:t>
            </a:fld>
            <a:endParaRPr lang="en-US"/>
          </a:p>
        </p:txBody>
      </p:sp>
      <p:sp>
        <p:nvSpPr>
          <p:cNvPr id="5" name="Footer Placeholder 4">
            <a:extLst>
              <a:ext uri="{FF2B5EF4-FFF2-40B4-BE49-F238E27FC236}">
                <a16:creationId xmlns:a16="http://schemas.microsoft.com/office/drawing/2014/main" id="{8240D3DC-0A84-433B-995D-06C6070E8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F010B-9574-4925-8A2F-88DF6969D4DF}"/>
              </a:ext>
            </a:extLst>
          </p:cNvPr>
          <p:cNvSpPr>
            <a:spLocks noGrp="1"/>
          </p:cNvSpPr>
          <p:nvPr>
            <p:ph type="sldNum" sz="quarter" idx="12"/>
          </p:nvPr>
        </p:nvSpPr>
        <p:spPr/>
        <p:txBody>
          <a:bodyPr/>
          <a:lstStyle/>
          <a:p>
            <a:fld id="{921C29D2-E774-47E1-8C78-C901F9ADC43A}" type="slidenum">
              <a:rPr lang="en-US" smtClean="0"/>
              <a:t>‹#›</a:t>
            </a:fld>
            <a:endParaRPr lang="en-US"/>
          </a:p>
        </p:txBody>
      </p:sp>
    </p:spTree>
    <p:extLst>
      <p:ext uri="{BB962C8B-B14F-4D97-AF65-F5344CB8AC3E}">
        <p14:creationId xmlns:p14="http://schemas.microsoft.com/office/powerpoint/2010/main" val="19833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A1E0-C63E-494D-A7B0-C9262FC07E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3F7C9A-21B0-4532-A7BC-E0B752AF37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37B059-F3BD-4F54-98EF-1E406EF4BC38}"/>
              </a:ext>
            </a:extLst>
          </p:cNvPr>
          <p:cNvSpPr>
            <a:spLocks noGrp="1"/>
          </p:cNvSpPr>
          <p:nvPr>
            <p:ph type="dt" sz="half" idx="10"/>
          </p:nvPr>
        </p:nvSpPr>
        <p:spPr/>
        <p:txBody>
          <a:bodyPr/>
          <a:lstStyle/>
          <a:p>
            <a:fld id="{7C4E3B4D-6A94-4EE9-B9C2-67336D71FE98}" type="datetimeFigureOut">
              <a:rPr lang="en-US" smtClean="0"/>
              <a:t>12/15/2020</a:t>
            </a:fld>
            <a:endParaRPr lang="en-US"/>
          </a:p>
        </p:txBody>
      </p:sp>
      <p:sp>
        <p:nvSpPr>
          <p:cNvPr id="5" name="Footer Placeholder 4">
            <a:extLst>
              <a:ext uri="{FF2B5EF4-FFF2-40B4-BE49-F238E27FC236}">
                <a16:creationId xmlns:a16="http://schemas.microsoft.com/office/drawing/2014/main" id="{F201F8FF-A66B-4DC3-B871-EFC7022D9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FAC32-3F6E-4E4A-AC97-04715DD19F5E}"/>
              </a:ext>
            </a:extLst>
          </p:cNvPr>
          <p:cNvSpPr>
            <a:spLocks noGrp="1"/>
          </p:cNvSpPr>
          <p:nvPr>
            <p:ph type="sldNum" sz="quarter" idx="12"/>
          </p:nvPr>
        </p:nvSpPr>
        <p:spPr/>
        <p:txBody>
          <a:bodyPr/>
          <a:lstStyle/>
          <a:p>
            <a:fld id="{921C29D2-E774-47E1-8C78-C901F9ADC43A}" type="slidenum">
              <a:rPr lang="en-US" smtClean="0"/>
              <a:t>‹#›</a:t>
            </a:fld>
            <a:endParaRPr lang="en-US"/>
          </a:p>
        </p:txBody>
      </p:sp>
    </p:spTree>
    <p:extLst>
      <p:ext uri="{BB962C8B-B14F-4D97-AF65-F5344CB8AC3E}">
        <p14:creationId xmlns:p14="http://schemas.microsoft.com/office/powerpoint/2010/main" val="187999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D2B9-16D7-4038-BF6D-0F0BCAAC6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01820-3C78-4590-AA82-92E8387733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9181A8-6F67-4244-9132-CCAC08E5A1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28D1C7-781D-4BED-8E63-3E3AC079357F}"/>
              </a:ext>
            </a:extLst>
          </p:cNvPr>
          <p:cNvSpPr>
            <a:spLocks noGrp="1"/>
          </p:cNvSpPr>
          <p:nvPr>
            <p:ph type="dt" sz="half" idx="10"/>
          </p:nvPr>
        </p:nvSpPr>
        <p:spPr/>
        <p:txBody>
          <a:bodyPr/>
          <a:lstStyle/>
          <a:p>
            <a:fld id="{7C4E3B4D-6A94-4EE9-B9C2-67336D71FE98}" type="datetimeFigureOut">
              <a:rPr lang="en-US" smtClean="0"/>
              <a:t>12/15/2020</a:t>
            </a:fld>
            <a:endParaRPr lang="en-US"/>
          </a:p>
        </p:txBody>
      </p:sp>
      <p:sp>
        <p:nvSpPr>
          <p:cNvPr id="6" name="Footer Placeholder 5">
            <a:extLst>
              <a:ext uri="{FF2B5EF4-FFF2-40B4-BE49-F238E27FC236}">
                <a16:creationId xmlns:a16="http://schemas.microsoft.com/office/drawing/2014/main" id="{E4B07C7C-8862-4566-B565-98A404FF0D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B31282-E798-4A51-BD72-0E0811787386}"/>
              </a:ext>
            </a:extLst>
          </p:cNvPr>
          <p:cNvSpPr>
            <a:spLocks noGrp="1"/>
          </p:cNvSpPr>
          <p:nvPr>
            <p:ph type="sldNum" sz="quarter" idx="12"/>
          </p:nvPr>
        </p:nvSpPr>
        <p:spPr/>
        <p:txBody>
          <a:bodyPr/>
          <a:lstStyle/>
          <a:p>
            <a:fld id="{921C29D2-E774-47E1-8C78-C901F9ADC43A}" type="slidenum">
              <a:rPr lang="en-US" smtClean="0"/>
              <a:t>‹#›</a:t>
            </a:fld>
            <a:endParaRPr lang="en-US"/>
          </a:p>
        </p:txBody>
      </p:sp>
    </p:spTree>
    <p:extLst>
      <p:ext uri="{BB962C8B-B14F-4D97-AF65-F5344CB8AC3E}">
        <p14:creationId xmlns:p14="http://schemas.microsoft.com/office/powerpoint/2010/main" val="373889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17C9-BA34-4A9A-AFEB-C0F69951AA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0FB2E1-FEF2-4C28-88FA-5BF87A1DC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DCD881-BBA4-4D4B-BB68-9B43D4E6F9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FEE000-B89F-47E6-ACA8-8294729320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A2BE04-BBD6-46DC-A604-E7BEBCC7BF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85DCA0-1CD0-41AA-A03C-038919152C20}"/>
              </a:ext>
            </a:extLst>
          </p:cNvPr>
          <p:cNvSpPr>
            <a:spLocks noGrp="1"/>
          </p:cNvSpPr>
          <p:nvPr>
            <p:ph type="dt" sz="half" idx="10"/>
          </p:nvPr>
        </p:nvSpPr>
        <p:spPr/>
        <p:txBody>
          <a:bodyPr/>
          <a:lstStyle/>
          <a:p>
            <a:fld id="{7C4E3B4D-6A94-4EE9-B9C2-67336D71FE98}" type="datetimeFigureOut">
              <a:rPr lang="en-US" smtClean="0"/>
              <a:t>12/15/2020</a:t>
            </a:fld>
            <a:endParaRPr lang="en-US"/>
          </a:p>
        </p:txBody>
      </p:sp>
      <p:sp>
        <p:nvSpPr>
          <p:cNvPr id="8" name="Footer Placeholder 7">
            <a:extLst>
              <a:ext uri="{FF2B5EF4-FFF2-40B4-BE49-F238E27FC236}">
                <a16:creationId xmlns:a16="http://schemas.microsoft.com/office/drawing/2014/main" id="{B99D70EB-5252-49CE-90DE-6D6AD8EFB3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70354B-8067-449B-BA27-DEA7E768BDCA}"/>
              </a:ext>
            </a:extLst>
          </p:cNvPr>
          <p:cNvSpPr>
            <a:spLocks noGrp="1"/>
          </p:cNvSpPr>
          <p:nvPr>
            <p:ph type="sldNum" sz="quarter" idx="12"/>
          </p:nvPr>
        </p:nvSpPr>
        <p:spPr/>
        <p:txBody>
          <a:bodyPr/>
          <a:lstStyle/>
          <a:p>
            <a:fld id="{921C29D2-E774-47E1-8C78-C901F9ADC43A}" type="slidenum">
              <a:rPr lang="en-US" smtClean="0"/>
              <a:t>‹#›</a:t>
            </a:fld>
            <a:endParaRPr lang="en-US"/>
          </a:p>
        </p:txBody>
      </p:sp>
    </p:spTree>
    <p:extLst>
      <p:ext uri="{BB962C8B-B14F-4D97-AF65-F5344CB8AC3E}">
        <p14:creationId xmlns:p14="http://schemas.microsoft.com/office/powerpoint/2010/main" val="1060667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915A-76D6-42A8-8B77-9DC676F771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7D1315-B981-4F58-A0AC-BD1CBCB9B568}"/>
              </a:ext>
            </a:extLst>
          </p:cNvPr>
          <p:cNvSpPr>
            <a:spLocks noGrp="1"/>
          </p:cNvSpPr>
          <p:nvPr>
            <p:ph type="dt" sz="half" idx="10"/>
          </p:nvPr>
        </p:nvSpPr>
        <p:spPr/>
        <p:txBody>
          <a:bodyPr/>
          <a:lstStyle/>
          <a:p>
            <a:fld id="{7C4E3B4D-6A94-4EE9-B9C2-67336D71FE98}" type="datetimeFigureOut">
              <a:rPr lang="en-US" smtClean="0"/>
              <a:t>12/15/2020</a:t>
            </a:fld>
            <a:endParaRPr lang="en-US"/>
          </a:p>
        </p:txBody>
      </p:sp>
      <p:sp>
        <p:nvSpPr>
          <p:cNvPr id="4" name="Footer Placeholder 3">
            <a:extLst>
              <a:ext uri="{FF2B5EF4-FFF2-40B4-BE49-F238E27FC236}">
                <a16:creationId xmlns:a16="http://schemas.microsoft.com/office/drawing/2014/main" id="{9A965238-C2FA-450D-9B81-64930337A7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CDDBCB-D1C3-4A52-8EE6-38C5A2BA34F8}"/>
              </a:ext>
            </a:extLst>
          </p:cNvPr>
          <p:cNvSpPr>
            <a:spLocks noGrp="1"/>
          </p:cNvSpPr>
          <p:nvPr>
            <p:ph type="sldNum" sz="quarter" idx="12"/>
          </p:nvPr>
        </p:nvSpPr>
        <p:spPr/>
        <p:txBody>
          <a:bodyPr/>
          <a:lstStyle/>
          <a:p>
            <a:fld id="{921C29D2-E774-47E1-8C78-C901F9ADC43A}" type="slidenum">
              <a:rPr lang="en-US" smtClean="0"/>
              <a:t>‹#›</a:t>
            </a:fld>
            <a:endParaRPr lang="en-US"/>
          </a:p>
        </p:txBody>
      </p:sp>
    </p:spTree>
    <p:extLst>
      <p:ext uri="{BB962C8B-B14F-4D97-AF65-F5344CB8AC3E}">
        <p14:creationId xmlns:p14="http://schemas.microsoft.com/office/powerpoint/2010/main" val="401512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8E1A3E-D58F-4635-B6BC-08A6681FBA07}"/>
              </a:ext>
            </a:extLst>
          </p:cNvPr>
          <p:cNvSpPr>
            <a:spLocks noGrp="1"/>
          </p:cNvSpPr>
          <p:nvPr>
            <p:ph type="dt" sz="half" idx="10"/>
          </p:nvPr>
        </p:nvSpPr>
        <p:spPr/>
        <p:txBody>
          <a:bodyPr/>
          <a:lstStyle/>
          <a:p>
            <a:fld id="{7C4E3B4D-6A94-4EE9-B9C2-67336D71FE98}" type="datetimeFigureOut">
              <a:rPr lang="en-US" smtClean="0"/>
              <a:t>12/15/2020</a:t>
            </a:fld>
            <a:endParaRPr lang="en-US"/>
          </a:p>
        </p:txBody>
      </p:sp>
      <p:sp>
        <p:nvSpPr>
          <p:cNvPr id="3" name="Footer Placeholder 2">
            <a:extLst>
              <a:ext uri="{FF2B5EF4-FFF2-40B4-BE49-F238E27FC236}">
                <a16:creationId xmlns:a16="http://schemas.microsoft.com/office/drawing/2014/main" id="{638395D2-12B3-406D-9DBA-5CEE0D895B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59D734-3AC7-4C54-AE4F-5592376ABF3F}"/>
              </a:ext>
            </a:extLst>
          </p:cNvPr>
          <p:cNvSpPr>
            <a:spLocks noGrp="1"/>
          </p:cNvSpPr>
          <p:nvPr>
            <p:ph type="sldNum" sz="quarter" idx="12"/>
          </p:nvPr>
        </p:nvSpPr>
        <p:spPr/>
        <p:txBody>
          <a:bodyPr/>
          <a:lstStyle/>
          <a:p>
            <a:fld id="{921C29D2-E774-47E1-8C78-C901F9ADC43A}" type="slidenum">
              <a:rPr lang="en-US" smtClean="0"/>
              <a:t>‹#›</a:t>
            </a:fld>
            <a:endParaRPr lang="en-US"/>
          </a:p>
        </p:txBody>
      </p:sp>
    </p:spTree>
    <p:extLst>
      <p:ext uri="{BB962C8B-B14F-4D97-AF65-F5344CB8AC3E}">
        <p14:creationId xmlns:p14="http://schemas.microsoft.com/office/powerpoint/2010/main" val="175818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B8FE-7D4D-4505-874A-5E9B32D51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2D38DC-A25B-47A7-B281-F23EABF9F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2BC4F4-5FCB-4F25-8677-B2020955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E9F38-D954-46E1-AB34-E4302C5BCEF1}"/>
              </a:ext>
            </a:extLst>
          </p:cNvPr>
          <p:cNvSpPr>
            <a:spLocks noGrp="1"/>
          </p:cNvSpPr>
          <p:nvPr>
            <p:ph type="dt" sz="half" idx="10"/>
          </p:nvPr>
        </p:nvSpPr>
        <p:spPr/>
        <p:txBody>
          <a:bodyPr/>
          <a:lstStyle/>
          <a:p>
            <a:fld id="{7C4E3B4D-6A94-4EE9-B9C2-67336D71FE98}" type="datetimeFigureOut">
              <a:rPr lang="en-US" smtClean="0"/>
              <a:t>12/15/2020</a:t>
            </a:fld>
            <a:endParaRPr lang="en-US"/>
          </a:p>
        </p:txBody>
      </p:sp>
      <p:sp>
        <p:nvSpPr>
          <p:cNvPr id="6" name="Footer Placeholder 5">
            <a:extLst>
              <a:ext uri="{FF2B5EF4-FFF2-40B4-BE49-F238E27FC236}">
                <a16:creationId xmlns:a16="http://schemas.microsoft.com/office/drawing/2014/main" id="{A2D6FF35-7EC6-42D0-AD3A-DDFA9743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F505E4-8B01-4250-9BE2-91AAE3C9F0BB}"/>
              </a:ext>
            </a:extLst>
          </p:cNvPr>
          <p:cNvSpPr>
            <a:spLocks noGrp="1"/>
          </p:cNvSpPr>
          <p:nvPr>
            <p:ph type="sldNum" sz="quarter" idx="12"/>
          </p:nvPr>
        </p:nvSpPr>
        <p:spPr/>
        <p:txBody>
          <a:bodyPr/>
          <a:lstStyle/>
          <a:p>
            <a:fld id="{921C29D2-E774-47E1-8C78-C901F9ADC43A}" type="slidenum">
              <a:rPr lang="en-US" smtClean="0"/>
              <a:t>‹#›</a:t>
            </a:fld>
            <a:endParaRPr lang="en-US"/>
          </a:p>
        </p:txBody>
      </p:sp>
    </p:spTree>
    <p:extLst>
      <p:ext uri="{BB962C8B-B14F-4D97-AF65-F5344CB8AC3E}">
        <p14:creationId xmlns:p14="http://schemas.microsoft.com/office/powerpoint/2010/main" val="2635951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A8F0-625D-42C3-890F-ED5FE8950F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7530B-4D37-4923-B403-DBC3A7F41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FB36F2-CC44-499B-9DD4-C45AEB994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F8AA13-2004-40A1-8C9F-E70162156151}"/>
              </a:ext>
            </a:extLst>
          </p:cNvPr>
          <p:cNvSpPr>
            <a:spLocks noGrp="1"/>
          </p:cNvSpPr>
          <p:nvPr>
            <p:ph type="dt" sz="half" idx="10"/>
          </p:nvPr>
        </p:nvSpPr>
        <p:spPr/>
        <p:txBody>
          <a:bodyPr/>
          <a:lstStyle/>
          <a:p>
            <a:fld id="{7C4E3B4D-6A94-4EE9-B9C2-67336D71FE98}" type="datetimeFigureOut">
              <a:rPr lang="en-US" smtClean="0"/>
              <a:t>12/15/2020</a:t>
            </a:fld>
            <a:endParaRPr lang="en-US"/>
          </a:p>
        </p:txBody>
      </p:sp>
      <p:sp>
        <p:nvSpPr>
          <p:cNvPr id="6" name="Footer Placeholder 5">
            <a:extLst>
              <a:ext uri="{FF2B5EF4-FFF2-40B4-BE49-F238E27FC236}">
                <a16:creationId xmlns:a16="http://schemas.microsoft.com/office/drawing/2014/main" id="{7A6B1D95-CC22-4374-A222-4DD0BD605C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32CEF2-CE04-457D-A325-A709FA40F8D5}"/>
              </a:ext>
            </a:extLst>
          </p:cNvPr>
          <p:cNvSpPr>
            <a:spLocks noGrp="1"/>
          </p:cNvSpPr>
          <p:nvPr>
            <p:ph type="sldNum" sz="quarter" idx="12"/>
          </p:nvPr>
        </p:nvSpPr>
        <p:spPr/>
        <p:txBody>
          <a:bodyPr/>
          <a:lstStyle/>
          <a:p>
            <a:fld id="{921C29D2-E774-47E1-8C78-C901F9ADC43A}" type="slidenum">
              <a:rPr lang="en-US" smtClean="0"/>
              <a:t>‹#›</a:t>
            </a:fld>
            <a:endParaRPr lang="en-US"/>
          </a:p>
        </p:txBody>
      </p:sp>
    </p:spTree>
    <p:extLst>
      <p:ext uri="{BB962C8B-B14F-4D97-AF65-F5344CB8AC3E}">
        <p14:creationId xmlns:p14="http://schemas.microsoft.com/office/powerpoint/2010/main" val="309006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7B2A4F-AA7A-4EBB-8E08-FFEBB72613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C711EC-E0A2-4DDC-B287-A7CB07C994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EA966-56C9-44E9-80A6-B8103E401E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E3B4D-6A94-4EE9-B9C2-67336D71FE98}" type="datetimeFigureOut">
              <a:rPr lang="en-US" smtClean="0"/>
              <a:t>12/15/2020</a:t>
            </a:fld>
            <a:endParaRPr lang="en-US"/>
          </a:p>
        </p:txBody>
      </p:sp>
      <p:sp>
        <p:nvSpPr>
          <p:cNvPr id="5" name="Footer Placeholder 4">
            <a:extLst>
              <a:ext uri="{FF2B5EF4-FFF2-40B4-BE49-F238E27FC236}">
                <a16:creationId xmlns:a16="http://schemas.microsoft.com/office/drawing/2014/main" id="{E0AC5E21-1D76-419D-944C-FDACCE78B7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C10410-DAAF-4646-AFAC-00D09B1EE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C29D2-E774-47E1-8C78-C901F9ADC43A}" type="slidenum">
              <a:rPr lang="en-US" smtClean="0"/>
              <a:t>‹#›</a:t>
            </a:fld>
            <a:endParaRPr lang="en-US"/>
          </a:p>
        </p:txBody>
      </p:sp>
    </p:spTree>
    <p:extLst>
      <p:ext uri="{BB962C8B-B14F-4D97-AF65-F5344CB8AC3E}">
        <p14:creationId xmlns:p14="http://schemas.microsoft.com/office/powerpoint/2010/main" val="414635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gif"/></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B20B78-8D45-4A08-8968-E4702651271A}"/>
              </a:ext>
            </a:extLst>
          </p:cNvPr>
          <p:cNvSpPr>
            <a:spLocks noGrp="1"/>
          </p:cNvSpPr>
          <p:nvPr>
            <p:ph type="title"/>
          </p:nvPr>
        </p:nvSpPr>
        <p:spPr>
          <a:xfrm>
            <a:off x="635000" y="640823"/>
            <a:ext cx="3418659" cy="5583148"/>
          </a:xfrm>
        </p:spPr>
        <p:txBody>
          <a:bodyPr anchor="ctr">
            <a:normAutofit/>
          </a:bodyPr>
          <a:lstStyle/>
          <a:p>
            <a:r>
              <a:rPr lang="en-US" sz="5400"/>
              <a:t>Weekly Reminders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ontent Placeholder 2">
            <a:extLst>
              <a:ext uri="{FF2B5EF4-FFF2-40B4-BE49-F238E27FC236}">
                <a16:creationId xmlns:a16="http://schemas.microsoft.com/office/drawing/2014/main" id="{2682732E-0CF1-4714-97F6-1A95DFF10D1B}"/>
              </a:ext>
            </a:extLst>
          </p:cNvPr>
          <p:cNvGraphicFramePr>
            <a:graphicFrameLocks noGrp="1"/>
          </p:cNvGraphicFramePr>
          <p:nvPr>
            <p:ph idx="1"/>
            <p:extLst>
              <p:ext uri="{D42A27DB-BD31-4B8C-83A1-F6EECF244321}">
                <p14:modId xmlns:p14="http://schemas.microsoft.com/office/powerpoint/2010/main" val="289204198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601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3179AC2C-509A-42BC-84D2-2D63E7081A5D}"/>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Big Idea:</a:t>
            </a:r>
          </a:p>
        </p:txBody>
      </p:sp>
      <p:sp>
        <p:nvSpPr>
          <p:cNvPr id="18434" name="Content Placeholder 2">
            <a:extLst>
              <a:ext uri="{FF2B5EF4-FFF2-40B4-BE49-F238E27FC236}">
                <a16:creationId xmlns:a16="http://schemas.microsoft.com/office/drawing/2014/main" id="{BA467680-B981-4B63-ADD0-422962A8053D}"/>
              </a:ext>
            </a:extLst>
          </p:cNvPr>
          <p:cNvSpPr>
            <a:spLocks noGrp="1"/>
          </p:cNvSpPr>
          <p:nvPr>
            <p:ph idx="1"/>
          </p:nvPr>
        </p:nvSpPr>
        <p:spPr>
          <a:xfrm>
            <a:off x="2209800" y="1905000"/>
            <a:ext cx="4876800" cy="4465638"/>
          </a:xfrm>
        </p:spPr>
        <p:txBody>
          <a:bodyPr>
            <a:normAutofit lnSpcReduction="10000"/>
          </a:bodyPr>
          <a:lstStyle/>
          <a:p>
            <a:pPr eaLnBrk="1" hangingPunct="1">
              <a:lnSpc>
                <a:spcPct val="90000"/>
              </a:lnSpc>
            </a:pPr>
            <a:r>
              <a:rPr lang="en-US" altLang="en-US" dirty="0">
                <a:ea typeface="ＭＳ Ｐゴシック" panose="020B0600070205080204" pitchFamily="34" charset="-128"/>
              </a:rPr>
              <a:t>The mall, your city, your school, and your closet (hopefully) are all organized so that you and other people  can get things done without wasting extra time and effort.</a:t>
            </a:r>
          </a:p>
          <a:p>
            <a:pPr eaLnBrk="1" hangingPunct="1">
              <a:lnSpc>
                <a:spcPct val="90000"/>
              </a:lnSpc>
            </a:pPr>
            <a:endParaRPr lang="en-US" altLang="en-US" dirty="0">
              <a:ea typeface="ＭＳ Ｐゴシック" panose="020B0600070205080204" pitchFamily="34" charset="-128"/>
            </a:endParaRPr>
          </a:p>
          <a:p>
            <a:pPr eaLnBrk="1" hangingPunct="1">
              <a:lnSpc>
                <a:spcPct val="90000"/>
              </a:lnSpc>
            </a:pPr>
            <a:r>
              <a:rPr lang="en-US" altLang="en-US" dirty="0">
                <a:ea typeface="ＭＳ Ｐゴシック" panose="020B0600070205080204" pitchFamily="34" charset="-128"/>
              </a:rPr>
              <a:t>Scientists also organize or classify things so that they are easier to investigate and understand.</a:t>
            </a:r>
          </a:p>
          <a:p>
            <a:pPr eaLnBrk="1" hangingPunct="1">
              <a:lnSpc>
                <a:spcPct val="90000"/>
              </a:lnSpc>
            </a:pPr>
            <a:endParaRPr lang="en-US" altLang="en-US" dirty="0">
              <a:ea typeface="ＭＳ Ｐゴシック" panose="020B0600070205080204" pitchFamily="34" charset="-128"/>
            </a:endParaRPr>
          </a:p>
          <a:p>
            <a:pPr eaLnBrk="1" hangingPunct="1">
              <a:lnSpc>
                <a:spcPct val="90000"/>
              </a:lnSpc>
            </a:pPr>
            <a:endParaRPr lang="en-US" altLang="en-US" dirty="0">
              <a:ea typeface="ＭＳ Ｐゴシック" panose="020B0600070205080204" pitchFamily="34" charset="-128"/>
            </a:endParaRPr>
          </a:p>
        </p:txBody>
      </p:sp>
      <p:pic>
        <p:nvPicPr>
          <p:cNvPr id="18435" name="Picture 3">
            <a:extLst>
              <a:ext uri="{FF2B5EF4-FFF2-40B4-BE49-F238E27FC236}">
                <a16:creationId xmlns:a16="http://schemas.microsoft.com/office/drawing/2014/main" id="{8DFC9158-C6D0-4426-B24A-81928257DC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828800"/>
            <a:ext cx="3276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B79A-A3D5-45F2-B96D-C8AAB92F43E2}"/>
              </a:ext>
            </a:extLst>
          </p:cNvPr>
          <p:cNvSpPr>
            <a:spLocks noGrp="1"/>
          </p:cNvSpPr>
          <p:nvPr>
            <p:ph type="title"/>
          </p:nvPr>
        </p:nvSpPr>
        <p:spPr>
          <a:xfrm>
            <a:off x="1981200" y="685800"/>
            <a:ext cx="8229600" cy="1143000"/>
          </a:xfrm>
        </p:spPr>
        <p:txBody>
          <a:bodyPr>
            <a:normAutofit fontScale="90000"/>
          </a:bodyPr>
          <a:lstStyle/>
          <a:p>
            <a:pPr>
              <a:defRPr/>
            </a:pPr>
            <a:r>
              <a:rPr lang="en-US" dirty="0">
                <a:ea typeface="+mj-ea"/>
              </a:rPr>
              <a:t>Here are some things that scientists classify or organize:</a:t>
            </a:r>
          </a:p>
        </p:txBody>
      </p:sp>
      <p:sp>
        <p:nvSpPr>
          <p:cNvPr id="3" name="Content Placeholder 2">
            <a:extLst>
              <a:ext uri="{FF2B5EF4-FFF2-40B4-BE49-F238E27FC236}">
                <a16:creationId xmlns:a16="http://schemas.microsoft.com/office/drawing/2014/main" id="{E2D0932B-7108-42BA-9E46-E177A5846DF0}"/>
              </a:ext>
            </a:extLst>
          </p:cNvPr>
          <p:cNvSpPr>
            <a:spLocks noGrp="1"/>
          </p:cNvSpPr>
          <p:nvPr>
            <p:ph idx="1"/>
          </p:nvPr>
        </p:nvSpPr>
        <p:spPr>
          <a:xfrm>
            <a:off x="1676400" y="4572000"/>
            <a:ext cx="2514600" cy="457200"/>
          </a:xfrm>
        </p:spPr>
        <p:txBody>
          <a:bodyPr/>
          <a:lstStyle/>
          <a:p>
            <a:pPr eaLnBrk="1" hangingPunct="1"/>
            <a:r>
              <a:rPr lang="en-US" altLang="en-US" sz="2200" dirty="0">
                <a:ea typeface="ＭＳ Ｐゴシック" panose="020B0600070205080204" pitchFamily="34" charset="-128"/>
              </a:rPr>
              <a:t>The human body</a:t>
            </a:r>
          </a:p>
        </p:txBody>
      </p:sp>
      <p:pic>
        <p:nvPicPr>
          <p:cNvPr id="19459" name="Picture 2" descr="http://www.hyperreader.com/HR.com/PeriodicTable.gif">
            <a:extLst>
              <a:ext uri="{FF2B5EF4-FFF2-40B4-BE49-F238E27FC236}">
                <a16:creationId xmlns:a16="http://schemas.microsoft.com/office/drawing/2014/main" id="{F4E289A5-C427-4423-BEAE-F059FA62F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981200"/>
            <a:ext cx="2971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http://www.learningwonders.com/cart/images/T/humanbody04.jpg">
            <a:extLst>
              <a:ext uri="{FF2B5EF4-FFF2-40B4-BE49-F238E27FC236}">
                <a16:creationId xmlns:a16="http://schemas.microsoft.com/office/drawing/2014/main" id="{3E8978E1-61AA-4C12-B98A-C06ABDBBD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0"/>
            <a:ext cx="26670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6FEC7EE-3042-4D02-BB13-63A261E3AEFE}"/>
              </a:ext>
            </a:extLst>
          </p:cNvPr>
          <p:cNvSpPr/>
          <p:nvPr/>
        </p:nvSpPr>
        <p:spPr>
          <a:xfrm>
            <a:off x="1752600" y="2057400"/>
            <a:ext cx="2743200" cy="24384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9462" name="Picture 8" descr="http://media-2.web.britannica.com/eb-media/96/90496-034-7C160AA5.jpg">
            <a:extLst>
              <a:ext uri="{FF2B5EF4-FFF2-40B4-BE49-F238E27FC236}">
                <a16:creationId xmlns:a16="http://schemas.microsoft.com/office/drawing/2014/main" id="{DFFAEA47-071D-465A-8500-196338DC4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495800"/>
            <a:ext cx="3352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30B12EC4-6582-4A7A-9DBA-A86E7FC8196E}"/>
              </a:ext>
            </a:extLst>
          </p:cNvPr>
          <p:cNvSpPr/>
          <p:nvPr/>
        </p:nvSpPr>
        <p:spPr>
          <a:xfrm>
            <a:off x="4953000" y="4495800"/>
            <a:ext cx="3352800" cy="2133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ectangle 9">
            <a:extLst>
              <a:ext uri="{FF2B5EF4-FFF2-40B4-BE49-F238E27FC236}">
                <a16:creationId xmlns:a16="http://schemas.microsoft.com/office/drawing/2014/main" id="{B28E183E-4FB9-436F-93FB-04437F58CF80}"/>
              </a:ext>
            </a:extLst>
          </p:cNvPr>
          <p:cNvSpPr/>
          <p:nvPr/>
        </p:nvSpPr>
        <p:spPr>
          <a:xfrm>
            <a:off x="6781800" y="1981200"/>
            <a:ext cx="3048000" cy="20574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Content Placeholder 2">
            <a:extLst>
              <a:ext uri="{FF2B5EF4-FFF2-40B4-BE49-F238E27FC236}">
                <a16:creationId xmlns:a16="http://schemas.microsoft.com/office/drawing/2014/main" id="{2B8296B0-3555-4998-9A8F-F8E40A298193}"/>
              </a:ext>
            </a:extLst>
          </p:cNvPr>
          <p:cNvSpPr txBox="1">
            <a:spLocks/>
          </p:cNvSpPr>
          <p:nvPr/>
        </p:nvSpPr>
        <p:spPr>
          <a:xfrm>
            <a:off x="8229600" y="4114800"/>
            <a:ext cx="2209800" cy="381000"/>
          </a:xfrm>
          <a:prstGeom prst="rect">
            <a:avLst/>
          </a:prstGeom>
        </p:spPr>
        <p:txBody>
          <a:bodyPr>
            <a:normAutofit fontScale="85000" lnSpcReduction="20000"/>
          </a:bodyPr>
          <a:lstStyle/>
          <a:p>
            <a:pPr marL="274320" indent="-274320">
              <a:spcBef>
                <a:spcPct val="20000"/>
              </a:spcBef>
              <a:buClr>
                <a:schemeClr val="accent3"/>
              </a:buClr>
              <a:buSzPct val="95000"/>
              <a:buFont typeface="Wingdings 2"/>
              <a:buChar char=""/>
              <a:defRPr/>
            </a:pPr>
            <a:r>
              <a:rPr lang="en-US" sz="2600" dirty="0"/>
              <a:t>The elements</a:t>
            </a:r>
          </a:p>
        </p:txBody>
      </p:sp>
      <p:sp>
        <p:nvSpPr>
          <p:cNvPr id="12" name="Content Placeholder 2">
            <a:extLst>
              <a:ext uri="{FF2B5EF4-FFF2-40B4-BE49-F238E27FC236}">
                <a16:creationId xmlns:a16="http://schemas.microsoft.com/office/drawing/2014/main" id="{5CFE6544-64F4-4345-ACDF-189C46166B75}"/>
              </a:ext>
            </a:extLst>
          </p:cNvPr>
          <p:cNvSpPr txBox="1">
            <a:spLocks/>
          </p:cNvSpPr>
          <p:nvPr/>
        </p:nvSpPr>
        <p:spPr>
          <a:xfrm>
            <a:off x="8382000" y="5715000"/>
            <a:ext cx="2514600" cy="685800"/>
          </a:xfrm>
          <a:prstGeom prst="rect">
            <a:avLst/>
          </a:prstGeom>
        </p:spPr>
        <p:txBody>
          <a:bodyPr/>
          <a:lstStyle/>
          <a:p>
            <a:pPr marL="274320" indent="-274320">
              <a:spcBef>
                <a:spcPct val="20000"/>
              </a:spcBef>
              <a:buClr>
                <a:schemeClr val="accent3"/>
              </a:buClr>
              <a:buSzPct val="95000"/>
              <a:buFont typeface="Wingdings 2"/>
              <a:buChar char=""/>
              <a:defRPr/>
            </a:pPr>
            <a:r>
              <a:rPr lang="en-US" sz="2200" dirty="0"/>
              <a:t>Interactions in Ecosystems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17634A0-47F2-4601-9D0A-F2D23058202E}"/>
              </a:ext>
            </a:extLst>
          </p:cNvPr>
          <p:cNvSpPr>
            <a:spLocks noGrp="1" noChangeArrowheads="1"/>
          </p:cNvSpPr>
          <p:nvPr>
            <p:ph type="title"/>
          </p:nvPr>
        </p:nvSpPr>
        <p:spPr>
          <a:xfrm>
            <a:off x="1981200" y="381000"/>
            <a:ext cx="8229600" cy="914400"/>
          </a:xfrm>
        </p:spPr>
        <p:txBody>
          <a:bodyPr>
            <a:normAutofit fontScale="90000"/>
          </a:bodyPr>
          <a:lstStyle/>
          <a:p>
            <a:pPr>
              <a:defRPr/>
            </a:pPr>
            <a:r>
              <a:rPr lang="en-US" sz="3800" dirty="0">
                <a:solidFill>
                  <a:srgbClr val="3E5D78"/>
                </a:solidFill>
                <a:latin typeface="American Typewriter" charset="0"/>
                <a:ea typeface="American Typewriter" charset="0"/>
                <a:cs typeface="American Typewriter" charset="0"/>
              </a:rPr>
              <a:t>The modern system of classification has 8 levels:</a:t>
            </a:r>
          </a:p>
        </p:txBody>
      </p:sp>
      <p:sp>
        <p:nvSpPr>
          <p:cNvPr id="10243" name="Rectangle 3">
            <a:extLst>
              <a:ext uri="{FF2B5EF4-FFF2-40B4-BE49-F238E27FC236}">
                <a16:creationId xmlns:a16="http://schemas.microsoft.com/office/drawing/2014/main" id="{DAE2ED79-7CB6-427D-9F74-39389E8FDB86}"/>
              </a:ext>
            </a:extLst>
          </p:cNvPr>
          <p:cNvSpPr>
            <a:spLocks noGrp="1" noChangeArrowheads="1"/>
          </p:cNvSpPr>
          <p:nvPr>
            <p:ph sz="quarter" idx="1"/>
          </p:nvPr>
        </p:nvSpPr>
        <p:spPr>
          <a:xfrm>
            <a:off x="1981201" y="2057400"/>
            <a:ext cx="4041775" cy="3276600"/>
          </a:xfrm>
        </p:spPr>
        <p:txBody>
          <a:bodyPr/>
          <a:lstStyle/>
          <a:p>
            <a:pPr eaLnBrk="1" hangingPunct="1"/>
            <a:r>
              <a:rPr lang="en-US" altLang="en-US" sz="4400">
                <a:latin typeface="American Typewriter" charset="0"/>
                <a:ea typeface="ＭＳ Ｐゴシック" panose="020B0600070205080204" pitchFamily="34" charset="-128"/>
              </a:rPr>
              <a:t>Domain</a:t>
            </a:r>
          </a:p>
          <a:p>
            <a:pPr eaLnBrk="1" hangingPunct="1"/>
            <a:r>
              <a:rPr lang="en-US" altLang="en-US" sz="4400">
                <a:latin typeface="American Typewriter" charset="0"/>
                <a:ea typeface="ＭＳ Ｐゴシック" panose="020B0600070205080204" pitchFamily="34" charset="-128"/>
              </a:rPr>
              <a:t>Kingdom</a:t>
            </a:r>
          </a:p>
          <a:p>
            <a:pPr eaLnBrk="1" hangingPunct="1"/>
            <a:r>
              <a:rPr lang="en-US" altLang="en-US" sz="4400">
                <a:latin typeface="American Typewriter" charset="0"/>
                <a:ea typeface="ＭＳ Ｐゴシック" panose="020B0600070205080204" pitchFamily="34" charset="-128"/>
              </a:rPr>
              <a:t>Phylum</a:t>
            </a:r>
          </a:p>
          <a:p>
            <a:pPr eaLnBrk="1" hangingPunct="1"/>
            <a:r>
              <a:rPr lang="en-US" altLang="en-US" sz="4400">
                <a:latin typeface="American Typewriter" charset="0"/>
                <a:ea typeface="ＭＳ Ｐゴシック" panose="020B0600070205080204" pitchFamily="34" charset="-128"/>
              </a:rPr>
              <a:t>Class</a:t>
            </a:r>
          </a:p>
          <a:p>
            <a:pPr eaLnBrk="1" hangingPunct="1"/>
            <a:endParaRPr lang="en-US" altLang="en-US" sz="4400">
              <a:latin typeface="American Typewriter" charset="0"/>
              <a:ea typeface="ＭＳ Ｐゴシック" panose="020B0600070205080204" pitchFamily="34" charset="-128"/>
            </a:endParaRPr>
          </a:p>
        </p:txBody>
      </p:sp>
      <p:sp>
        <p:nvSpPr>
          <p:cNvPr id="10244" name="Rectangle 4">
            <a:extLst>
              <a:ext uri="{FF2B5EF4-FFF2-40B4-BE49-F238E27FC236}">
                <a16:creationId xmlns:a16="http://schemas.microsoft.com/office/drawing/2014/main" id="{5A6BCC88-F2F1-4AAC-AD80-C3609E998705}"/>
              </a:ext>
            </a:extLst>
          </p:cNvPr>
          <p:cNvSpPr>
            <a:spLocks noGrp="1" noChangeArrowheads="1"/>
          </p:cNvSpPr>
          <p:nvPr>
            <p:ph sz="quarter" idx="2"/>
          </p:nvPr>
        </p:nvSpPr>
        <p:spPr>
          <a:xfrm>
            <a:off x="6096001" y="1981201"/>
            <a:ext cx="4041775" cy="3355975"/>
          </a:xfrm>
        </p:spPr>
        <p:txBody>
          <a:bodyPr/>
          <a:lstStyle/>
          <a:p>
            <a:pPr eaLnBrk="1" hangingPunct="1"/>
            <a:r>
              <a:rPr lang="en-US" altLang="en-US" sz="4400">
                <a:latin typeface="American Typewriter" charset="0"/>
                <a:ea typeface="ＭＳ Ｐゴシック" panose="020B0600070205080204" pitchFamily="34" charset="-128"/>
              </a:rPr>
              <a:t>Order</a:t>
            </a:r>
          </a:p>
          <a:p>
            <a:pPr eaLnBrk="1" hangingPunct="1"/>
            <a:r>
              <a:rPr lang="en-US" altLang="en-US" sz="4400">
                <a:latin typeface="American Typewriter" charset="0"/>
                <a:ea typeface="ＭＳ Ｐゴシック" panose="020B0600070205080204" pitchFamily="34" charset="-128"/>
              </a:rPr>
              <a:t>Family</a:t>
            </a:r>
          </a:p>
          <a:p>
            <a:pPr eaLnBrk="1" hangingPunct="1"/>
            <a:r>
              <a:rPr lang="en-US" altLang="en-US" sz="4400">
                <a:latin typeface="American Typewriter" charset="0"/>
                <a:ea typeface="ＭＳ Ｐゴシック" panose="020B0600070205080204" pitchFamily="34" charset="-128"/>
              </a:rPr>
              <a:t>Genus</a:t>
            </a:r>
          </a:p>
          <a:p>
            <a:pPr eaLnBrk="1" hangingPunct="1"/>
            <a:r>
              <a:rPr lang="en-US" altLang="en-US" sz="4400">
                <a:latin typeface="American Typewriter" charset="0"/>
                <a:ea typeface="ＭＳ Ｐゴシック" panose="020B0600070205080204" pitchFamily="34" charset="-128"/>
              </a:rPr>
              <a:t>Species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1000"/>
                                        <p:tgtEl>
                                          <p:spTgt spid="10243">
                                            <p:txEl>
                                              <p:pRg st="0" end="0"/>
                                            </p:txEl>
                                          </p:spTgt>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Effect transition="in" filter="wipe(down)">
                                      <p:cBhvr>
                                        <p:cTn id="11" dur="1000"/>
                                        <p:tgtEl>
                                          <p:spTgt spid="10243">
                                            <p:txEl>
                                              <p:pRg st="1" end="1"/>
                                            </p:txEl>
                                          </p:spTgt>
                                        </p:tgtEl>
                                      </p:cBhvr>
                                    </p:animEffect>
                                  </p:childTnLst>
                                </p:cTn>
                              </p:par>
                            </p:childTnLst>
                          </p:cTn>
                        </p:par>
                        <p:par>
                          <p:cTn id="12" fill="hold" nodeType="afterGroup">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wipe(down)">
                                      <p:cBhvr>
                                        <p:cTn id="15" dur="1000"/>
                                        <p:tgtEl>
                                          <p:spTgt spid="10243">
                                            <p:txEl>
                                              <p:pRg st="2" end="2"/>
                                            </p:txEl>
                                          </p:spTgt>
                                        </p:tgtEl>
                                      </p:cBhvr>
                                    </p:animEffect>
                                  </p:childTnLst>
                                </p:cTn>
                              </p:par>
                            </p:childTnLst>
                          </p:cTn>
                        </p:par>
                        <p:par>
                          <p:cTn id="16" fill="hold" nodeType="afterGroup">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Effect transition="in" filter="wipe(down)">
                                      <p:cBhvr>
                                        <p:cTn id="19" dur="1000"/>
                                        <p:tgtEl>
                                          <p:spTgt spid="10243">
                                            <p:txEl>
                                              <p:pRg st="3" end="3"/>
                                            </p:txEl>
                                          </p:spTgt>
                                        </p:tgtEl>
                                      </p:cBhvr>
                                    </p:animEffect>
                                  </p:childTnLst>
                                </p:cTn>
                              </p:par>
                            </p:childTnLst>
                          </p:cTn>
                        </p:par>
                        <p:par>
                          <p:cTn id="20" fill="hold" nodeType="afterGroup">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10244">
                                            <p:txEl>
                                              <p:pRg st="0" end="0"/>
                                            </p:txEl>
                                          </p:spTgt>
                                        </p:tgtEl>
                                        <p:attrNameLst>
                                          <p:attrName>style.visibility</p:attrName>
                                        </p:attrNameLst>
                                      </p:cBhvr>
                                      <p:to>
                                        <p:strVal val="visible"/>
                                      </p:to>
                                    </p:set>
                                    <p:animEffect transition="in" filter="wipe(down)">
                                      <p:cBhvr>
                                        <p:cTn id="23" dur="1000"/>
                                        <p:tgtEl>
                                          <p:spTgt spid="10244">
                                            <p:txEl>
                                              <p:pRg st="0" end="0"/>
                                            </p:txEl>
                                          </p:spTgt>
                                        </p:tgtEl>
                                      </p:cBhvr>
                                    </p:animEffect>
                                  </p:childTnLst>
                                </p:cTn>
                              </p:par>
                            </p:childTnLst>
                          </p:cTn>
                        </p:par>
                        <p:par>
                          <p:cTn id="24" fill="hold" nodeType="afterGroup">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10244">
                                            <p:txEl>
                                              <p:pRg st="1" end="1"/>
                                            </p:txEl>
                                          </p:spTgt>
                                        </p:tgtEl>
                                        <p:attrNameLst>
                                          <p:attrName>style.visibility</p:attrName>
                                        </p:attrNameLst>
                                      </p:cBhvr>
                                      <p:to>
                                        <p:strVal val="visible"/>
                                      </p:to>
                                    </p:set>
                                    <p:animEffect transition="in" filter="wipe(down)">
                                      <p:cBhvr>
                                        <p:cTn id="27" dur="1000"/>
                                        <p:tgtEl>
                                          <p:spTgt spid="10244">
                                            <p:txEl>
                                              <p:pRg st="1" end="1"/>
                                            </p:txEl>
                                          </p:spTgt>
                                        </p:tgtEl>
                                      </p:cBhvr>
                                    </p:animEffect>
                                  </p:childTnLst>
                                </p:cTn>
                              </p:par>
                            </p:childTnLst>
                          </p:cTn>
                        </p:par>
                        <p:par>
                          <p:cTn id="28" fill="hold" nodeType="afterGroup">
                            <p:stCondLst>
                              <p:cond delay="6000"/>
                            </p:stCondLst>
                            <p:childTnLst>
                              <p:par>
                                <p:cTn id="29" presetID="22" presetClass="entr" presetSubtype="4" fill="hold" grpId="0" nodeType="afterEffect">
                                  <p:stCondLst>
                                    <p:cond delay="0"/>
                                  </p:stCondLst>
                                  <p:childTnLst>
                                    <p:set>
                                      <p:cBhvr>
                                        <p:cTn id="30" dur="1" fill="hold">
                                          <p:stCondLst>
                                            <p:cond delay="0"/>
                                          </p:stCondLst>
                                        </p:cTn>
                                        <p:tgtEl>
                                          <p:spTgt spid="10244">
                                            <p:txEl>
                                              <p:pRg st="2" end="2"/>
                                            </p:txEl>
                                          </p:spTgt>
                                        </p:tgtEl>
                                        <p:attrNameLst>
                                          <p:attrName>style.visibility</p:attrName>
                                        </p:attrNameLst>
                                      </p:cBhvr>
                                      <p:to>
                                        <p:strVal val="visible"/>
                                      </p:to>
                                    </p:set>
                                    <p:animEffect transition="in" filter="wipe(down)">
                                      <p:cBhvr>
                                        <p:cTn id="31" dur="1000"/>
                                        <p:tgtEl>
                                          <p:spTgt spid="10244">
                                            <p:txEl>
                                              <p:pRg st="2" end="2"/>
                                            </p:txEl>
                                          </p:spTgt>
                                        </p:tgtEl>
                                      </p:cBhvr>
                                    </p:animEffect>
                                  </p:childTnLst>
                                </p:cTn>
                              </p:par>
                            </p:childTnLst>
                          </p:cTn>
                        </p:par>
                        <p:par>
                          <p:cTn id="32" fill="hold" nodeType="afterGroup">
                            <p:stCondLst>
                              <p:cond delay="7000"/>
                            </p:stCondLst>
                            <p:childTnLst>
                              <p:par>
                                <p:cTn id="33" presetID="22" presetClass="entr" presetSubtype="4" fill="hold" grpId="0" nodeType="afterEffect">
                                  <p:stCondLst>
                                    <p:cond delay="0"/>
                                  </p:stCondLst>
                                  <p:childTnLst>
                                    <p:set>
                                      <p:cBhvr>
                                        <p:cTn id="34" dur="1" fill="hold">
                                          <p:stCondLst>
                                            <p:cond delay="0"/>
                                          </p:stCondLst>
                                        </p:cTn>
                                        <p:tgtEl>
                                          <p:spTgt spid="10244">
                                            <p:txEl>
                                              <p:pRg st="3" end="3"/>
                                            </p:txEl>
                                          </p:spTgt>
                                        </p:tgtEl>
                                        <p:attrNameLst>
                                          <p:attrName>style.visibility</p:attrName>
                                        </p:attrNameLst>
                                      </p:cBhvr>
                                      <p:to>
                                        <p:strVal val="visible"/>
                                      </p:to>
                                    </p:set>
                                    <p:animEffect transition="in" filter="wipe(down)">
                                      <p:cBhvr>
                                        <p:cTn id="35" dur="1000"/>
                                        <p:tgtEl>
                                          <p:spTgt spid="102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524000" y="-9714"/>
            <a:ext cx="9144000" cy="1107996"/>
          </a:xfrm>
          <a:prstGeom prst="rect">
            <a:avLst/>
          </a:prstGeom>
          <a:solidFill>
            <a:schemeClr val="tx1"/>
          </a:solidFill>
          <a:ln>
            <a:noFill/>
          </a:ln>
        </p:spPr>
        <p:txBody>
          <a:bodyPr wrap="square" rtlCol="0">
            <a:spAutoFit/>
          </a:bodyPr>
          <a:lstStyle/>
          <a:p>
            <a:pPr algn="ctr"/>
            <a:r>
              <a:rPr lang="en-US" sz="6600" b="1" dirty="0">
                <a:ln w="25400">
                  <a:solidFill>
                    <a:schemeClr val="bg1"/>
                  </a:solidFill>
                </a:ln>
                <a:solidFill>
                  <a:srgbClr val="00B050"/>
                </a:solidFill>
                <a:latin typeface="Century Gothic" panose="020B0502020202020204" pitchFamily="34" charset="0"/>
              </a:rPr>
              <a:t>Kingdoms of Life</a:t>
            </a:r>
          </a:p>
        </p:txBody>
      </p:sp>
      <p:sp>
        <p:nvSpPr>
          <p:cNvPr id="4" name="TextBox 3"/>
          <p:cNvSpPr txBox="1"/>
          <p:nvPr/>
        </p:nvSpPr>
        <p:spPr>
          <a:xfrm>
            <a:off x="1622854" y="1128581"/>
            <a:ext cx="8929816" cy="3046988"/>
          </a:xfrm>
          <a:prstGeom prst="rect">
            <a:avLst/>
          </a:prstGeom>
          <a:noFill/>
        </p:spPr>
        <p:txBody>
          <a:bodyPr wrap="square" rtlCol="0">
            <a:spAutoFit/>
          </a:bodyPr>
          <a:lstStyle/>
          <a:p>
            <a:pPr marL="457200" indent="-457200">
              <a:buFont typeface="Arial" panose="020B0604020202020204" pitchFamily="34" charset="0"/>
              <a:buChar char="•"/>
            </a:pPr>
            <a:r>
              <a:rPr lang="en-US" sz="2400" b="1" dirty="0">
                <a:latin typeface="Century Gothic" panose="020B0502020202020204" pitchFamily="34" charset="0"/>
              </a:rPr>
              <a:t>3 Domains – Archaea, Bacteria, and Eukaryota are split into 6 kingdoms of life</a:t>
            </a:r>
          </a:p>
          <a:p>
            <a:pPr marL="457200" indent="-457200">
              <a:buFont typeface="Arial" panose="020B0604020202020204" pitchFamily="34" charset="0"/>
              <a:buChar char="•"/>
            </a:pPr>
            <a:endParaRPr lang="en-US" sz="2400" b="1" dirty="0">
              <a:latin typeface="Century Gothic" panose="020B0502020202020204" pitchFamily="34" charset="0"/>
            </a:endParaRPr>
          </a:p>
          <a:p>
            <a:pPr marL="457200" indent="-457200">
              <a:buFont typeface="Arial" panose="020B0604020202020204" pitchFamily="34" charset="0"/>
              <a:buChar char="•"/>
            </a:pPr>
            <a:r>
              <a:rPr lang="en-US" sz="2400" b="1" dirty="0">
                <a:latin typeface="Century Gothic" panose="020B0502020202020204" pitchFamily="34" charset="0"/>
              </a:rPr>
              <a:t>6 Kingdoms of Life – Animalia, Plantae, Protista, Fungi, Bacteria, and Archaebacteria</a:t>
            </a:r>
          </a:p>
          <a:p>
            <a:pPr marL="457200" indent="-457200">
              <a:buFont typeface="Arial" panose="020B0604020202020204" pitchFamily="34" charset="0"/>
              <a:buChar char="•"/>
            </a:pPr>
            <a:endParaRPr lang="en-US" sz="2400" b="1" dirty="0">
              <a:latin typeface="Century Gothic" panose="020B0502020202020204" pitchFamily="34" charset="0"/>
            </a:endParaRPr>
          </a:p>
          <a:p>
            <a:pPr marL="457200" indent="-457200">
              <a:buFont typeface="Arial" panose="020B0604020202020204" pitchFamily="34" charset="0"/>
              <a:buChar char="•"/>
            </a:pPr>
            <a:r>
              <a:rPr lang="en-US" sz="2400" b="1" dirty="0">
                <a:latin typeface="Century Gothic" panose="020B0502020202020204" pitchFamily="34" charset="0"/>
              </a:rPr>
              <a:t>Organisms are classified and placed into kingdoms based on their characteristics</a:t>
            </a:r>
          </a:p>
        </p:txBody>
      </p:sp>
      <p:graphicFrame>
        <p:nvGraphicFramePr>
          <p:cNvPr id="2" name="Table 1"/>
          <p:cNvGraphicFramePr>
            <a:graphicFrameLocks noGrp="1"/>
          </p:cNvGraphicFramePr>
          <p:nvPr/>
        </p:nvGraphicFramePr>
        <p:xfrm>
          <a:off x="1762898" y="4185283"/>
          <a:ext cx="8666205" cy="2377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602205">
                  <a:extLst>
                    <a:ext uri="{9D8B030D-6E8A-4147-A177-3AD203B41FA5}">
                      <a16:colId xmlns:a16="http://schemas.microsoft.com/office/drawing/2014/main" val="20002"/>
                    </a:ext>
                  </a:extLst>
                </a:gridCol>
              </a:tblGrid>
              <a:tr h="370840">
                <a:tc gridSpan="3">
                  <a:txBody>
                    <a:bodyPr/>
                    <a:lstStyle/>
                    <a:p>
                      <a:pPr algn="ctr"/>
                      <a:r>
                        <a:rPr lang="en-US" sz="2400" dirty="0">
                          <a:solidFill>
                            <a:schemeClr val="tx1"/>
                          </a:solidFill>
                          <a:latin typeface="Century Gothic" panose="020B0502020202020204" pitchFamily="34" charset="0"/>
                        </a:rPr>
                        <a:t>Three Domains of 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2400" dirty="0">
                          <a:solidFill>
                            <a:schemeClr val="tx1"/>
                          </a:solidFill>
                          <a:latin typeface="Century Gothic" panose="020B0502020202020204" pitchFamily="34" charset="0"/>
                        </a:rPr>
                        <a:t>Bacteria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Century Gothic" panose="020B0502020202020204" pitchFamily="34" charset="0"/>
                        </a:rPr>
                        <a:t>Archaea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Century Gothic" panose="020B0502020202020204" pitchFamily="34" charset="0"/>
                        </a:rPr>
                        <a:t>Eukaryota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24683">
                <a:tc>
                  <a:txBody>
                    <a:bodyPr/>
                    <a:lstStyle/>
                    <a:p>
                      <a:pPr algn="ctr"/>
                      <a:endParaRPr lang="en-US" sz="1800" b="1" dirty="0">
                        <a:solidFill>
                          <a:schemeClr val="tx1"/>
                        </a:solidFill>
                        <a:latin typeface="Century Gothic" panose="020B0502020202020204" pitchFamily="34" charset="0"/>
                      </a:endParaRPr>
                    </a:p>
                    <a:p>
                      <a:pPr algn="ctr"/>
                      <a:endParaRPr lang="en-US" sz="1800" b="1" dirty="0">
                        <a:solidFill>
                          <a:schemeClr val="tx1"/>
                        </a:solidFill>
                        <a:latin typeface="Century Gothic" panose="020B0502020202020204" pitchFamily="34" charset="0"/>
                      </a:endParaRPr>
                    </a:p>
                    <a:p>
                      <a:pPr algn="ctr"/>
                      <a:endParaRPr lang="en-US" sz="1800" b="1" dirty="0">
                        <a:solidFill>
                          <a:schemeClr val="tx1"/>
                        </a:solidFill>
                        <a:latin typeface="Century Gothic" panose="020B0502020202020204" pitchFamily="34" charset="0"/>
                      </a:endParaRPr>
                    </a:p>
                    <a:p>
                      <a:pPr algn="ctr"/>
                      <a:endParaRPr lang="en-US" sz="1800" b="1" dirty="0">
                        <a:solidFill>
                          <a:schemeClr val="tx1"/>
                        </a:solidFill>
                        <a:latin typeface="Century Gothic" panose="020B0502020202020204" pitchFamily="34" charset="0"/>
                      </a:endParaRPr>
                    </a:p>
                    <a:p>
                      <a:pPr algn="ctr"/>
                      <a:r>
                        <a:rPr lang="en-US" sz="1800" b="1" dirty="0">
                          <a:solidFill>
                            <a:schemeClr val="tx1"/>
                          </a:solidFill>
                          <a:latin typeface="Century Gothic" panose="020B0502020202020204" pitchFamily="34" charset="0"/>
                        </a:rPr>
                        <a:t>Eubacteria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b="1" dirty="0">
                        <a:solidFill>
                          <a:schemeClr val="tx1"/>
                        </a:solidFill>
                        <a:latin typeface="Century Gothic" panose="020B0502020202020204" pitchFamily="34" charset="0"/>
                      </a:endParaRPr>
                    </a:p>
                    <a:p>
                      <a:pPr algn="ctr"/>
                      <a:endParaRPr lang="en-US" sz="1800" b="1" dirty="0">
                        <a:solidFill>
                          <a:schemeClr val="tx1"/>
                        </a:solidFill>
                        <a:latin typeface="Century Gothic" panose="020B0502020202020204" pitchFamily="34" charset="0"/>
                      </a:endParaRPr>
                    </a:p>
                    <a:p>
                      <a:pPr algn="ctr"/>
                      <a:endParaRPr lang="en-US" sz="1800" b="1" dirty="0">
                        <a:solidFill>
                          <a:schemeClr val="tx1"/>
                        </a:solidFill>
                        <a:latin typeface="Century Gothic" panose="020B0502020202020204" pitchFamily="34" charset="0"/>
                      </a:endParaRPr>
                    </a:p>
                    <a:p>
                      <a:pPr algn="ctr"/>
                      <a:endParaRPr lang="en-US" sz="1800" b="1" dirty="0">
                        <a:solidFill>
                          <a:schemeClr val="tx1"/>
                        </a:solidFill>
                        <a:latin typeface="Century Gothic" panose="020B0502020202020204" pitchFamily="34" charset="0"/>
                      </a:endParaRPr>
                    </a:p>
                    <a:p>
                      <a:pPr algn="ctr"/>
                      <a:r>
                        <a:rPr lang="en-US" sz="1800" b="1" dirty="0">
                          <a:solidFill>
                            <a:schemeClr val="tx1"/>
                          </a:solidFill>
                          <a:latin typeface="Century Gothic" panose="020B0502020202020204" pitchFamily="34" charset="0"/>
                        </a:rPr>
                        <a:t>Archaebacteria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800" b="1" dirty="0">
                        <a:solidFill>
                          <a:schemeClr val="tx1"/>
                        </a:solidFill>
                        <a:latin typeface="Century Gothic" panose="020B0502020202020204" pitchFamily="34" charset="0"/>
                      </a:endParaRPr>
                    </a:p>
                    <a:p>
                      <a:pPr algn="l"/>
                      <a:endParaRPr lang="en-US" sz="1800" b="1" dirty="0">
                        <a:solidFill>
                          <a:schemeClr val="tx1"/>
                        </a:solidFill>
                        <a:latin typeface="Century Gothic" panose="020B0502020202020204" pitchFamily="34" charset="0"/>
                      </a:endParaRPr>
                    </a:p>
                    <a:p>
                      <a:pPr algn="l"/>
                      <a:endParaRPr lang="en-US" sz="1800" b="1" dirty="0">
                        <a:solidFill>
                          <a:schemeClr val="tx1"/>
                        </a:solidFill>
                        <a:latin typeface="Century Gothic" panose="020B0502020202020204" pitchFamily="34" charset="0"/>
                      </a:endParaRPr>
                    </a:p>
                    <a:p>
                      <a:pPr algn="l"/>
                      <a:endParaRPr lang="en-US" sz="1800" b="1" dirty="0">
                        <a:solidFill>
                          <a:schemeClr val="tx1"/>
                        </a:solidFill>
                        <a:latin typeface="Century Gothic" panose="020B0502020202020204" pitchFamily="34" charset="0"/>
                      </a:endParaRPr>
                    </a:p>
                    <a:p>
                      <a:pPr algn="l"/>
                      <a:r>
                        <a:rPr lang="en-US" sz="1800" b="1" dirty="0">
                          <a:solidFill>
                            <a:schemeClr val="tx1"/>
                          </a:solidFill>
                          <a:latin typeface="Century Gothic" panose="020B0502020202020204" pitchFamily="34" charset="0"/>
                        </a:rPr>
                        <a:t>  Animalia     Plantae</a:t>
                      </a:r>
                      <a:r>
                        <a:rPr lang="en-US" sz="1800" b="1" baseline="0" dirty="0">
                          <a:solidFill>
                            <a:schemeClr val="tx1"/>
                          </a:solidFill>
                          <a:latin typeface="Century Gothic" panose="020B0502020202020204" pitchFamily="34" charset="0"/>
                        </a:rPr>
                        <a:t>     Protista     Fungi</a:t>
                      </a:r>
                      <a:endParaRPr lang="en-US" sz="18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13" name="Picture 6" descr="Grass, Rush, Juicy, Green, Blades Of Grass, Hal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607" y="5410926"/>
            <a:ext cx="743651" cy="4949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4137" y="5410926"/>
            <a:ext cx="751632" cy="501088"/>
          </a:xfrm>
          <a:prstGeom prst="rect">
            <a:avLst/>
          </a:prstGeom>
        </p:spPr>
      </p:pic>
      <p:pic>
        <p:nvPicPr>
          <p:cNvPr id="15" name="Picture 6" descr="https://encrypted-tbn0.gstatic.com/images?q=tbn:ANd9GcTpXaEvClNfLtUJcSY2Llm98ncXgznLg8rW8rP9cc7p6_zBgYqn"/>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72087" y="5322828"/>
            <a:ext cx="764812" cy="5089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ushroom, Forest, Autum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43729" y="5374004"/>
            <a:ext cx="686430" cy="5190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bnl.gov/bnlweb/pubaf/pr/photos/2009/10/ecoli-350px.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3889" y="5410926"/>
            <a:ext cx="928929" cy="5065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rmophil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7508" y="5410926"/>
            <a:ext cx="928929" cy="50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0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53" presetClass="entr" presetSubtype="16"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53" presetClass="entr" presetSubtype="16"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500" fill="hold"/>
                                        <p:tgtEl>
                                          <p:spTgt spid="1026"/>
                                        </p:tgtEl>
                                        <p:attrNameLst>
                                          <p:attrName>ppt_w</p:attrName>
                                        </p:attrNameLst>
                                      </p:cBhvr>
                                      <p:tavLst>
                                        <p:tav tm="0">
                                          <p:val>
                                            <p:fltVal val="0"/>
                                          </p:val>
                                        </p:tav>
                                        <p:tav tm="100000">
                                          <p:val>
                                            <p:strVal val="#ppt_w"/>
                                          </p:val>
                                        </p:tav>
                                      </p:tavLst>
                                    </p:anim>
                                    <p:anim calcmode="lin" valueType="num">
                                      <p:cBhvr>
                                        <p:cTn id="36" dur="500" fill="hold"/>
                                        <p:tgtEl>
                                          <p:spTgt spid="1026"/>
                                        </p:tgtEl>
                                        <p:attrNameLst>
                                          <p:attrName>ppt_h</p:attrName>
                                        </p:attrNameLst>
                                      </p:cBhvr>
                                      <p:tavLst>
                                        <p:tav tm="0">
                                          <p:val>
                                            <p:fltVal val="0"/>
                                          </p:val>
                                        </p:tav>
                                        <p:tav tm="100000">
                                          <p:val>
                                            <p:strVal val="#ppt_h"/>
                                          </p:val>
                                        </p:tav>
                                      </p:tavLst>
                                    </p:anim>
                                    <p:animEffect transition="in" filter="fade">
                                      <p:cBhvr>
                                        <p:cTn id="37" dur="500"/>
                                        <p:tgtEl>
                                          <p:spTgt spid="1026"/>
                                        </p:tgtEl>
                                      </p:cBhvr>
                                    </p:animEffect>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53" presetClass="entr" presetSubtype="16"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524000" y="-9714"/>
            <a:ext cx="9144000" cy="1107996"/>
          </a:xfrm>
          <a:prstGeom prst="rect">
            <a:avLst/>
          </a:prstGeom>
          <a:solidFill>
            <a:schemeClr val="tx1"/>
          </a:solidFill>
          <a:ln>
            <a:noFill/>
          </a:ln>
        </p:spPr>
        <p:txBody>
          <a:bodyPr wrap="square" rtlCol="0">
            <a:spAutoFit/>
          </a:bodyPr>
          <a:lstStyle/>
          <a:p>
            <a:pPr algn="ctr"/>
            <a:r>
              <a:rPr lang="en-US" sz="6600" b="1" dirty="0">
                <a:ln w="25400">
                  <a:solidFill>
                    <a:schemeClr val="bg1"/>
                  </a:solidFill>
                </a:ln>
                <a:solidFill>
                  <a:srgbClr val="00B050"/>
                </a:solidFill>
                <a:latin typeface="Century Gothic" panose="020B0502020202020204" pitchFamily="34" charset="0"/>
              </a:rPr>
              <a:t>Animalia</a:t>
            </a:r>
          </a:p>
        </p:txBody>
      </p:sp>
      <p:sp>
        <p:nvSpPr>
          <p:cNvPr id="4" name="TextBox 3"/>
          <p:cNvSpPr txBox="1"/>
          <p:nvPr/>
        </p:nvSpPr>
        <p:spPr>
          <a:xfrm>
            <a:off x="1622854" y="1227437"/>
            <a:ext cx="8929816" cy="2677656"/>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Multicellular organisms that contain a nucleus</a:t>
            </a:r>
          </a:p>
          <a:p>
            <a:pPr marL="285750" indent="-285750">
              <a:buFont typeface="Arial" panose="020B0604020202020204" pitchFamily="34" charset="0"/>
              <a:buChar char="•"/>
            </a:pPr>
            <a:endParaRPr lang="en-US" sz="2400" b="1" dirty="0">
              <a:solidFill>
                <a:srgbClr val="FF0000"/>
              </a:solidFill>
              <a:latin typeface="Century Gothic" panose="020B0502020202020204" pitchFamily="34" charset="0"/>
            </a:endParaRPr>
          </a:p>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Must consume food to obtain energy in order to survive</a:t>
            </a:r>
          </a:p>
          <a:p>
            <a:pPr marL="285750" indent="-285750">
              <a:buFont typeface="Arial" panose="020B0604020202020204" pitchFamily="34" charset="0"/>
              <a:buChar char="•"/>
            </a:pPr>
            <a:endParaRPr lang="en-US" sz="2400" b="1" dirty="0">
              <a:solidFill>
                <a:srgbClr val="FF0000"/>
              </a:solidFill>
              <a:latin typeface="Century Gothic" panose="020B0502020202020204" pitchFamily="34" charset="0"/>
            </a:endParaRPr>
          </a:p>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Made up of the most complex organisms on Earth</a:t>
            </a:r>
          </a:p>
          <a:p>
            <a:pPr marL="285750" indent="-285750">
              <a:buFont typeface="Arial" panose="020B0604020202020204" pitchFamily="34" charset="0"/>
              <a:buChar char="•"/>
            </a:pPr>
            <a:endParaRPr lang="en-US" sz="2400" b="1" dirty="0">
              <a:latin typeface="Century Gothic" panose="020B0502020202020204" pitchFamily="34" charset="0"/>
            </a:endParaRPr>
          </a:p>
          <a:p>
            <a:pPr algn="ctr"/>
            <a:r>
              <a:rPr lang="en-US" sz="2400" b="1" u="sng" dirty="0">
                <a:latin typeface="Century Gothic" panose="020B0502020202020204" pitchFamily="34" charset="0"/>
              </a:rPr>
              <a:t>Kingdom Animalia Examples</a:t>
            </a:r>
          </a:p>
        </p:txBody>
      </p:sp>
      <p:sp>
        <p:nvSpPr>
          <p:cNvPr id="6" name="TextBox 5"/>
          <p:cNvSpPr txBox="1"/>
          <p:nvPr/>
        </p:nvSpPr>
        <p:spPr>
          <a:xfrm>
            <a:off x="4890427" y="4086842"/>
            <a:ext cx="2411146" cy="461665"/>
          </a:xfrm>
          <a:prstGeom prst="rect">
            <a:avLst/>
          </a:prstGeom>
          <a:noFill/>
        </p:spPr>
        <p:txBody>
          <a:bodyPr wrap="square" rtlCol="0">
            <a:spAutoFit/>
          </a:bodyPr>
          <a:lstStyle/>
          <a:p>
            <a:pPr algn="ctr"/>
            <a:r>
              <a:rPr lang="en-US" sz="2400" dirty="0">
                <a:latin typeface="Century Gothic" panose="020B0502020202020204" pitchFamily="34" charset="0"/>
              </a:rPr>
              <a:t>Wolf</a:t>
            </a:r>
          </a:p>
        </p:txBody>
      </p:sp>
      <p:sp>
        <p:nvSpPr>
          <p:cNvPr id="7" name="TextBox 6"/>
          <p:cNvSpPr txBox="1"/>
          <p:nvPr/>
        </p:nvSpPr>
        <p:spPr>
          <a:xfrm>
            <a:off x="8277758" y="4085468"/>
            <a:ext cx="1885731" cy="461665"/>
          </a:xfrm>
          <a:prstGeom prst="rect">
            <a:avLst/>
          </a:prstGeom>
          <a:noFill/>
        </p:spPr>
        <p:txBody>
          <a:bodyPr wrap="square" rtlCol="0">
            <a:spAutoFit/>
          </a:bodyPr>
          <a:lstStyle/>
          <a:p>
            <a:pPr algn="ctr"/>
            <a:r>
              <a:rPr lang="en-US" sz="2400" dirty="0">
                <a:latin typeface="Century Gothic" panose="020B0502020202020204" pitchFamily="34" charset="0"/>
              </a:rPr>
              <a:t>Rabbit</a:t>
            </a:r>
          </a:p>
        </p:txBody>
      </p:sp>
      <p:sp>
        <p:nvSpPr>
          <p:cNvPr id="9" name="TextBox 8"/>
          <p:cNvSpPr txBox="1"/>
          <p:nvPr/>
        </p:nvSpPr>
        <p:spPr>
          <a:xfrm>
            <a:off x="2044253" y="4086841"/>
            <a:ext cx="1853515" cy="461665"/>
          </a:xfrm>
          <a:prstGeom prst="rect">
            <a:avLst/>
          </a:prstGeom>
          <a:noFill/>
        </p:spPr>
        <p:txBody>
          <a:bodyPr wrap="square" rtlCol="0">
            <a:spAutoFit/>
          </a:bodyPr>
          <a:lstStyle/>
          <a:p>
            <a:pPr algn="ctr"/>
            <a:r>
              <a:rPr lang="en-US" sz="2400" dirty="0">
                <a:latin typeface="Century Gothic" panose="020B0502020202020204" pitchFamily="34" charset="0"/>
              </a:rPr>
              <a:t>Shark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4486" y="4615481"/>
            <a:ext cx="2233785" cy="1554657"/>
          </a:xfrm>
          <a:prstGeom prst="rect">
            <a:avLst/>
          </a:prstGeom>
          <a:ln w="38100">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730" y="4615481"/>
            <a:ext cx="2233785" cy="1554657"/>
          </a:xfrm>
          <a:prstGeom prst="rect">
            <a:avLst/>
          </a:prstGeom>
          <a:ln w="38100">
            <a:solidFill>
              <a:schemeClr val="tx1"/>
            </a:solidFill>
          </a:ln>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9108" y="4615481"/>
            <a:ext cx="2233785" cy="1554657"/>
          </a:xfrm>
          <a:prstGeom prst="rect">
            <a:avLst/>
          </a:prstGeom>
          <a:ln w="38100">
            <a:solidFill>
              <a:schemeClr val="tx1"/>
            </a:solidFill>
          </a:ln>
        </p:spPr>
      </p:pic>
    </p:spTree>
    <p:extLst>
      <p:ext uri="{BB962C8B-B14F-4D97-AF65-F5344CB8AC3E}">
        <p14:creationId xmlns:p14="http://schemas.microsoft.com/office/powerpoint/2010/main" val="123952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par>
                                <p:cTn id="46" presetID="53" presetClass="entr" presetSubtype="16"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par>
                                <p:cTn id="58" presetID="53" presetClass="entr" presetSubtype="16"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fltVal val="0"/>
                                          </p:val>
                                        </p:tav>
                                        <p:tav tm="100000">
                                          <p:val>
                                            <p:strVal val="#ppt_w"/>
                                          </p:val>
                                        </p:tav>
                                      </p:tavLst>
                                    </p:anim>
                                    <p:anim calcmode="lin" valueType="num">
                                      <p:cBhvr>
                                        <p:cTn id="61" dur="500" fill="hold"/>
                                        <p:tgtEl>
                                          <p:spTgt spid="5"/>
                                        </p:tgtEl>
                                        <p:attrNameLst>
                                          <p:attrName>ppt_h</p:attrName>
                                        </p:attrNameLst>
                                      </p:cBhvr>
                                      <p:tavLst>
                                        <p:tav tm="0">
                                          <p:val>
                                            <p:fltVal val="0"/>
                                          </p:val>
                                        </p:tav>
                                        <p:tav tm="100000">
                                          <p:val>
                                            <p:strVal val="#ppt_h"/>
                                          </p:val>
                                        </p:tav>
                                      </p:tavLst>
                                    </p:anim>
                                    <p:animEffect transition="in" filter="fade">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9714"/>
            <a:ext cx="9144000" cy="1107996"/>
          </a:xfrm>
          <a:prstGeom prst="rect">
            <a:avLst/>
          </a:prstGeom>
          <a:solidFill>
            <a:schemeClr val="tx1"/>
          </a:solidFill>
          <a:ln>
            <a:noFill/>
          </a:ln>
        </p:spPr>
        <p:txBody>
          <a:bodyPr wrap="square" rtlCol="0">
            <a:spAutoFit/>
          </a:bodyPr>
          <a:lstStyle/>
          <a:p>
            <a:pPr algn="ctr"/>
            <a:r>
              <a:rPr lang="en-US" sz="6600" b="1" dirty="0">
                <a:ln w="25400">
                  <a:solidFill>
                    <a:schemeClr val="bg1"/>
                  </a:solidFill>
                </a:ln>
                <a:solidFill>
                  <a:srgbClr val="00B050"/>
                </a:solidFill>
                <a:latin typeface="Century Gothic" panose="020B0502020202020204" pitchFamily="34" charset="0"/>
              </a:rPr>
              <a:t>Plantae</a:t>
            </a:r>
          </a:p>
        </p:txBody>
      </p:sp>
      <p:sp>
        <p:nvSpPr>
          <p:cNvPr id="13" name="TextBox 12"/>
          <p:cNvSpPr txBox="1"/>
          <p:nvPr/>
        </p:nvSpPr>
        <p:spPr>
          <a:xfrm>
            <a:off x="1622854" y="1136819"/>
            <a:ext cx="8929816" cy="3277820"/>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Multicellular organisms that contain a nucleus</a:t>
            </a:r>
          </a:p>
          <a:p>
            <a:pPr marL="285750" indent="-285750">
              <a:buFont typeface="Arial" panose="020B0604020202020204" pitchFamily="34" charset="0"/>
              <a:buChar char="•"/>
            </a:pPr>
            <a:endParaRPr lang="en-US" sz="2400" b="1" dirty="0">
              <a:solidFill>
                <a:srgbClr val="FF0000"/>
              </a:solidFill>
              <a:latin typeface="Century Gothic" panose="020B0502020202020204" pitchFamily="34" charset="0"/>
            </a:endParaRPr>
          </a:p>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Convert energy from the sun into food through the process of photosynthesis</a:t>
            </a:r>
          </a:p>
          <a:p>
            <a:pPr marL="285750" indent="-285750">
              <a:buFont typeface="Arial" panose="020B0604020202020204" pitchFamily="34" charset="0"/>
              <a:buChar char="•"/>
            </a:pPr>
            <a:endParaRPr lang="en-US" sz="2400" b="1" dirty="0">
              <a:solidFill>
                <a:srgbClr val="FF0000"/>
              </a:solidFill>
              <a:latin typeface="Century Gothic" panose="020B0502020202020204" pitchFamily="34" charset="0"/>
            </a:endParaRPr>
          </a:p>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Organisms are fixed in one place and cannot freely move around</a:t>
            </a:r>
          </a:p>
          <a:p>
            <a:pPr marL="285750" indent="-285750">
              <a:lnSpc>
                <a:spcPts val="1800"/>
              </a:lnSpc>
              <a:buFont typeface="Arial" panose="020B0604020202020204" pitchFamily="34" charset="0"/>
              <a:buChar char="•"/>
            </a:pPr>
            <a:endParaRPr lang="en-US" sz="2400" b="1" dirty="0">
              <a:latin typeface="Century Gothic" panose="020B0502020202020204" pitchFamily="34" charset="0"/>
            </a:endParaRPr>
          </a:p>
          <a:p>
            <a:pPr algn="ctr"/>
            <a:r>
              <a:rPr lang="en-US" sz="2400" b="1" u="sng" dirty="0">
                <a:latin typeface="Century Gothic" panose="020B0502020202020204" pitchFamily="34" charset="0"/>
              </a:rPr>
              <a:t>Kingdom Plantae Examples</a:t>
            </a:r>
          </a:p>
        </p:txBody>
      </p:sp>
      <p:sp>
        <p:nvSpPr>
          <p:cNvPr id="14" name="TextBox 13"/>
          <p:cNvSpPr txBox="1"/>
          <p:nvPr/>
        </p:nvSpPr>
        <p:spPr>
          <a:xfrm>
            <a:off x="4890427" y="4383410"/>
            <a:ext cx="2411146" cy="461665"/>
          </a:xfrm>
          <a:prstGeom prst="rect">
            <a:avLst/>
          </a:prstGeom>
          <a:noFill/>
        </p:spPr>
        <p:txBody>
          <a:bodyPr wrap="square" rtlCol="0">
            <a:spAutoFit/>
          </a:bodyPr>
          <a:lstStyle/>
          <a:p>
            <a:pPr algn="ctr"/>
            <a:r>
              <a:rPr lang="en-US" sz="2400" dirty="0">
                <a:latin typeface="Century Gothic" panose="020B0502020202020204" pitchFamily="34" charset="0"/>
              </a:rPr>
              <a:t>Dandelion</a:t>
            </a:r>
          </a:p>
        </p:txBody>
      </p:sp>
      <p:sp>
        <p:nvSpPr>
          <p:cNvPr id="15" name="TextBox 14"/>
          <p:cNvSpPr txBox="1"/>
          <p:nvPr/>
        </p:nvSpPr>
        <p:spPr>
          <a:xfrm>
            <a:off x="8277758" y="4382036"/>
            <a:ext cx="1885731" cy="461665"/>
          </a:xfrm>
          <a:prstGeom prst="rect">
            <a:avLst/>
          </a:prstGeom>
          <a:noFill/>
        </p:spPr>
        <p:txBody>
          <a:bodyPr wrap="square" rtlCol="0">
            <a:spAutoFit/>
          </a:bodyPr>
          <a:lstStyle/>
          <a:p>
            <a:pPr algn="ctr"/>
            <a:r>
              <a:rPr lang="en-US" sz="2400" dirty="0">
                <a:latin typeface="Century Gothic" panose="020B0502020202020204" pitchFamily="34" charset="0"/>
              </a:rPr>
              <a:t>Tree</a:t>
            </a:r>
          </a:p>
        </p:txBody>
      </p:sp>
      <p:sp>
        <p:nvSpPr>
          <p:cNvPr id="16" name="TextBox 15"/>
          <p:cNvSpPr txBox="1"/>
          <p:nvPr/>
        </p:nvSpPr>
        <p:spPr>
          <a:xfrm>
            <a:off x="2044253" y="4383409"/>
            <a:ext cx="1853515" cy="461665"/>
          </a:xfrm>
          <a:prstGeom prst="rect">
            <a:avLst/>
          </a:prstGeom>
          <a:noFill/>
        </p:spPr>
        <p:txBody>
          <a:bodyPr wrap="square" rtlCol="0">
            <a:spAutoFit/>
          </a:bodyPr>
          <a:lstStyle/>
          <a:p>
            <a:pPr algn="ctr"/>
            <a:r>
              <a:rPr lang="en-US" sz="2400" dirty="0">
                <a:latin typeface="Century Gothic" panose="020B0502020202020204" pitchFamily="34" charset="0"/>
              </a:rPr>
              <a:t>Grass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9108" y="4903205"/>
            <a:ext cx="2233785" cy="1563500"/>
          </a:xfrm>
          <a:prstGeom prst="rect">
            <a:avLst/>
          </a:prstGeom>
          <a:ln w="38100">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4486" y="4907591"/>
            <a:ext cx="2233784" cy="1559115"/>
          </a:xfrm>
          <a:prstGeom prst="rect">
            <a:avLst/>
          </a:prstGeom>
          <a:ln w="38100">
            <a:solidFill>
              <a:schemeClr val="tx1"/>
            </a:solidFill>
          </a:ln>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730" y="4912049"/>
            <a:ext cx="2233785" cy="1554657"/>
          </a:xfrm>
          <a:prstGeom prst="rect">
            <a:avLst/>
          </a:prstGeom>
          <a:ln w="38100">
            <a:solidFill>
              <a:schemeClr val="tx1"/>
            </a:solidFill>
          </a:ln>
        </p:spPr>
      </p:pic>
    </p:spTree>
    <p:extLst>
      <p:ext uri="{BB962C8B-B14F-4D97-AF65-F5344CB8AC3E}">
        <p14:creationId xmlns:p14="http://schemas.microsoft.com/office/powerpoint/2010/main" val="41686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 calcmode="lin" valueType="num">
                                      <p:cBhvr additive="base">
                                        <p:cTn id="1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 calcmode="lin" valueType="num">
                                      <p:cBhvr additive="base">
                                        <p:cTn id="2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ppt_w</p:attrName>
                                        </p:attrNameLst>
                                      </p:cBhvr>
                                      <p:tavLst>
                                        <p:tav tm="0">
                                          <p:val>
                                            <p:fltVal val="0"/>
                                          </p:val>
                                        </p:tav>
                                        <p:tav tm="100000">
                                          <p:val>
                                            <p:strVal val="#ppt_w"/>
                                          </p:val>
                                        </p:tav>
                                      </p:tavLst>
                                    </p:anim>
                                    <p:anim calcmode="lin" valueType="num">
                                      <p:cBhvr>
                                        <p:cTn id="49" dur="500" fill="hold"/>
                                        <p:tgtEl>
                                          <p:spTgt spid="2"/>
                                        </p:tgtEl>
                                        <p:attrNameLst>
                                          <p:attrName>ppt_h</p:attrName>
                                        </p:attrNameLst>
                                      </p:cBhvr>
                                      <p:tavLst>
                                        <p:tav tm="0">
                                          <p:val>
                                            <p:fltVal val="0"/>
                                          </p:val>
                                        </p:tav>
                                        <p:tav tm="100000">
                                          <p:val>
                                            <p:strVal val="#ppt_h"/>
                                          </p:val>
                                        </p:tav>
                                      </p:tavLst>
                                    </p:anim>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par>
                                <p:cTn id="58" presetID="53" presetClass="entr" presetSubtype="16"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524000" y="-9714"/>
            <a:ext cx="9144000" cy="1107996"/>
          </a:xfrm>
          <a:prstGeom prst="rect">
            <a:avLst/>
          </a:prstGeom>
          <a:solidFill>
            <a:schemeClr val="tx1"/>
          </a:solidFill>
          <a:ln>
            <a:noFill/>
          </a:ln>
        </p:spPr>
        <p:txBody>
          <a:bodyPr wrap="square" rtlCol="0">
            <a:spAutoFit/>
          </a:bodyPr>
          <a:lstStyle/>
          <a:p>
            <a:pPr algn="ctr"/>
            <a:r>
              <a:rPr lang="en-US" sz="6600" b="1" dirty="0">
                <a:ln w="25400">
                  <a:solidFill>
                    <a:schemeClr val="bg1"/>
                  </a:solidFill>
                </a:ln>
                <a:solidFill>
                  <a:srgbClr val="00B050"/>
                </a:solidFill>
                <a:latin typeface="Century Gothic" panose="020B0502020202020204" pitchFamily="34" charset="0"/>
              </a:rPr>
              <a:t>Protista</a:t>
            </a:r>
          </a:p>
        </p:txBody>
      </p:sp>
      <p:sp>
        <p:nvSpPr>
          <p:cNvPr id="4" name="TextBox 3"/>
          <p:cNvSpPr txBox="1"/>
          <p:nvPr/>
        </p:nvSpPr>
        <p:spPr>
          <a:xfrm>
            <a:off x="1622854" y="1219199"/>
            <a:ext cx="8929816" cy="2677656"/>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Mostly single-celled organisms that contain a nucleus</a:t>
            </a:r>
          </a:p>
          <a:p>
            <a:pPr marL="285750" indent="-285750">
              <a:buFont typeface="Arial" panose="020B0604020202020204" pitchFamily="34" charset="0"/>
              <a:buChar char="•"/>
            </a:pPr>
            <a:endParaRPr lang="en-US" sz="2400" b="1" dirty="0">
              <a:solidFill>
                <a:srgbClr val="FF0000"/>
              </a:solidFill>
              <a:latin typeface="Century Gothic" panose="020B0502020202020204" pitchFamily="34" charset="0"/>
            </a:endParaRPr>
          </a:p>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Generally live in the water</a:t>
            </a:r>
          </a:p>
          <a:p>
            <a:pPr marL="285750" indent="-285750">
              <a:buFont typeface="Arial" panose="020B0604020202020204" pitchFamily="34" charset="0"/>
              <a:buChar char="•"/>
            </a:pPr>
            <a:endParaRPr lang="en-US" sz="2400" b="1" dirty="0">
              <a:solidFill>
                <a:srgbClr val="FF0000"/>
              </a:solidFill>
              <a:latin typeface="Century Gothic" panose="020B0502020202020204" pitchFamily="34" charset="0"/>
            </a:endParaRPr>
          </a:p>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Some move around with the help of cilia or flagella</a:t>
            </a:r>
          </a:p>
          <a:p>
            <a:pPr marL="285750" indent="-285750">
              <a:buFont typeface="Arial" panose="020B0604020202020204" pitchFamily="34" charset="0"/>
              <a:buChar char="•"/>
            </a:pPr>
            <a:endParaRPr lang="en-US" sz="2400" b="1" dirty="0">
              <a:latin typeface="Century Gothic" panose="020B0502020202020204" pitchFamily="34" charset="0"/>
            </a:endParaRPr>
          </a:p>
          <a:p>
            <a:pPr algn="ctr"/>
            <a:r>
              <a:rPr lang="en-US" sz="2400" b="1" u="sng" dirty="0">
                <a:latin typeface="Century Gothic" panose="020B0502020202020204" pitchFamily="34" charset="0"/>
              </a:rPr>
              <a:t>Kingdom Protista Examples</a:t>
            </a:r>
          </a:p>
        </p:txBody>
      </p:sp>
      <p:sp>
        <p:nvSpPr>
          <p:cNvPr id="5" name="TextBox 4"/>
          <p:cNvSpPr txBox="1"/>
          <p:nvPr/>
        </p:nvSpPr>
        <p:spPr>
          <a:xfrm>
            <a:off x="4890427" y="4012700"/>
            <a:ext cx="2411146" cy="461665"/>
          </a:xfrm>
          <a:prstGeom prst="rect">
            <a:avLst/>
          </a:prstGeom>
          <a:noFill/>
        </p:spPr>
        <p:txBody>
          <a:bodyPr wrap="square" rtlCol="0">
            <a:spAutoFit/>
          </a:bodyPr>
          <a:lstStyle/>
          <a:p>
            <a:pPr algn="ctr"/>
            <a:r>
              <a:rPr lang="en-US" sz="2400" dirty="0">
                <a:latin typeface="Century Gothic" panose="020B0502020202020204" pitchFamily="34" charset="0"/>
              </a:rPr>
              <a:t>Euglena</a:t>
            </a:r>
          </a:p>
        </p:txBody>
      </p:sp>
      <p:sp>
        <p:nvSpPr>
          <p:cNvPr id="6" name="TextBox 5"/>
          <p:cNvSpPr txBox="1"/>
          <p:nvPr/>
        </p:nvSpPr>
        <p:spPr>
          <a:xfrm>
            <a:off x="8277758" y="4011326"/>
            <a:ext cx="1885731" cy="461665"/>
          </a:xfrm>
          <a:prstGeom prst="rect">
            <a:avLst/>
          </a:prstGeom>
          <a:noFill/>
        </p:spPr>
        <p:txBody>
          <a:bodyPr wrap="square" rtlCol="0">
            <a:spAutoFit/>
          </a:bodyPr>
          <a:lstStyle/>
          <a:p>
            <a:pPr algn="ctr"/>
            <a:r>
              <a:rPr lang="en-US" sz="2400" dirty="0">
                <a:latin typeface="Century Gothic" panose="020B0502020202020204" pitchFamily="34" charset="0"/>
              </a:rPr>
              <a:t>Amoeba</a:t>
            </a:r>
          </a:p>
        </p:txBody>
      </p:sp>
      <p:sp>
        <p:nvSpPr>
          <p:cNvPr id="7" name="TextBox 6"/>
          <p:cNvSpPr txBox="1"/>
          <p:nvPr/>
        </p:nvSpPr>
        <p:spPr>
          <a:xfrm>
            <a:off x="1895676" y="4012699"/>
            <a:ext cx="2145104" cy="461665"/>
          </a:xfrm>
          <a:prstGeom prst="rect">
            <a:avLst/>
          </a:prstGeom>
          <a:noFill/>
        </p:spPr>
        <p:txBody>
          <a:bodyPr wrap="square" rtlCol="0">
            <a:spAutoFit/>
          </a:bodyPr>
          <a:lstStyle/>
          <a:p>
            <a:pPr algn="ctr"/>
            <a:r>
              <a:rPr lang="en-US" sz="2400" dirty="0">
                <a:latin typeface="Century Gothic" panose="020B0502020202020204" pitchFamily="34" charset="0"/>
              </a:rPr>
              <a:t>Paramecium</a:t>
            </a:r>
          </a:p>
        </p:txBody>
      </p:sp>
      <p:pic>
        <p:nvPicPr>
          <p:cNvPr id="12" name="Picture 6" descr="https://encrypted-tbn0.gstatic.com/images?q=tbn:ANd9GcTpXaEvClNfLtUJcSY2Llm98ncXgznLg8rW8rP9cc7p6_zBgYqn"/>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54485" y="4541338"/>
            <a:ext cx="2233786" cy="155465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3" name="Picture 2" descr="Monster, Amoeba, Brown, Painting, Image, Art, Pai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3728" y="4541339"/>
            <a:ext cx="2233786" cy="155465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4" name="Picture 4" descr="https://encrypted-tbn1.gstatic.com/images?q=tbn:ANd9GcRD6A1IOXPzshkS9pT6wBgzpiYtJ5bfL0Kj-LlASqRisX1mxSS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9107" y="4541338"/>
            <a:ext cx="2233786" cy="155465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6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par>
                                <p:cTn id="58" presetID="53" presetClass="entr" presetSubtype="16"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524000" y="-9714"/>
            <a:ext cx="9144000" cy="1107996"/>
          </a:xfrm>
          <a:prstGeom prst="rect">
            <a:avLst/>
          </a:prstGeom>
          <a:solidFill>
            <a:schemeClr val="tx1"/>
          </a:solidFill>
          <a:ln>
            <a:noFill/>
          </a:ln>
        </p:spPr>
        <p:txBody>
          <a:bodyPr wrap="square" rtlCol="0">
            <a:spAutoFit/>
          </a:bodyPr>
          <a:lstStyle/>
          <a:p>
            <a:pPr algn="ctr"/>
            <a:r>
              <a:rPr lang="en-US" sz="6600" b="1" dirty="0">
                <a:ln w="25400">
                  <a:solidFill>
                    <a:schemeClr val="bg1"/>
                  </a:solidFill>
                </a:ln>
                <a:solidFill>
                  <a:srgbClr val="00B050"/>
                </a:solidFill>
                <a:latin typeface="Century Gothic" panose="020B0502020202020204" pitchFamily="34" charset="0"/>
              </a:rPr>
              <a:t>Fungi</a:t>
            </a:r>
          </a:p>
        </p:txBody>
      </p:sp>
      <p:sp>
        <p:nvSpPr>
          <p:cNvPr id="4" name="TextBox 3"/>
          <p:cNvSpPr txBox="1"/>
          <p:nvPr/>
        </p:nvSpPr>
        <p:spPr>
          <a:xfrm>
            <a:off x="1725881" y="1169770"/>
            <a:ext cx="8942118" cy="26673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Multicellular organisms that contain a nucleus</a:t>
            </a:r>
          </a:p>
          <a:p>
            <a:pPr marL="285750" indent="-285750">
              <a:buFont typeface="Arial" panose="020B0604020202020204" pitchFamily="34" charset="0"/>
              <a:buChar char="•"/>
            </a:pPr>
            <a:endParaRPr lang="en-US" sz="2400" b="1" dirty="0">
              <a:solidFill>
                <a:srgbClr val="FF0000"/>
              </a:solidFill>
              <a:latin typeface="Century Gothic" panose="020B0502020202020204" pitchFamily="34" charset="0"/>
            </a:endParaRPr>
          </a:p>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Absorb nutrients from other organisms</a:t>
            </a:r>
          </a:p>
          <a:p>
            <a:pPr marL="285750" indent="-285750">
              <a:buFont typeface="Arial" panose="020B0604020202020204" pitchFamily="34" charset="0"/>
              <a:buChar char="•"/>
            </a:pPr>
            <a:endParaRPr lang="en-US" sz="2400" b="1" dirty="0">
              <a:solidFill>
                <a:srgbClr val="FF0000"/>
              </a:solidFill>
              <a:latin typeface="Century Gothic" panose="020B0502020202020204" pitchFamily="34" charset="0"/>
            </a:endParaRPr>
          </a:p>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Play a major role in an ecosystem as decomposers</a:t>
            </a:r>
          </a:p>
          <a:p>
            <a:pPr marL="285750" indent="-285750">
              <a:lnSpc>
                <a:spcPts val="2800"/>
              </a:lnSpc>
              <a:buFont typeface="Arial" panose="020B0604020202020204" pitchFamily="34" charset="0"/>
              <a:buChar char="•"/>
            </a:pPr>
            <a:endParaRPr lang="en-US" sz="2400" b="1" dirty="0">
              <a:latin typeface="Century Gothic" panose="020B0502020202020204" pitchFamily="34" charset="0"/>
            </a:endParaRPr>
          </a:p>
          <a:p>
            <a:pPr algn="ctr"/>
            <a:r>
              <a:rPr lang="en-US" sz="2400" b="1" u="sng" dirty="0">
                <a:latin typeface="Century Gothic" panose="020B0502020202020204" pitchFamily="34" charset="0"/>
              </a:rPr>
              <a:t>Kingdom Fungi Examples</a:t>
            </a:r>
          </a:p>
        </p:txBody>
      </p:sp>
      <p:sp>
        <p:nvSpPr>
          <p:cNvPr id="5" name="TextBox 4"/>
          <p:cNvSpPr txBox="1"/>
          <p:nvPr/>
        </p:nvSpPr>
        <p:spPr>
          <a:xfrm>
            <a:off x="4890427" y="3963277"/>
            <a:ext cx="2411146" cy="461665"/>
          </a:xfrm>
          <a:prstGeom prst="rect">
            <a:avLst/>
          </a:prstGeom>
          <a:noFill/>
        </p:spPr>
        <p:txBody>
          <a:bodyPr wrap="square" rtlCol="0">
            <a:spAutoFit/>
          </a:bodyPr>
          <a:lstStyle/>
          <a:p>
            <a:pPr algn="ctr"/>
            <a:r>
              <a:rPr lang="en-US" sz="2400" dirty="0">
                <a:latin typeface="Century Gothic" panose="020B0502020202020204" pitchFamily="34" charset="0"/>
              </a:rPr>
              <a:t>Yeast</a:t>
            </a:r>
          </a:p>
        </p:txBody>
      </p:sp>
      <p:sp>
        <p:nvSpPr>
          <p:cNvPr id="6" name="TextBox 5"/>
          <p:cNvSpPr txBox="1"/>
          <p:nvPr/>
        </p:nvSpPr>
        <p:spPr>
          <a:xfrm>
            <a:off x="8277758" y="3961299"/>
            <a:ext cx="1885731" cy="461665"/>
          </a:xfrm>
          <a:prstGeom prst="rect">
            <a:avLst/>
          </a:prstGeom>
          <a:noFill/>
        </p:spPr>
        <p:txBody>
          <a:bodyPr wrap="square" rtlCol="0">
            <a:spAutoFit/>
          </a:bodyPr>
          <a:lstStyle/>
          <a:p>
            <a:pPr algn="ctr"/>
            <a:r>
              <a:rPr lang="en-US" sz="2400" dirty="0">
                <a:latin typeface="Century Gothic" panose="020B0502020202020204" pitchFamily="34" charset="0"/>
              </a:rPr>
              <a:t>Mold</a:t>
            </a:r>
          </a:p>
        </p:txBody>
      </p:sp>
      <p:sp>
        <p:nvSpPr>
          <p:cNvPr id="7" name="TextBox 6"/>
          <p:cNvSpPr txBox="1"/>
          <p:nvPr/>
        </p:nvSpPr>
        <p:spPr>
          <a:xfrm>
            <a:off x="1895676" y="3963276"/>
            <a:ext cx="2145104" cy="461665"/>
          </a:xfrm>
          <a:prstGeom prst="rect">
            <a:avLst/>
          </a:prstGeom>
          <a:noFill/>
        </p:spPr>
        <p:txBody>
          <a:bodyPr wrap="square" rtlCol="0">
            <a:spAutoFit/>
          </a:bodyPr>
          <a:lstStyle/>
          <a:p>
            <a:pPr algn="ctr"/>
            <a:r>
              <a:rPr lang="en-US" sz="2400" dirty="0">
                <a:latin typeface="Century Gothic" panose="020B0502020202020204" pitchFamily="34" charset="0"/>
              </a:rPr>
              <a:t>Mushroom</a:t>
            </a:r>
          </a:p>
        </p:txBody>
      </p:sp>
      <p:pic>
        <p:nvPicPr>
          <p:cNvPr id="12" name="Picture 2" descr="http://theculinarycook.com/wp-content/uploads/2012/04/active-dry-yea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9107" y="4491915"/>
            <a:ext cx="2233787" cy="155465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4485" y="4491915"/>
            <a:ext cx="2233786" cy="1554657"/>
          </a:xfrm>
          <a:prstGeom prst="rect">
            <a:avLst/>
          </a:prstGeom>
          <a:ln w="38100">
            <a:solidFill>
              <a:schemeClr val="tx1"/>
            </a:solid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3729" y="4491903"/>
            <a:ext cx="2233786" cy="1554669"/>
          </a:xfrm>
          <a:prstGeom prst="rect">
            <a:avLst/>
          </a:prstGeom>
          <a:ln w="38100">
            <a:solidFill>
              <a:schemeClr val="tx1"/>
            </a:solidFill>
          </a:ln>
        </p:spPr>
      </p:pic>
    </p:spTree>
    <p:extLst>
      <p:ext uri="{BB962C8B-B14F-4D97-AF65-F5344CB8AC3E}">
        <p14:creationId xmlns:p14="http://schemas.microsoft.com/office/powerpoint/2010/main" val="96331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16"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par>
                                <p:cTn id="58" presetID="53" presetClass="entr" presetSubtype="16"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524000" y="-9714"/>
            <a:ext cx="9144000" cy="1107996"/>
          </a:xfrm>
          <a:prstGeom prst="rect">
            <a:avLst/>
          </a:prstGeom>
          <a:solidFill>
            <a:schemeClr val="tx1"/>
          </a:solidFill>
          <a:ln>
            <a:noFill/>
          </a:ln>
        </p:spPr>
        <p:txBody>
          <a:bodyPr wrap="square" rtlCol="0">
            <a:spAutoFit/>
          </a:bodyPr>
          <a:lstStyle/>
          <a:p>
            <a:pPr algn="ctr"/>
            <a:r>
              <a:rPr lang="en-US" sz="6600" b="1" dirty="0">
                <a:ln w="25400">
                  <a:solidFill>
                    <a:schemeClr val="bg1"/>
                  </a:solidFill>
                </a:ln>
                <a:solidFill>
                  <a:srgbClr val="00B050"/>
                </a:solidFill>
                <a:latin typeface="Century Gothic" panose="020B0502020202020204" pitchFamily="34" charset="0"/>
              </a:rPr>
              <a:t>Eubacteria</a:t>
            </a:r>
          </a:p>
        </p:txBody>
      </p:sp>
      <p:sp>
        <p:nvSpPr>
          <p:cNvPr id="4" name="TextBox 3"/>
          <p:cNvSpPr txBox="1"/>
          <p:nvPr/>
        </p:nvSpPr>
        <p:spPr>
          <a:xfrm>
            <a:off x="1622854" y="1169772"/>
            <a:ext cx="8929816" cy="3036729"/>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A type of bacteria that can be found almost everywhere</a:t>
            </a:r>
          </a:p>
          <a:p>
            <a:pPr marL="285750" indent="-285750">
              <a:buFont typeface="Arial" panose="020B0604020202020204" pitchFamily="34" charset="0"/>
              <a:buChar char="•"/>
            </a:pPr>
            <a:endParaRPr lang="en-US" sz="2400" b="1" dirty="0">
              <a:solidFill>
                <a:srgbClr val="FF0000"/>
              </a:solidFill>
              <a:latin typeface="Century Gothic" panose="020B0502020202020204" pitchFamily="34" charset="0"/>
            </a:endParaRPr>
          </a:p>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Single-celled organisms that do not contain a nucleus</a:t>
            </a:r>
          </a:p>
          <a:p>
            <a:pPr marL="285750" indent="-285750">
              <a:buFont typeface="Arial" panose="020B0604020202020204" pitchFamily="34" charset="0"/>
              <a:buChar char="•"/>
            </a:pPr>
            <a:endParaRPr lang="en-US" sz="2400" b="1" dirty="0">
              <a:solidFill>
                <a:srgbClr val="FF0000"/>
              </a:solidFill>
              <a:latin typeface="Century Gothic" panose="020B0502020202020204" pitchFamily="34" charset="0"/>
            </a:endParaRPr>
          </a:p>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Some types of this bacteria are deadly and others are beneficial to humans</a:t>
            </a:r>
          </a:p>
          <a:p>
            <a:pPr marL="285750" indent="-285750">
              <a:lnSpc>
                <a:spcPts val="2000"/>
              </a:lnSpc>
              <a:buFont typeface="Arial" panose="020B0604020202020204" pitchFamily="34" charset="0"/>
              <a:buChar char="•"/>
            </a:pPr>
            <a:endParaRPr lang="en-US" sz="2400" b="1" dirty="0">
              <a:latin typeface="Century Gothic" panose="020B0502020202020204" pitchFamily="34" charset="0"/>
            </a:endParaRPr>
          </a:p>
          <a:p>
            <a:pPr algn="ctr"/>
            <a:r>
              <a:rPr lang="en-US" sz="2400" b="1" u="sng" dirty="0">
                <a:latin typeface="Century Gothic" panose="020B0502020202020204" pitchFamily="34" charset="0"/>
              </a:rPr>
              <a:t>Kingdom Eubacteria Examples</a:t>
            </a:r>
          </a:p>
        </p:txBody>
      </p:sp>
      <p:sp>
        <p:nvSpPr>
          <p:cNvPr id="5" name="TextBox 4"/>
          <p:cNvSpPr txBox="1"/>
          <p:nvPr/>
        </p:nvSpPr>
        <p:spPr>
          <a:xfrm>
            <a:off x="4989283" y="4128034"/>
            <a:ext cx="2210590" cy="707886"/>
          </a:xfrm>
          <a:prstGeom prst="rect">
            <a:avLst/>
          </a:prstGeom>
          <a:noFill/>
        </p:spPr>
        <p:txBody>
          <a:bodyPr wrap="square" rtlCol="0">
            <a:spAutoFit/>
          </a:bodyPr>
          <a:lstStyle/>
          <a:p>
            <a:pPr algn="ctr"/>
            <a:r>
              <a:rPr lang="en-US" sz="2000" dirty="0">
                <a:latin typeface="Century Gothic" panose="020B0502020202020204" pitchFamily="34" charset="0"/>
              </a:rPr>
              <a:t>Bacillus anthracis</a:t>
            </a:r>
          </a:p>
        </p:txBody>
      </p:sp>
      <p:sp>
        <p:nvSpPr>
          <p:cNvPr id="6" name="TextBox 5"/>
          <p:cNvSpPr txBox="1"/>
          <p:nvPr/>
        </p:nvSpPr>
        <p:spPr>
          <a:xfrm>
            <a:off x="8277758" y="4126056"/>
            <a:ext cx="2014381" cy="707886"/>
          </a:xfrm>
          <a:prstGeom prst="rect">
            <a:avLst/>
          </a:prstGeom>
          <a:noFill/>
        </p:spPr>
        <p:txBody>
          <a:bodyPr wrap="square" rtlCol="0">
            <a:spAutoFit/>
          </a:bodyPr>
          <a:lstStyle/>
          <a:p>
            <a:pPr algn="ctr"/>
            <a:r>
              <a:rPr lang="en-US" sz="2000" dirty="0">
                <a:latin typeface="Century Gothic" panose="020B0502020202020204" pitchFamily="34" charset="0"/>
              </a:rPr>
              <a:t>Escherichia coil</a:t>
            </a:r>
          </a:p>
        </p:txBody>
      </p:sp>
      <p:sp>
        <p:nvSpPr>
          <p:cNvPr id="7" name="TextBox 6"/>
          <p:cNvSpPr txBox="1"/>
          <p:nvPr/>
        </p:nvSpPr>
        <p:spPr>
          <a:xfrm>
            <a:off x="1821534" y="4128033"/>
            <a:ext cx="2291449" cy="707886"/>
          </a:xfrm>
          <a:prstGeom prst="rect">
            <a:avLst/>
          </a:prstGeom>
          <a:noFill/>
        </p:spPr>
        <p:txBody>
          <a:bodyPr wrap="square" rtlCol="0">
            <a:spAutoFit/>
          </a:bodyPr>
          <a:lstStyle/>
          <a:p>
            <a:pPr algn="ctr"/>
            <a:r>
              <a:rPr lang="en-US" sz="2000" dirty="0">
                <a:latin typeface="Century Gothic" panose="020B0502020202020204" pitchFamily="34" charset="0"/>
              </a:rPr>
              <a:t>Staphylococcus aureus</a:t>
            </a:r>
          </a:p>
        </p:txBody>
      </p:sp>
      <p:pic>
        <p:nvPicPr>
          <p:cNvPr id="12" name="Picture 2" descr="http://www.bnl.gov/bnlweb/pubaf/pr/photos/2009/10/ecoli-35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729" y="4876954"/>
            <a:ext cx="2233787" cy="157327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Image result for bacillus anthracis eubacte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107" y="4876955"/>
            <a:ext cx="2233787" cy="159189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4485" y="4876956"/>
            <a:ext cx="2233786" cy="1573277"/>
          </a:xfrm>
          <a:prstGeom prst="rect">
            <a:avLst/>
          </a:prstGeom>
          <a:ln w="38100">
            <a:solidFill>
              <a:schemeClr val="tx1"/>
            </a:solidFill>
          </a:ln>
        </p:spPr>
      </p:pic>
    </p:spTree>
    <p:extLst>
      <p:ext uri="{BB962C8B-B14F-4D97-AF65-F5344CB8AC3E}">
        <p14:creationId xmlns:p14="http://schemas.microsoft.com/office/powerpoint/2010/main" val="20129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16" fill="hold" nodeType="withEffect">
                                  <p:stCondLst>
                                    <p:cond delay="0"/>
                                  </p:stCondLst>
                                  <p:childTnLst>
                                    <p:set>
                                      <p:cBhvr>
                                        <p:cTn id="47" dur="1" fill="hold">
                                          <p:stCondLst>
                                            <p:cond delay="0"/>
                                          </p:stCondLst>
                                        </p:cTn>
                                        <p:tgtEl>
                                          <p:spTgt spid="2050"/>
                                        </p:tgtEl>
                                        <p:attrNameLst>
                                          <p:attrName>style.visibility</p:attrName>
                                        </p:attrNameLst>
                                      </p:cBhvr>
                                      <p:to>
                                        <p:strVal val="visible"/>
                                      </p:to>
                                    </p:set>
                                    <p:anim calcmode="lin" valueType="num">
                                      <p:cBhvr>
                                        <p:cTn id="48" dur="500" fill="hold"/>
                                        <p:tgtEl>
                                          <p:spTgt spid="2050"/>
                                        </p:tgtEl>
                                        <p:attrNameLst>
                                          <p:attrName>ppt_w</p:attrName>
                                        </p:attrNameLst>
                                      </p:cBhvr>
                                      <p:tavLst>
                                        <p:tav tm="0">
                                          <p:val>
                                            <p:fltVal val="0"/>
                                          </p:val>
                                        </p:tav>
                                        <p:tav tm="100000">
                                          <p:val>
                                            <p:strVal val="#ppt_w"/>
                                          </p:val>
                                        </p:tav>
                                      </p:tavLst>
                                    </p:anim>
                                    <p:anim calcmode="lin" valueType="num">
                                      <p:cBhvr>
                                        <p:cTn id="49" dur="500" fill="hold"/>
                                        <p:tgtEl>
                                          <p:spTgt spid="2050"/>
                                        </p:tgtEl>
                                        <p:attrNameLst>
                                          <p:attrName>ppt_h</p:attrName>
                                        </p:attrNameLst>
                                      </p:cBhvr>
                                      <p:tavLst>
                                        <p:tav tm="0">
                                          <p:val>
                                            <p:fltVal val="0"/>
                                          </p:val>
                                        </p:tav>
                                        <p:tav tm="100000">
                                          <p:val>
                                            <p:strVal val="#ppt_h"/>
                                          </p:val>
                                        </p:tav>
                                      </p:tavLst>
                                    </p:anim>
                                    <p:animEffect transition="in" filter="fade">
                                      <p:cBhvr>
                                        <p:cTn id="50" dur="500"/>
                                        <p:tgtEl>
                                          <p:spTgt spid="205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par>
                                <p:cTn id="58" presetID="53" presetClass="entr" presetSubtype="16"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524000" y="-9714"/>
            <a:ext cx="9144000" cy="1107996"/>
          </a:xfrm>
          <a:prstGeom prst="rect">
            <a:avLst/>
          </a:prstGeom>
          <a:solidFill>
            <a:schemeClr val="tx1"/>
          </a:solidFill>
          <a:ln>
            <a:noFill/>
          </a:ln>
        </p:spPr>
        <p:txBody>
          <a:bodyPr wrap="square" rtlCol="0">
            <a:spAutoFit/>
          </a:bodyPr>
          <a:lstStyle/>
          <a:p>
            <a:pPr algn="ctr"/>
            <a:r>
              <a:rPr lang="en-US" sz="6600" b="1" dirty="0">
                <a:ln w="25400">
                  <a:solidFill>
                    <a:schemeClr val="bg1"/>
                  </a:solidFill>
                </a:ln>
                <a:solidFill>
                  <a:srgbClr val="00B050"/>
                </a:solidFill>
                <a:latin typeface="Century Gothic" panose="020B0502020202020204" pitchFamily="34" charset="0"/>
              </a:rPr>
              <a:t>Archaebacteria</a:t>
            </a:r>
          </a:p>
        </p:txBody>
      </p:sp>
      <p:sp>
        <p:nvSpPr>
          <p:cNvPr id="4" name="TextBox 3"/>
          <p:cNvSpPr txBox="1"/>
          <p:nvPr/>
        </p:nvSpPr>
        <p:spPr>
          <a:xfrm>
            <a:off x="1622854" y="1169772"/>
            <a:ext cx="9045146" cy="2908489"/>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A type of bacteria with internal membranes</a:t>
            </a:r>
          </a:p>
          <a:p>
            <a:pPr marL="285750" indent="-285750">
              <a:buFont typeface="Arial" panose="020B0604020202020204" pitchFamily="34" charset="0"/>
              <a:buChar char="•"/>
            </a:pPr>
            <a:endParaRPr lang="en-US" sz="2400" b="1" dirty="0">
              <a:solidFill>
                <a:srgbClr val="FF0000"/>
              </a:solidFill>
              <a:latin typeface="Century Gothic" panose="020B0502020202020204" pitchFamily="34" charset="0"/>
            </a:endParaRPr>
          </a:p>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Found in harsh environments such as deep ocean thermal vents, hot springs, and brine marine environments</a:t>
            </a:r>
          </a:p>
          <a:p>
            <a:pPr marL="285750" indent="-285750">
              <a:buFont typeface="Arial" panose="020B0604020202020204" pitchFamily="34" charset="0"/>
              <a:buChar char="•"/>
            </a:pPr>
            <a:endParaRPr lang="en-US" sz="2400" b="1" dirty="0">
              <a:solidFill>
                <a:srgbClr val="FF0000"/>
              </a:solidFill>
              <a:latin typeface="Century Gothic" panose="020B0502020202020204" pitchFamily="34" charset="0"/>
            </a:endParaRPr>
          </a:p>
          <a:p>
            <a:pPr marL="285750" indent="-285750">
              <a:buFont typeface="Arial" panose="020B0604020202020204" pitchFamily="34" charset="0"/>
              <a:buChar char="•"/>
            </a:pPr>
            <a:r>
              <a:rPr lang="en-US" sz="2400" b="1" dirty="0">
                <a:solidFill>
                  <a:srgbClr val="FF0000"/>
                </a:solidFill>
                <a:latin typeface="Century Gothic" panose="020B0502020202020204" pitchFamily="34" charset="0"/>
              </a:rPr>
              <a:t>Do not need oxygen to survive</a:t>
            </a:r>
          </a:p>
          <a:p>
            <a:pPr marL="285750" indent="-285750">
              <a:lnSpc>
                <a:spcPts val="1800"/>
              </a:lnSpc>
              <a:buFont typeface="Arial" panose="020B0604020202020204" pitchFamily="34" charset="0"/>
              <a:buChar char="•"/>
            </a:pPr>
            <a:endParaRPr lang="en-US" sz="2400" b="1" dirty="0">
              <a:latin typeface="Century Gothic" panose="020B0502020202020204" pitchFamily="34" charset="0"/>
            </a:endParaRPr>
          </a:p>
          <a:p>
            <a:pPr algn="ctr"/>
            <a:r>
              <a:rPr lang="en-US" sz="2400" b="1" u="sng" dirty="0">
                <a:latin typeface="Century Gothic" panose="020B0502020202020204" pitchFamily="34" charset="0"/>
              </a:rPr>
              <a:t>Kingdom Archaebacteria Examples</a:t>
            </a:r>
          </a:p>
        </p:txBody>
      </p:sp>
      <p:sp>
        <p:nvSpPr>
          <p:cNvPr id="5" name="TextBox 4"/>
          <p:cNvSpPr txBox="1"/>
          <p:nvPr/>
        </p:nvSpPr>
        <p:spPr>
          <a:xfrm>
            <a:off x="4890427" y="4177465"/>
            <a:ext cx="2411146" cy="461665"/>
          </a:xfrm>
          <a:prstGeom prst="rect">
            <a:avLst/>
          </a:prstGeom>
          <a:noFill/>
        </p:spPr>
        <p:txBody>
          <a:bodyPr wrap="square" rtlCol="0">
            <a:spAutoFit/>
          </a:bodyPr>
          <a:lstStyle/>
          <a:p>
            <a:pPr algn="ctr"/>
            <a:r>
              <a:rPr lang="en-US" sz="2400" dirty="0">
                <a:latin typeface="Century Gothic" panose="020B0502020202020204" pitchFamily="34" charset="0"/>
              </a:rPr>
              <a:t>Thermophiles</a:t>
            </a:r>
          </a:p>
        </p:txBody>
      </p:sp>
      <p:sp>
        <p:nvSpPr>
          <p:cNvPr id="6" name="TextBox 5"/>
          <p:cNvSpPr txBox="1"/>
          <p:nvPr/>
        </p:nvSpPr>
        <p:spPr>
          <a:xfrm>
            <a:off x="8070291" y="4179576"/>
            <a:ext cx="2300660" cy="461665"/>
          </a:xfrm>
          <a:prstGeom prst="rect">
            <a:avLst/>
          </a:prstGeom>
          <a:noFill/>
        </p:spPr>
        <p:txBody>
          <a:bodyPr wrap="square" rtlCol="0">
            <a:spAutoFit/>
          </a:bodyPr>
          <a:lstStyle/>
          <a:p>
            <a:pPr algn="ctr"/>
            <a:r>
              <a:rPr lang="en-US" sz="2400" dirty="0">
                <a:latin typeface="Century Gothic" panose="020B0502020202020204" pitchFamily="34" charset="0"/>
              </a:rPr>
              <a:t>Extremophiles</a:t>
            </a:r>
          </a:p>
        </p:txBody>
      </p:sp>
      <p:sp>
        <p:nvSpPr>
          <p:cNvPr id="7" name="TextBox 6"/>
          <p:cNvSpPr txBox="1"/>
          <p:nvPr/>
        </p:nvSpPr>
        <p:spPr>
          <a:xfrm>
            <a:off x="1895676" y="4177464"/>
            <a:ext cx="2145104" cy="461665"/>
          </a:xfrm>
          <a:prstGeom prst="rect">
            <a:avLst/>
          </a:prstGeom>
          <a:noFill/>
        </p:spPr>
        <p:txBody>
          <a:bodyPr wrap="square" rtlCol="0">
            <a:spAutoFit/>
          </a:bodyPr>
          <a:lstStyle/>
          <a:p>
            <a:pPr algn="ctr"/>
            <a:r>
              <a:rPr lang="en-US" sz="2400" dirty="0">
                <a:latin typeface="Century Gothic" panose="020B0502020202020204" pitchFamily="34" charset="0"/>
              </a:rPr>
              <a:t>Halophiles</a:t>
            </a:r>
          </a:p>
        </p:txBody>
      </p:sp>
      <p:pic>
        <p:nvPicPr>
          <p:cNvPr id="14" name="Picture 6" descr="http://www.astronomy.com/-/media/import/images/2/9/d/halophiles_485.jpg?mw=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486" y="4706090"/>
            <a:ext cx="2233786" cy="155467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9107" y="4706091"/>
            <a:ext cx="2233787" cy="1554669"/>
          </a:xfrm>
          <a:prstGeom prst="rect">
            <a:avLst/>
          </a:prstGeom>
          <a:ln w="38100">
            <a:solidFill>
              <a:schemeClr val="tx1"/>
            </a:solidFill>
          </a:ln>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3729" y="4706091"/>
            <a:ext cx="2233787" cy="1554669"/>
          </a:xfrm>
          <a:prstGeom prst="rect">
            <a:avLst/>
          </a:prstGeom>
          <a:ln w="38100">
            <a:solidFill>
              <a:schemeClr val="tx1"/>
            </a:solidFill>
          </a:ln>
        </p:spPr>
      </p:pic>
    </p:spTree>
    <p:extLst>
      <p:ext uri="{BB962C8B-B14F-4D97-AF65-F5344CB8AC3E}">
        <p14:creationId xmlns:p14="http://schemas.microsoft.com/office/powerpoint/2010/main" val="34588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par>
                                <p:cTn id="58" presetID="53" presetClass="entr" presetSubtype="16"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48ACAC-AA50-488B-9A75-A1DD376169BD}"/>
              </a:ext>
            </a:extLst>
          </p:cNvPr>
          <p:cNvSpPr>
            <a:spLocks noGrp="1"/>
          </p:cNvSpPr>
          <p:nvPr>
            <p:ph type="title"/>
          </p:nvPr>
        </p:nvSpPr>
        <p:spPr>
          <a:xfrm>
            <a:off x="635000" y="640823"/>
            <a:ext cx="3418659" cy="5583148"/>
          </a:xfrm>
        </p:spPr>
        <p:txBody>
          <a:bodyPr anchor="ctr">
            <a:normAutofit/>
          </a:bodyPr>
          <a:lstStyle/>
          <a:p>
            <a:r>
              <a:rPr lang="en-US" sz="5400"/>
              <a:t>Agenda</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40D651B-76DB-4A06-B645-DF3829BDFA92}"/>
              </a:ext>
            </a:extLst>
          </p:cNvPr>
          <p:cNvGraphicFramePr>
            <a:graphicFrameLocks noGrp="1"/>
          </p:cNvGraphicFramePr>
          <p:nvPr>
            <p:ph idx="1"/>
            <p:extLst>
              <p:ext uri="{D42A27DB-BD31-4B8C-83A1-F6EECF244321}">
                <p14:modId xmlns:p14="http://schemas.microsoft.com/office/powerpoint/2010/main" val="240512721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4708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524000" y="-9714"/>
            <a:ext cx="9144000" cy="1107996"/>
          </a:xfrm>
          <a:prstGeom prst="rect">
            <a:avLst/>
          </a:prstGeom>
          <a:solidFill>
            <a:schemeClr val="tx1"/>
          </a:solidFill>
          <a:ln>
            <a:noFill/>
          </a:ln>
        </p:spPr>
        <p:txBody>
          <a:bodyPr wrap="square" rtlCol="0">
            <a:spAutoFit/>
          </a:bodyPr>
          <a:lstStyle/>
          <a:p>
            <a:pPr algn="ctr"/>
            <a:r>
              <a:rPr lang="en-US" sz="6600" b="1" dirty="0">
                <a:ln w="25400">
                  <a:solidFill>
                    <a:schemeClr val="bg1"/>
                  </a:solidFill>
                </a:ln>
                <a:solidFill>
                  <a:srgbClr val="00B0F0"/>
                </a:solidFill>
                <a:latin typeface="Century Gothic" panose="020B0502020202020204" pitchFamily="34" charset="0"/>
              </a:rPr>
              <a:t>Checkpoint</a:t>
            </a:r>
          </a:p>
        </p:txBody>
      </p:sp>
      <p:pic>
        <p:nvPicPr>
          <p:cNvPr id="5" name="Picture 2" descr="Check mark by jhnri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9941" y="3516756"/>
            <a:ext cx="3052119" cy="30521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22854" y="1153295"/>
            <a:ext cx="8929816" cy="3539430"/>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Century Gothic" panose="020B0502020202020204" pitchFamily="34" charset="0"/>
              </a:rPr>
              <a:t>5 checkpoint questions</a:t>
            </a:r>
          </a:p>
          <a:p>
            <a:pPr marL="457200" indent="-457200">
              <a:buFont typeface="Arial" panose="020B0604020202020204" pitchFamily="34" charset="0"/>
              <a:buChar char="•"/>
            </a:pPr>
            <a:endParaRPr lang="en-US" sz="2800" b="1" dirty="0">
              <a:latin typeface="Century Gothic" panose="020B0502020202020204" pitchFamily="34" charset="0"/>
            </a:endParaRPr>
          </a:p>
          <a:p>
            <a:pPr marL="457200" indent="-457200">
              <a:buFont typeface="Arial" panose="020B0604020202020204" pitchFamily="34" charset="0"/>
              <a:buChar char="•"/>
            </a:pPr>
            <a:r>
              <a:rPr lang="en-US" sz="2800" b="1" dirty="0">
                <a:latin typeface="Century Gothic" panose="020B0502020202020204" pitchFamily="34" charset="0"/>
              </a:rPr>
              <a:t>Discuss each question with a partner</a:t>
            </a:r>
          </a:p>
          <a:p>
            <a:pPr marL="457200" indent="-457200">
              <a:buFont typeface="Arial" panose="020B0604020202020204" pitchFamily="34" charset="0"/>
              <a:buChar char="•"/>
            </a:pPr>
            <a:endParaRPr lang="en-US" sz="2800" b="1" dirty="0">
              <a:latin typeface="Century Gothic" panose="020B0502020202020204" pitchFamily="34" charset="0"/>
            </a:endParaRPr>
          </a:p>
          <a:p>
            <a:pPr marL="457200" indent="-457200">
              <a:buFont typeface="Arial" panose="020B0604020202020204" pitchFamily="34" charset="0"/>
              <a:buChar char="•"/>
            </a:pPr>
            <a:r>
              <a:rPr lang="en-US" sz="2800" b="1" dirty="0">
                <a:latin typeface="Century Gothic" panose="020B0502020202020204" pitchFamily="34" charset="0"/>
              </a:rPr>
              <a:t>Write a complete answer to each question on your notes page</a:t>
            </a:r>
          </a:p>
          <a:p>
            <a:pPr marL="457200" indent="-457200">
              <a:buFont typeface="Arial" panose="020B0604020202020204" pitchFamily="34" charset="0"/>
              <a:buChar char="•"/>
            </a:pPr>
            <a:endParaRPr lang="en-US" sz="2800" b="1" dirty="0">
              <a:latin typeface="Century Gothic" panose="020B0502020202020204" pitchFamily="34" charset="0"/>
            </a:endParaRPr>
          </a:p>
          <a:p>
            <a:pPr marL="457200" indent="-457200">
              <a:buFont typeface="Arial" panose="020B0604020202020204" pitchFamily="34" charset="0"/>
              <a:buChar char="•"/>
            </a:pPr>
            <a:endParaRPr lang="en-US" sz="2800" b="1" dirty="0">
              <a:latin typeface="Century Gothic" panose="020B0502020202020204" pitchFamily="34" charset="0"/>
            </a:endParaRPr>
          </a:p>
        </p:txBody>
      </p:sp>
    </p:spTree>
    <p:extLst>
      <p:ext uri="{BB962C8B-B14F-4D97-AF65-F5344CB8AC3E}">
        <p14:creationId xmlns:p14="http://schemas.microsoft.com/office/powerpoint/2010/main" val="55955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524000" y="-9714"/>
            <a:ext cx="9144000" cy="1107996"/>
          </a:xfrm>
          <a:prstGeom prst="rect">
            <a:avLst/>
          </a:prstGeom>
          <a:solidFill>
            <a:schemeClr val="tx1"/>
          </a:solidFill>
          <a:ln>
            <a:noFill/>
          </a:ln>
        </p:spPr>
        <p:txBody>
          <a:bodyPr wrap="square" rtlCol="0">
            <a:spAutoFit/>
          </a:bodyPr>
          <a:lstStyle/>
          <a:p>
            <a:pPr algn="ctr"/>
            <a:r>
              <a:rPr lang="en-US" sz="6600" b="1" dirty="0">
                <a:ln w="25400">
                  <a:solidFill>
                    <a:schemeClr val="bg1"/>
                  </a:solidFill>
                </a:ln>
                <a:solidFill>
                  <a:srgbClr val="00B0F0"/>
                </a:solidFill>
                <a:latin typeface="Century Gothic" panose="020B0502020202020204" pitchFamily="34" charset="0"/>
              </a:rPr>
              <a:t>Question 1</a:t>
            </a:r>
          </a:p>
        </p:txBody>
      </p:sp>
      <p:sp>
        <p:nvSpPr>
          <p:cNvPr id="7" name="TextBox 6"/>
          <p:cNvSpPr txBox="1"/>
          <p:nvPr/>
        </p:nvSpPr>
        <p:spPr>
          <a:xfrm>
            <a:off x="1659925" y="1480392"/>
            <a:ext cx="8855676" cy="4524315"/>
          </a:xfrm>
          <a:prstGeom prst="rect">
            <a:avLst/>
          </a:prstGeom>
          <a:noFill/>
        </p:spPr>
        <p:txBody>
          <a:bodyPr wrap="square" rtlCol="0">
            <a:spAutoFit/>
          </a:bodyPr>
          <a:lstStyle/>
          <a:p>
            <a:pPr algn="ctr"/>
            <a:r>
              <a:rPr lang="en-US" sz="7200" b="1" dirty="0">
                <a:latin typeface="Century Gothic" panose="020B0502020202020204" pitchFamily="34" charset="0"/>
              </a:rPr>
              <a:t>Why do you think organisms in the same kingdom are not all identical?</a:t>
            </a:r>
          </a:p>
        </p:txBody>
      </p:sp>
    </p:spTree>
    <p:extLst>
      <p:ext uri="{BB962C8B-B14F-4D97-AF65-F5344CB8AC3E}">
        <p14:creationId xmlns:p14="http://schemas.microsoft.com/office/powerpoint/2010/main" val="346467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524000" y="-9714"/>
            <a:ext cx="9144000" cy="1107996"/>
          </a:xfrm>
          <a:prstGeom prst="rect">
            <a:avLst/>
          </a:prstGeom>
          <a:solidFill>
            <a:schemeClr val="tx1"/>
          </a:solidFill>
          <a:ln>
            <a:noFill/>
          </a:ln>
        </p:spPr>
        <p:txBody>
          <a:bodyPr wrap="square" rtlCol="0">
            <a:spAutoFit/>
          </a:bodyPr>
          <a:lstStyle/>
          <a:p>
            <a:pPr algn="ctr"/>
            <a:r>
              <a:rPr lang="en-US" sz="6600" b="1" dirty="0">
                <a:ln w="25400">
                  <a:solidFill>
                    <a:schemeClr val="bg1"/>
                  </a:solidFill>
                </a:ln>
                <a:solidFill>
                  <a:srgbClr val="00B0F0"/>
                </a:solidFill>
                <a:latin typeface="Century Gothic" panose="020B0502020202020204" pitchFamily="34" charset="0"/>
              </a:rPr>
              <a:t>Question 2</a:t>
            </a:r>
          </a:p>
        </p:txBody>
      </p:sp>
      <p:sp>
        <p:nvSpPr>
          <p:cNvPr id="7" name="TextBox 6"/>
          <p:cNvSpPr txBox="1"/>
          <p:nvPr/>
        </p:nvSpPr>
        <p:spPr>
          <a:xfrm>
            <a:off x="1659925" y="1645151"/>
            <a:ext cx="8855676" cy="3785652"/>
          </a:xfrm>
          <a:prstGeom prst="rect">
            <a:avLst/>
          </a:prstGeom>
          <a:noFill/>
        </p:spPr>
        <p:txBody>
          <a:bodyPr wrap="square" rtlCol="0">
            <a:spAutoFit/>
          </a:bodyPr>
          <a:lstStyle/>
          <a:p>
            <a:pPr algn="ctr"/>
            <a:r>
              <a:rPr lang="en-US" sz="8000" b="1" dirty="0">
                <a:latin typeface="Century Gothic" panose="020B0502020202020204" pitchFamily="34" charset="0"/>
              </a:rPr>
              <a:t>Are all types of bacteria harmful?  Explain.</a:t>
            </a:r>
          </a:p>
        </p:txBody>
      </p:sp>
    </p:spTree>
    <p:extLst>
      <p:ext uri="{BB962C8B-B14F-4D97-AF65-F5344CB8AC3E}">
        <p14:creationId xmlns:p14="http://schemas.microsoft.com/office/powerpoint/2010/main" val="102628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524000" y="-9714"/>
            <a:ext cx="9144000" cy="1107996"/>
          </a:xfrm>
          <a:prstGeom prst="rect">
            <a:avLst/>
          </a:prstGeom>
          <a:solidFill>
            <a:schemeClr val="tx1"/>
          </a:solidFill>
          <a:ln>
            <a:noFill/>
          </a:ln>
        </p:spPr>
        <p:txBody>
          <a:bodyPr wrap="square" rtlCol="0">
            <a:spAutoFit/>
          </a:bodyPr>
          <a:lstStyle/>
          <a:p>
            <a:pPr algn="ctr"/>
            <a:r>
              <a:rPr lang="en-US" sz="6600" b="1" dirty="0">
                <a:ln w="25400">
                  <a:solidFill>
                    <a:schemeClr val="bg1"/>
                  </a:solidFill>
                </a:ln>
                <a:solidFill>
                  <a:srgbClr val="00B0F0"/>
                </a:solidFill>
                <a:latin typeface="Century Gothic" panose="020B0502020202020204" pitchFamily="34" charset="0"/>
              </a:rPr>
              <a:t>Question 3</a:t>
            </a:r>
          </a:p>
        </p:txBody>
      </p:sp>
      <p:sp>
        <p:nvSpPr>
          <p:cNvPr id="7" name="TextBox 6"/>
          <p:cNvSpPr txBox="1"/>
          <p:nvPr/>
        </p:nvSpPr>
        <p:spPr>
          <a:xfrm>
            <a:off x="1659925" y="1150875"/>
            <a:ext cx="8855676" cy="5632311"/>
          </a:xfrm>
          <a:prstGeom prst="rect">
            <a:avLst/>
          </a:prstGeom>
          <a:noFill/>
        </p:spPr>
        <p:txBody>
          <a:bodyPr wrap="square" rtlCol="0">
            <a:spAutoFit/>
          </a:bodyPr>
          <a:lstStyle/>
          <a:p>
            <a:pPr algn="ctr"/>
            <a:r>
              <a:rPr lang="en-US" sz="7200" b="1" dirty="0">
                <a:latin typeface="Century Gothic" panose="020B0502020202020204" pitchFamily="34" charset="0"/>
              </a:rPr>
              <a:t>Briefly compare and contrast Kingdom Plantae and Kingdom Eubacteria.</a:t>
            </a:r>
          </a:p>
        </p:txBody>
      </p:sp>
    </p:spTree>
    <p:extLst>
      <p:ext uri="{BB962C8B-B14F-4D97-AF65-F5344CB8AC3E}">
        <p14:creationId xmlns:p14="http://schemas.microsoft.com/office/powerpoint/2010/main" val="1633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524000" y="-9714"/>
            <a:ext cx="9144000" cy="1107996"/>
          </a:xfrm>
          <a:prstGeom prst="rect">
            <a:avLst/>
          </a:prstGeom>
          <a:solidFill>
            <a:schemeClr val="tx1"/>
          </a:solidFill>
          <a:ln>
            <a:noFill/>
          </a:ln>
        </p:spPr>
        <p:txBody>
          <a:bodyPr wrap="square" rtlCol="0">
            <a:spAutoFit/>
          </a:bodyPr>
          <a:lstStyle/>
          <a:p>
            <a:pPr algn="ctr"/>
            <a:r>
              <a:rPr lang="en-US" sz="6600" b="1" dirty="0">
                <a:ln w="25400">
                  <a:solidFill>
                    <a:schemeClr val="bg1"/>
                  </a:solidFill>
                </a:ln>
                <a:solidFill>
                  <a:srgbClr val="00B0F0"/>
                </a:solidFill>
                <a:latin typeface="Century Gothic" panose="020B0502020202020204" pitchFamily="34" charset="0"/>
              </a:rPr>
              <a:t>Question 4</a:t>
            </a:r>
          </a:p>
        </p:txBody>
      </p:sp>
      <p:sp>
        <p:nvSpPr>
          <p:cNvPr id="7" name="TextBox 6"/>
          <p:cNvSpPr txBox="1"/>
          <p:nvPr/>
        </p:nvSpPr>
        <p:spPr>
          <a:xfrm>
            <a:off x="1659925" y="1711047"/>
            <a:ext cx="8855676" cy="5078313"/>
          </a:xfrm>
          <a:prstGeom prst="rect">
            <a:avLst/>
          </a:prstGeom>
          <a:noFill/>
        </p:spPr>
        <p:txBody>
          <a:bodyPr wrap="square" rtlCol="0">
            <a:spAutoFit/>
          </a:bodyPr>
          <a:lstStyle/>
          <a:p>
            <a:pPr algn="ctr"/>
            <a:r>
              <a:rPr lang="en-US" sz="5400" b="1" dirty="0">
                <a:latin typeface="Century Gothic" panose="020B0502020202020204" pitchFamily="34" charset="0"/>
              </a:rPr>
              <a:t>Volvox are found in puddles, ditches, and shallow ponds.  They have flagella (whip-like tail) for movement through water. </a:t>
            </a:r>
          </a:p>
        </p:txBody>
      </p:sp>
      <p:sp>
        <p:nvSpPr>
          <p:cNvPr id="2" name="TextBox 1"/>
          <p:cNvSpPr txBox="1"/>
          <p:nvPr/>
        </p:nvSpPr>
        <p:spPr>
          <a:xfrm>
            <a:off x="1791731" y="1165824"/>
            <a:ext cx="8592064" cy="584775"/>
          </a:xfrm>
          <a:prstGeom prst="rect">
            <a:avLst/>
          </a:prstGeom>
          <a:noFill/>
        </p:spPr>
        <p:txBody>
          <a:bodyPr wrap="square" rtlCol="0">
            <a:spAutoFit/>
          </a:bodyPr>
          <a:lstStyle/>
          <a:p>
            <a:pPr algn="ctr"/>
            <a:r>
              <a:rPr lang="en-US" sz="3200" b="1" dirty="0">
                <a:latin typeface="Century Gothic" panose="020B0502020202020204" pitchFamily="34" charset="0"/>
              </a:rPr>
              <a:t>Which kingdom am I?</a:t>
            </a:r>
          </a:p>
        </p:txBody>
      </p:sp>
    </p:spTree>
    <p:extLst>
      <p:ext uri="{BB962C8B-B14F-4D97-AF65-F5344CB8AC3E}">
        <p14:creationId xmlns:p14="http://schemas.microsoft.com/office/powerpoint/2010/main" val="89984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524000" y="-9714"/>
            <a:ext cx="9144000" cy="1107996"/>
          </a:xfrm>
          <a:prstGeom prst="rect">
            <a:avLst/>
          </a:prstGeom>
          <a:solidFill>
            <a:schemeClr val="tx1"/>
          </a:solidFill>
          <a:ln>
            <a:noFill/>
          </a:ln>
        </p:spPr>
        <p:txBody>
          <a:bodyPr wrap="square" rtlCol="0">
            <a:spAutoFit/>
          </a:bodyPr>
          <a:lstStyle/>
          <a:p>
            <a:pPr algn="ctr"/>
            <a:r>
              <a:rPr lang="en-US" sz="6600" b="1" dirty="0">
                <a:ln w="25400">
                  <a:solidFill>
                    <a:schemeClr val="bg1"/>
                  </a:solidFill>
                </a:ln>
                <a:solidFill>
                  <a:srgbClr val="00B0F0"/>
                </a:solidFill>
                <a:latin typeface="Century Gothic" panose="020B0502020202020204" pitchFamily="34" charset="0"/>
              </a:rPr>
              <a:t>Question 5</a:t>
            </a:r>
          </a:p>
        </p:txBody>
      </p:sp>
      <p:sp>
        <p:nvSpPr>
          <p:cNvPr id="7" name="TextBox 6"/>
          <p:cNvSpPr txBox="1"/>
          <p:nvPr/>
        </p:nvSpPr>
        <p:spPr>
          <a:xfrm>
            <a:off x="1659925" y="1488630"/>
            <a:ext cx="8855676" cy="4524315"/>
          </a:xfrm>
          <a:prstGeom prst="rect">
            <a:avLst/>
          </a:prstGeom>
          <a:noFill/>
        </p:spPr>
        <p:txBody>
          <a:bodyPr wrap="square" rtlCol="0">
            <a:spAutoFit/>
          </a:bodyPr>
          <a:lstStyle/>
          <a:p>
            <a:pPr algn="ctr"/>
            <a:r>
              <a:rPr lang="en-US" sz="7200" b="1" dirty="0">
                <a:latin typeface="Century Gothic" panose="020B0502020202020204" pitchFamily="34" charset="0"/>
              </a:rPr>
              <a:t>Identify 3 organisms that belong to Kingdom Animalia.</a:t>
            </a:r>
          </a:p>
        </p:txBody>
      </p:sp>
    </p:spTree>
    <p:extLst>
      <p:ext uri="{BB962C8B-B14F-4D97-AF65-F5344CB8AC3E}">
        <p14:creationId xmlns:p14="http://schemas.microsoft.com/office/powerpoint/2010/main" val="342850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Closure</a:t>
            </a:r>
            <a:br>
              <a:rPr lang="en-US" dirty="0"/>
            </a:br>
            <a:r>
              <a:rPr lang="en-US" dirty="0"/>
              <a:t>12/15/2020</a:t>
            </a:r>
          </a:p>
        </p:txBody>
      </p:sp>
      <p:sp>
        <p:nvSpPr>
          <p:cNvPr id="3" name="Content Placeholder 2"/>
          <p:cNvSpPr>
            <a:spLocks noGrp="1"/>
          </p:cNvSpPr>
          <p:nvPr>
            <p:ph idx="1"/>
          </p:nvPr>
        </p:nvSpPr>
        <p:spPr/>
        <p:txBody>
          <a:bodyPr/>
          <a:lstStyle/>
          <a:p>
            <a:pPr marL="0" indent="0">
              <a:buNone/>
            </a:pPr>
            <a:r>
              <a:rPr lang="en-US" dirty="0">
                <a:solidFill>
                  <a:srgbClr val="FF0000"/>
                </a:solidFill>
              </a:rPr>
              <a:t>Which of the following kingdoms belong to </a:t>
            </a:r>
          </a:p>
          <a:p>
            <a:pPr marL="0" indent="0">
              <a:buNone/>
            </a:pPr>
            <a:r>
              <a:rPr lang="en-US" dirty="0">
                <a:solidFill>
                  <a:srgbClr val="FF0000"/>
                </a:solidFill>
              </a:rPr>
              <a:t>domain Eukarya? </a:t>
            </a:r>
          </a:p>
          <a:p>
            <a:r>
              <a:rPr lang="en-US" dirty="0"/>
              <a:t>A. Bacteria, Archaea, Protista </a:t>
            </a:r>
          </a:p>
          <a:p>
            <a:r>
              <a:rPr lang="en-US" dirty="0"/>
              <a:t>B. Eubacteria, Protista, Fungi </a:t>
            </a:r>
          </a:p>
          <a:p>
            <a:r>
              <a:rPr lang="en-US" dirty="0"/>
              <a:t>C. Animalia, Eubacteria, </a:t>
            </a:r>
            <a:r>
              <a:rPr lang="en-US" dirty="0" err="1"/>
              <a:t>Archaebacteria</a:t>
            </a:r>
            <a:r>
              <a:rPr lang="en-US" dirty="0"/>
              <a:t> </a:t>
            </a:r>
          </a:p>
          <a:p>
            <a:r>
              <a:rPr lang="en-US" dirty="0"/>
              <a:t>D. Protista, Fungi, Plantae </a:t>
            </a:r>
          </a:p>
          <a:p>
            <a:pPr marL="0" indent="0">
              <a:buNone/>
            </a:pPr>
            <a:endParaRPr lang="en-US" dirty="0"/>
          </a:p>
        </p:txBody>
      </p:sp>
    </p:spTree>
    <p:extLst>
      <p:ext uri="{BB962C8B-B14F-4D97-AF65-F5344CB8AC3E}">
        <p14:creationId xmlns:p14="http://schemas.microsoft.com/office/powerpoint/2010/main" val="300333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3">
            <a:extLst>
              <a:ext uri="{FF2B5EF4-FFF2-40B4-BE49-F238E27FC236}">
                <a16:creationId xmlns:a16="http://schemas.microsoft.com/office/drawing/2014/main" id="{5F6CDE63-2545-46BF-9D47-6247700A27F1}"/>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altLang="en-US" sz="3000"/>
              <a:t>Take a look at the picture below and complete the following sentences with your own responses</a:t>
            </a:r>
          </a:p>
        </p:txBody>
      </p:sp>
      <p:sp>
        <p:nvSpPr>
          <p:cNvPr id="819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9FED7D0A-2E08-4854-BD1E-E549A25BDBCA}"/>
              </a:ext>
            </a:extLst>
          </p:cNvPr>
          <p:cNvSpPr>
            <a:spLocks noGrp="1"/>
          </p:cNvSpPr>
          <p:nvPr>
            <p:ph sz="half" idx="2"/>
          </p:nvPr>
        </p:nvSpPr>
        <p:spPr>
          <a:xfrm>
            <a:off x="640080" y="2872899"/>
            <a:ext cx="4243589" cy="3320668"/>
          </a:xfrm>
        </p:spPr>
        <p:txBody>
          <a:bodyPr vert="horz" lIns="91440" tIns="45720" rIns="91440" bIns="45720" rtlCol="0">
            <a:normAutofit fontScale="92500" lnSpcReduction="10000"/>
          </a:bodyPr>
          <a:lstStyle/>
          <a:p>
            <a:pPr marL="0">
              <a:defRPr/>
            </a:pPr>
            <a:r>
              <a:rPr lang="en-US" sz="3600" dirty="0"/>
              <a:t>1. This makes me think of….</a:t>
            </a:r>
          </a:p>
          <a:p>
            <a:pPr marL="0">
              <a:defRPr/>
            </a:pPr>
            <a:r>
              <a:rPr lang="en-US" sz="3600" dirty="0"/>
              <a:t>2. I wonder….</a:t>
            </a:r>
          </a:p>
          <a:p>
            <a:pPr marL="0">
              <a:defRPr/>
            </a:pPr>
            <a:r>
              <a:rPr lang="en-US" sz="3600" dirty="0"/>
              <a:t>3. I have some questions….</a:t>
            </a:r>
          </a:p>
          <a:p>
            <a:pPr marL="0">
              <a:defRPr/>
            </a:pPr>
            <a:r>
              <a:rPr lang="en-US" sz="3600" dirty="0"/>
              <a:t>4. This makes me want to….</a:t>
            </a:r>
          </a:p>
          <a:p>
            <a:pPr marL="0">
              <a:defRPr/>
            </a:pPr>
            <a:endParaRPr lang="en-US" sz="2200" dirty="0"/>
          </a:p>
        </p:txBody>
      </p:sp>
      <p:pic>
        <p:nvPicPr>
          <p:cNvPr id="7" name="Content Placeholder 6" descr="Image result for ocean life">
            <a:extLst>
              <a:ext uri="{FF2B5EF4-FFF2-40B4-BE49-F238E27FC236}">
                <a16:creationId xmlns:a16="http://schemas.microsoft.com/office/drawing/2014/main" id="{8F109472-2EFA-441C-8AD8-C718148E8F62}"/>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l="22698" r="1461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FCD301-2C7E-4175-B763-6D96D7CDDD83}"/>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dirty="0">
                <a:solidFill>
                  <a:srgbClr val="3F3F3F"/>
                </a:solidFill>
              </a:rPr>
              <a:t>Classification of Organisms</a:t>
            </a:r>
          </a:p>
        </p:txBody>
      </p:sp>
      <p:sp>
        <p:nvSpPr>
          <p:cNvPr id="3" name="Content Placeholder 2">
            <a:extLst>
              <a:ext uri="{FF2B5EF4-FFF2-40B4-BE49-F238E27FC236}">
                <a16:creationId xmlns:a16="http://schemas.microsoft.com/office/drawing/2014/main" id="{178C31C7-0F21-4E1E-BC8F-D14EB6384AEB}"/>
              </a:ext>
            </a:extLst>
          </p:cNvPr>
          <p:cNvSpPr>
            <a:spLocks noGrp="1"/>
          </p:cNvSpPr>
          <p:nvPr>
            <p:ph sz="half" idx="1"/>
          </p:nvPr>
        </p:nvSpPr>
        <p:spPr>
          <a:xfrm>
            <a:off x="1476915" y="2888250"/>
            <a:ext cx="4297351" cy="2959777"/>
          </a:xfrm>
        </p:spPr>
        <p:txBody>
          <a:bodyPr anchor="t">
            <a:normAutofit/>
          </a:bodyPr>
          <a:lstStyle/>
          <a:p>
            <a:endParaRPr lang="en-US" sz="2000"/>
          </a:p>
        </p:txBody>
      </p:sp>
      <p:cxnSp>
        <p:nvCxnSpPr>
          <p:cNvPr id="11" name="Straight Connector 10">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BAF2170-3F7B-4D66-9C7F-A9D5235CDCCC}"/>
              </a:ext>
            </a:extLst>
          </p:cNvPr>
          <p:cNvSpPr>
            <a:spLocks noGrp="1"/>
          </p:cNvSpPr>
          <p:nvPr>
            <p:ph sz="half" idx="2"/>
          </p:nvPr>
        </p:nvSpPr>
        <p:spPr>
          <a:xfrm>
            <a:off x="6417731" y="2888250"/>
            <a:ext cx="4292594" cy="2959778"/>
          </a:xfrm>
        </p:spPr>
        <p:txBody>
          <a:bodyPr anchor="t">
            <a:normAutofit/>
          </a:bodyPr>
          <a:lstStyle/>
          <a:p>
            <a:endParaRPr lang="en-US" sz="2000"/>
          </a:p>
        </p:txBody>
      </p:sp>
    </p:spTree>
    <p:extLst>
      <p:ext uri="{BB962C8B-B14F-4D97-AF65-F5344CB8AC3E}">
        <p14:creationId xmlns:p14="http://schemas.microsoft.com/office/powerpoint/2010/main" val="166529786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A89DBA2-CF6D-4CC3-9FFC-4EB641C9525D}"/>
              </a:ext>
            </a:extLst>
          </p:cNvPr>
          <p:cNvSpPr>
            <a:spLocks noGrp="1"/>
          </p:cNvSpPr>
          <p:nvPr>
            <p:ph idx="4294967295"/>
          </p:nvPr>
        </p:nvSpPr>
        <p:spPr>
          <a:xfrm>
            <a:off x="624923" y="1841743"/>
            <a:ext cx="9976815" cy="4335220"/>
          </a:xfrm>
        </p:spPr>
        <p:txBody>
          <a:bodyPr/>
          <a:lstStyle/>
          <a:p>
            <a:pPr marL="0" indent="0">
              <a:buNone/>
            </a:pPr>
            <a:r>
              <a:rPr lang="en-US" sz="4400" dirty="0">
                <a:solidFill>
                  <a:srgbClr val="000000"/>
                </a:solidFill>
                <a:effectLst/>
                <a:latin typeface="Calibri" panose="020F0502020204030204" pitchFamily="34" charset="0"/>
                <a:ea typeface="Calibri" panose="020F0502020204030204" pitchFamily="34" charset="0"/>
              </a:rPr>
              <a:t>SWBAT to </a:t>
            </a:r>
            <a:r>
              <a:rPr lang="en-US" sz="4400" dirty="0">
                <a:solidFill>
                  <a:srgbClr val="FF6699"/>
                </a:solidFill>
                <a:effectLst/>
                <a:latin typeface="Calibri" panose="020F0502020204030204" pitchFamily="34" charset="0"/>
                <a:ea typeface="Calibri" panose="020F0502020204030204" pitchFamily="34" charset="0"/>
              </a:rPr>
              <a:t>evaluate</a:t>
            </a:r>
            <a:r>
              <a:rPr lang="en-US" sz="4400" dirty="0">
                <a:solidFill>
                  <a:srgbClr val="000000"/>
                </a:solidFill>
                <a:effectLst/>
                <a:latin typeface="Calibri" panose="020F0502020204030204" pitchFamily="34" charset="0"/>
                <a:ea typeface="Calibri" panose="020F0502020204030204" pitchFamily="34" charset="0"/>
              </a:rPr>
              <a:t> </a:t>
            </a:r>
            <a:r>
              <a:rPr lang="en-US" sz="4400" dirty="0">
                <a:solidFill>
                  <a:srgbClr val="FF6699"/>
                </a:solidFill>
                <a:effectLst/>
                <a:latin typeface="Calibri" panose="020F0502020204030204" pitchFamily="34" charset="0"/>
                <a:ea typeface="Calibri" panose="020F0502020204030204" pitchFamily="34" charset="0"/>
              </a:rPr>
              <a:t>evidence</a:t>
            </a:r>
            <a:r>
              <a:rPr lang="en-US" sz="4400" dirty="0">
                <a:solidFill>
                  <a:srgbClr val="000000"/>
                </a:solidFill>
                <a:effectLst/>
                <a:latin typeface="Calibri" panose="020F0502020204030204" pitchFamily="34" charset="0"/>
                <a:ea typeface="Calibri" panose="020F0502020204030204" pitchFamily="34" charset="0"/>
              </a:rPr>
              <a:t> IOT show that </a:t>
            </a:r>
            <a:r>
              <a:rPr lang="en-US" sz="4400" dirty="0">
                <a:solidFill>
                  <a:srgbClr val="0070C0"/>
                </a:solidFill>
                <a:effectLst/>
                <a:latin typeface="Calibri" panose="020F0502020204030204" pitchFamily="34" charset="0"/>
                <a:ea typeface="Calibri" panose="020F0502020204030204" pitchFamily="34" charset="0"/>
              </a:rPr>
              <a:t>cells</a:t>
            </a:r>
            <a:r>
              <a:rPr lang="en-US" sz="4400" dirty="0">
                <a:solidFill>
                  <a:srgbClr val="000000"/>
                </a:solidFill>
                <a:effectLst/>
                <a:latin typeface="Calibri" panose="020F0502020204030204" pitchFamily="34" charset="0"/>
                <a:ea typeface="Calibri" panose="020F0502020204030204" pitchFamily="34" charset="0"/>
              </a:rPr>
              <a:t> have </a:t>
            </a:r>
            <a:r>
              <a:rPr lang="en-US" sz="4400" dirty="0">
                <a:solidFill>
                  <a:srgbClr val="0070C0"/>
                </a:solidFill>
                <a:effectLst/>
                <a:latin typeface="Calibri" panose="020F0502020204030204" pitchFamily="34" charset="0"/>
                <a:ea typeface="Calibri" panose="020F0502020204030204" pitchFamily="34" charset="0"/>
              </a:rPr>
              <a:t>structural</a:t>
            </a:r>
            <a:r>
              <a:rPr lang="en-US" sz="4400" dirty="0">
                <a:solidFill>
                  <a:srgbClr val="000000"/>
                </a:solidFill>
                <a:effectLst/>
                <a:latin typeface="Calibri" panose="020F0502020204030204" pitchFamily="34" charset="0"/>
                <a:ea typeface="Calibri" panose="020F0502020204030204" pitchFamily="34" charset="0"/>
              </a:rPr>
              <a:t> </a:t>
            </a:r>
            <a:r>
              <a:rPr lang="en-US" sz="4400" dirty="0">
                <a:solidFill>
                  <a:srgbClr val="FF6699"/>
                </a:solidFill>
                <a:effectLst/>
                <a:latin typeface="Calibri" panose="020F0502020204030204" pitchFamily="34" charset="0"/>
                <a:ea typeface="Calibri" panose="020F0502020204030204" pitchFamily="34" charset="0"/>
              </a:rPr>
              <a:t>similarities</a:t>
            </a:r>
            <a:r>
              <a:rPr lang="en-US" sz="4400" dirty="0">
                <a:solidFill>
                  <a:srgbClr val="000000"/>
                </a:solidFill>
                <a:effectLst/>
                <a:latin typeface="Calibri" panose="020F0502020204030204" pitchFamily="34" charset="0"/>
                <a:ea typeface="Calibri" panose="020F0502020204030204" pitchFamily="34" charset="0"/>
              </a:rPr>
              <a:t>  and </a:t>
            </a:r>
            <a:r>
              <a:rPr lang="en-US" sz="4400" dirty="0">
                <a:solidFill>
                  <a:srgbClr val="FF6699"/>
                </a:solidFill>
                <a:effectLst/>
                <a:latin typeface="Calibri" panose="020F0502020204030204" pitchFamily="34" charset="0"/>
                <a:ea typeface="Calibri" panose="020F0502020204030204" pitchFamily="34" charset="0"/>
              </a:rPr>
              <a:t>differences</a:t>
            </a:r>
            <a:r>
              <a:rPr lang="en-US" sz="4400" dirty="0">
                <a:solidFill>
                  <a:srgbClr val="000000"/>
                </a:solidFill>
                <a:effectLst/>
                <a:latin typeface="Calibri" panose="020F0502020204030204" pitchFamily="34" charset="0"/>
                <a:ea typeface="Calibri" panose="020F0502020204030204" pitchFamily="34" charset="0"/>
              </a:rPr>
              <a:t> across </a:t>
            </a:r>
            <a:r>
              <a:rPr lang="en-US" sz="4400" dirty="0">
                <a:solidFill>
                  <a:srgbClr val="0070C0"/>
                </a:solidFill>
                <a:effectLst/>
                <a:latin typeface="Calibri" panose="020F0502020204030204" pitchFamily="34" charset="0"/>
                <a:ea typeface="Calibri" panose="020F0502020204030204" pitchFamily="34" charset="0"/>
              </a:rPr>
              <a:t>kingdoms</a:t>
            </a:r>
            <a:r>
              <a:rPr lang="en-US" sz="4400" dirty="0">
                <a:solidFill>
                  <a:srgbClr val="000000"/>
                </a:solidFill>
                <a:effectLst/>
                <a:latin typeface="Calibri" panose="020F0502020204030204" pitchFamily="34" charset="0"/>
                <a:ea typeface="Calibri" panose="020F0502020204030204" pitchFamily="34" charset="0"/>
              </a:rPr>
              <a:t>.</a:t>
            </a:r>
          </a:p>
          <a:p>
            <a:pPr marL="0" indent="0">
              <a:buNone/>
            </a:pPr>
            <a:endParaRPr lang="en-US" sz="4400" dirty="0">
              <a:solidFill>
                <a:srgbClr val="000000"/>
              </a:solidFill>
              <a:latin typeface="Calibri" panose="020F0502020204030204" pitchFamily="34" charset="0"/>
              <a:ea typeface="Calibri" panose="020F0502020204030204" pitchFamily="34" charset="0"/>
            </a:endParaRPr>
          </a:p>
          <a:p>
            <a:pPr marL="0" indent="0">
              <a:buNone/>
            </a:pPr>
            <a:endParaRPr lang="en-US" sz="4400" dirty="0">
              <a:solidFill>
                <a:srgbClr val="000000"/>
              </a:solidFill>
              <a:effectLst/>
              <a:latin typeface="Calibri" panose="020F0502020204030204" pitchFamily="34" charset="0"/>
              <a:ea typeface="Calibri" panose="020F0502020204030204" pitchFamily="34" charset="0"/>
            </a:endParaRPr>
          </a:p>
          <a:p>
            <a:pPr marL="0" indent="0">
              <a:buNone/>
            </a:pPr>
            <a:endParaRPr lang="en-US" dirty="0"/>
          </a:p>
        </p:txBody>
      </p:sp>
      <p:sp>
        <p:nvSpPr>
          <p:cNvPr id="6" name="Rectangle: Rounded Corners 5">
            <a:extLst>
              <a:ext uri="{FF2B5EF4-FFF2-40B4-BE49-F238E27FC236}">
                <a16:creationId xmlns:a16="http://schemas.microsoft.com/office/drawing/2014/main" id="{4900B041-A287-4171-AB00-32A92E0718BC}"/>
              </a:ext>
            </a:extLst>
          </p:cNvPr>
          <p:cNvSpPr/>
          <p:nvPr/>
        </p:nvSpPr>
        <p:spPr>
          <a:xfrm>
            <a:off x="3631096" y="490019"/>
            <a:ext cx="1855304" cy="11054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To determine</a:t>
            </a:r>
          </a:p>
        </p:txBody>
      </p:sp>
      <p:sp>
        <p:nvSpPr>
          <p:cNvPr id="7" name="Rectangle: Rounded Corners 6">
            <a:extLst>
              <a:ext uri="{FF2B5EF4-FFF2-40B4-BE49-F238E27FC236}">
                <a16:creationId xmlns:a16="http://schemas.microsoft.com/office/drawing/2014/main" id="{4576082A-A19F-4A8F-973B-43E8E727D0CE}"/>
              </a:ext>
            </a:extLst>
          </p:cNvPr>
          <p:cNvSpPr/>
          <p:nvPr/>
        </p:nvSpPr>
        <p:spPr>
          <a:xfrm>
            <a:off x="381000" y="449055"/>
            <a:ext cx="2078934"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The smallest unit that can perform life’s functions.</a:t>
            </a:r>
          </a:p>
        </p:txBody>
      </p:sp>
      <p:sp>
        <p:nvSpPr>
          <p:cNvPr id="8" name="Rectangle: Rounded Corners 7">
            <a:extLst>
              <a:ext uri="{FF2B5EF4-FFF2-40B4-BE49-F238E27FC236}">
                <a16:creationId xmlns:a16="http://schemas.microsoft.com/office/drawing/2014/main" id="{9276B45F-C10D-4274-A218-57080EB37EA1}"/>
              </a:ext>
            </a:extLst>
          </p:cNvPr>
          <p:cNvSpPr/>
          <p:nvPr/>
        </p:nvSpPr>
        <p:spPr>
          <a:xfrm>
            <a:off x="-17808" y="4559697"/>
            <a:ext cx="2078935" cy="10042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Things that are not alike</a:t>
            </a:r>
          </a:p>
        </p:txBody>
      </p:sp>
      <p:sp>
        <p:nvSpPr>
          <p:cNvPr id="9" name="Rectangle: Rounded Corners 8">
            <a:extLst>
              <a:ext uri="{FF2B5EF4-FFF2-40B4-BE49-F238E27FC236}">
                <a16:creationId xmlns:a16="http://schemas.microsoft.com/office/drawing/2014/main" id="{49602168-8B16-4800-BEEA-4616EAC0CFDA}"/>
              </a:ext>
            </a:extLst>
          </p:cNvPr>
          <p:cNvSpPr/>
          <p:nvPr/>
        </p:nvSpPr>
        <p:spPr>
          <a:xfrm>
            <a:off x="2881106" y="3926957"/>
            <a:ext cx="2279374"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Something arranged in a specific way</a:t>
            </a:r>
          </a:p>
        </p:txBody>
      </p:sp>
      <p:sp>
        <p:nvSpPr>
          <p:cNvPr id="10" name="Rectangle: Rounded Corners 9">
            <a:extLst>
              <a:ext uri="{FF2B5EF4-FFF2-40B4-BE49-F238E27FC236}">
                <a16:creationId xmlns:a16="http://schemas.microsoft.com/office/drawing/2014/main" id="{10D9C748-2DAD-4AAD-875C-F885EF0F0172}"/>
              </a:ext>
            </a:extLst>
          </p:cNvPr>
          <p:cNvSpPr/>
          <p:nvPr/>
        </p:nvSpPr>
        <p:spPr>
          <a:xfrm>
            <a:off x="6255026" y="3926957"/>
            <a:ext cx="2445026" cy="10893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 taxonomic category of the second highest rank, just below domain</a:t>
            </a:r>
          </a:p>
        </p:txBody>
      </p:sp>
      <p:sp>
        <p:nvSpPr>
          <p:cNvPr id="11" name="Rectangle: Rounded Corners 10">
            <a:extLst>
              <a:ext uri="{FF2B5EF4-FFF2-40B4-BE49-F238E27FC236}">
                <a16:creationId xmlns:a16="http://schemas.microsoft.com/office/drawing/2014/main" id="{5E3FA8B8-EFF7-41EE-9C89-E0E2E1A8CCCB}"/>
              </a:ext>
            </a:extLst>
          </p:cNvPr>
          <p:cNvSpPr/>
          <p:nvPr/>
        </p:nvSpPr>
        <p:spPr>
          <a:xfrm>
            <a:off x="9349409" y="3086894"/>
            <a:ext cx="2445026"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Thing in common</a:t>
            </a:r>
          </a:p>
        </p:txBody>
      </p:sp>
      <p:sp>
        <p:nvSpPr>
          <p:cNvPr id="12" name="Rectangle: Rounded Corners 11">
            <a:extLst>
              <a:ext uri="{FF2B5EF4-FFF2-40B4-BE49-F238E27FC236}">
                <a16:creationId xmlns:a16="http://schemas.microsoft.com/office/drawing/2014/main" id="{3CB42339-AC94-4B68-8A26-9E67EA7BD9E0}"/>
              </a:ext>
            </a:extLst>
          </p:cNvPr>
          <p:cNvSpPr/>
          <p:nvPr/>
        </p:nvSpPr>
        <p:spPr>
          <a:xfrm>
            <a:off x="6095999" y="449055"/>
            <a:ext cx="2358887" cy="10493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Something that furnishes proof</a:t>
            </a:r>
          </a:p>
        </p:txBody>
      </p:sp>
      <p:cxnSp>
        <p:nvCxnSpPr>
          <p:cNvPr id="14" name="Straight Arrow Connector 13">
            <a:extLst>
              <a:ext uri="{FF2B5EF4-FFF2-40B4-BE49-F238E27FC236}">
                <a16:creationId xmlns:a16="http://schemas.microsoft.com/office/drawing/2014/main" id="{78D2715A-60DF-4D29-A036-CB6AF0EBA10E}"/>
              </a:ext>
            </a:extLst>
          </p:cNvPr>
          <p:cNvCxnSpPr>
            <a:cxnSpLocks/>
          </p:cNvCxnSpPr>
          <p:nvPr/>
        </p:nvCxnSpPr>
        <p:spPr>
          <a:xfrm flipH="1" flipV="1">
            <a:off x="624923" y="1363455"/>
            <a:ext cx="103948" cy="1260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A5962F0-8967-4F05-B880-E83497EB594D}"/>
              </a:ext>
            </a:extLst>
          </p:cNvPr>
          <p:cNvCxnSpPr>
            <a:cxnSpLocks/>
          </p:cNvCxnSpPr>
          <p:nvPr/>
        </p:nvCxnSpPr>
        <p:spPr>
          <a:xfrm>
            <a:off x="6404941" y="3552793"/>
            <a:ext cx="176700" cy="374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4D23F29-1F8D-4964-A196-626DEDE74A53}"/>
              </a:ext>
            </a:extLst>
          </p:cNvPr>
          <p:cNvCxnSpPr>
            <a:cxnSpLocks/>
          </p:cNvCxnSpPr>
          <p:nvPr/>
        </p:nvCxnSpPr>
        <p:spPr>
          <a:xfrm>
            <a:off x="8065605" y="2979589"/>
            <a:ext cx="1283804" cy="620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57C6580-57EC-4257-931A-46AEA55EF597}"/>
              </a:ext>
            </a:extLst>
          </p:cNvPr>
          <p:cNvCxnSpPr>
            <a:cxnSpLocks/>
          </p:cNvCxnSpPr>
          <p:nvPr/>
        </p:nvCxnSpPr>
        <p:spPr>
          <a:xfrm>
            <a:off x="3334009" y="2939489"/>
            <a:ext cx="0" cy="987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91B6FA4-4BBF-408B-A541-27913418E55E}"/>
              </a:ext>
            </a:extLst>
          </p:cNvPr>
          <p:cNvCxnSpPr>
            <a:cxnSpLocks/>
          </p:cNvCxnSpPr>
          <p:nvPr/>
        </p:nvCxnSpPr>
        <p:spPr>
          <a:xfrm flipH="1">
            <a:off x="838200" y="3544094"/>
            <a:ext cx="1039467" cy="1004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3F5D0FF-966D-4476-BE00-B2B2BC62964F}"/>
              </a:ext>
            </a:extLst>
          </p:cNvPr>
          <p:cNvCxnSpPr>
            <a:cxnSpLocks/>
          </p:cNvCxnSpPr>
          <p:nvPr/>
        </p:nvCxnSpPr>
        <p:spPr>
          <a:xfrm flipV="1">
            <a:off x="6657562" y="1424661"/>
            <a:ext cx="123409"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8268E57-9379-4475-B009-05A388284724}"/>
              </a:ext>
            </a:extLst>
          </p:cNvPr>
          <p:cNvCxnSpPr>
            <a:cxnSpLocks/>
          </p:cNvCxnSpPr>
          <p:nvPr/>
        </p:nvCxnSpPr>
        <p:spPr>
          <a:xfrm flipH="1" flipV="1">
            <a:off x="4162839" y="1498358"/>
            <a:ext cx="14495" cy="461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7" name="Picture 4" descr="Clientmoji">
            <a:extLst>
              <a:ext uri="{FF2B5EF4-FFF2-40B4-BE49-F238E27FC236}">
                <a16:creationId xmlns:a16="http://schemas.microsoft.com/office/drawing/2014/main" id="{581ACB32-FE52-481E-AE12-7D225FD18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722" y="5016257"/>
            <a:ext cx="2527919" cy="184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9ADEC-61F4-4B93-92F7-B2594CAF21DF}"/>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Weekly Vocabulary Terms </a:t>
            </a:r>
          </a:p>
        </p:txBody>
      </p:sp>
      <p:sp>
        <p:nvSpPr>
          <p:cNvPr id="3" name="Content Placeholder 2">
            <a:extLst>
              <a:ext uri="{FF2B5EF4-FFF2-40B4-BE49-F238E27FC236}">
                <a16:creationId xmlns:a16="http://schemas.microsoft.com/office/drawing/2014/main" id="{679D15D8-FA22-45AC-AF23-8F92C118D30C}"/>
              </a:ext>
            </a:extLst>
          </p:cNvPr>
          <p:cNvSpPr>
            <a:spLocks noGrp="1"/>
          </p:cNvSpPr>
          <p:nvPr>
            <p:ph idx="1"/>
          </p:nvPr>
        </p:nvSpPr>
        <p:spPr>
          <a:xfrm>
            <a:off x="4810259" y="145774"/>
            <a:ext cx="7378693" cy="6702088"/>
          </a:xfrm>
        </p:spPr>
        <p:txBody>
          <a:bodyPr anchor="ctr">
            <a:normAutofit/>
          </a:bodyPr>
          <a:lstStyle/>
          <a:p>
            <a:pPr marL="514350" indent="-514350">
              <a:buAutoNum type="arabicPeriod"/>
            </a:pPr>
            <a:r>
              <a:rPr lang="en-US" sz="1600" dirty="0">
                <a:solidFill>
                  <a:srgbClr val="FF0000"/>
                </a:solidFill>
              </a:rPr>
              <a:t>Bacteria-</a:t>
            </a:r>
            <a:r>
              <a:rPr lang="en-US" sz="1600" dirty="0"/>
              <a:t> A domain made up of prokaryotes that usually have a cell wall and reproduce by cell division.</a:t>
            </a:r>
          </a:p>
          <a:p>
            <a:pPr marL="514350" indent="-514350">
              <a:buAutoNum type="arabicPeriod"/>
            </a:pPr>
            <a:r>
              <a:rPr lang="en-US" sz="1600" dirty="0">
                <a:solidFill>
                  <a:srgbClr val="FF0000"/>
                </a:solidFill>
              </a:rPr>
              <a:t>Eubacteria</a:t>
            </a:r>
            <a:r>
              <a:rPr lang="en-US" sz="1600" dirty="0"/>
              <a:t>-a bacterium of a large group typically having simple cells with rigid cell walls and often flagella for movement.</a:t>
            </a:r>
          </a:p>
          <a:p>
            <a:pPr marL="514350" indent="-514350">
              <a:buAutoNum type="arabicPeriod"/>
            </a:pPr>
            <a:r>
              <a:rPr lang="en-US" sz="1600" dirty="0">
                <a:solidFill>
                  <a:srgbClr val="FF0000"/>
                </a:solidFill>
              </a:rPr>
              <a:t>Protista</a:t>
            </a:r>
            <a:r>
              <a:rPr lang="en-US" sz="1600" dirty="0"/>
              <a:t>-a kingdom or large grouping that comprises mostly single-celled organisms such as the protozoa, simple algae and fungi, slime molds, and (formerly) the bacteria.</a:t>
            </a:r>
          </a:p>
          <a:p>
            <a:pPr marL="514350" indent="-514350">
              <a:buAutoNum type="arabicPeriod"/>
            </a:pPr>
            <a:r>
              <a:rPr lang="en-US" sz="1600" dirty="0">
                <a:solidFill>
                  <a:srgbClr val="FF0000"/>
                </a:solidFill>
              </a:rPr>
              <a:t>Animalia</a:t>
            </a:r>
            <a:r>
              <a:rPr lang="en-US" sz="1600" dirty="0"/>
              <a:t>- a kingdom made up of complex organisms that lack cell walls, can usually move around and quickly respond to their environment.</a:t>
            </a:r>
          </a:p>
          <a:p>
            <a:pPr marL="514350" indent="-514350">
              <a:buAutoNum type="arabicPeriod"/>
            </a:pPr>
            <a:r>
              <a:rPr lang="en-US" sz="1600" dirty="0">
                <a:solidFill>
                  <a:srgbClr val="FF0000"/>
                </a:solidFill>
              </a:rPr>
              <a:t>Archaea</a:t>
            </a:r>
            <a:r>
              <a:rPr lang="en-US" sz="1600" dirty="0"/>
              <a:t>- a domain made up or prokaryotes most of which are known to live in extreme environments that are distinguished from other prokaryotes by differences in their genetics and in the makeup of their cell wall.</a:t>
            </a:r>
          </a:p>
          <a:p>
            <a:pPr marL="514350" indent="-514350">
              <a:buAutoNum type="arabicPeriod"/>
            </a:pPr>
            <a:r>
              <a:rPr lang="en-US" sz="1600" dirty="0">
                <a:solidFill>
                  <a:srgbClr val="FF0000"/>
                </a:solidFill>
              </a:rPr>
              <a:t>Archaebacteria</a:t>
            </a:r>
            <a:r>
              <a:rPr lang="en-US" sz="1600" dirty="0"/>
              <a:t>- survive and thrive in hostile environments, like hot springs and your intestines.</a:t>
            </a:r>
          </a:p>
          <a:p>
            <a:pPr marL="514350" indent="-514350">
              <a:buAutoNum type="arabicPeriod"/>
            </a:pPr>
            <a:r>
              <a:rPr lang="en-US" sz="1600" dirty="0">
                <a:solidFill>
                  <a:srgbClr val="FF0000"/>
                </a:solidFill>
              </a:rPr>
              <a:t>Fungi</a:t>
            </a:r>
            <a:r>
              <a:rPr lang="en-US" sz="1600" dirty="0"/>
              <a:t>-  a kingdom made up of </a:t>
            </a:r>
            <a:r>
              <a:rPr lang="en-US" sz="1600" dirty="0" err="1"/>
              <a:t>nongreen</a:t>
            </a:r>
            <a:r>
              <a:rPr lang="en-US" sz="1600" dirty="0"/>
              <a:t>, eukaryotic organism that reproduce by using spores and get food by breaking down substances in their surroundings and absorbing the nutrients.</a:t>
            </a:r>
          </a:p>
          <a:p>
            <a:pPr marL="514350" indent="-514350">
              <a:buAutoNum type="arabicPeriod"/>
            </a:pPr>
            <a:r>
              <a:rPr lang="en-US" sz="1600" dirty="0">
                <a:solidFill>
                  <a:srgbClr val="FF0000"/>
                </a:solidFill>
              </a:rPr>
              <a:t>Eukarya-</a:t>
            </a:r>
            <a:r>
              <a:rPr lang="en-US" sz="1600" dirty="0"/>
              <a:t> a </a:t>
            </a:r>
            <a:r>
              <a:rPr lang="en-US" sz="1600" dirty="0" err="1"/>
              <a:t>domesan</a:t>
            </a:r>
            <a:r>
              <a:rPr lang="en-US" sz="1600" dirty="0"/>
              <a:t> made up of all eukaryotes</a:t>
            </a:r>
          </a:p>
          <a:p>
            <a:pPr marL="514350" indent="-514350">
              <a:buFont typeface="Arial" panose="020B0604020202020204" pitchFamily="34" charset="0"/>
              <a:buAutoNum type="arabicPeriod"/>
            </a:pPr>
            <a:r>
              <a:rPr lang="en-US" sz="1600" dirty="0">
                <a:solidFill>
                  <a:srgbClr val="FF0000"/>
                </a:solidFill>
              </a:rPr>
              <a:t>Kingdom</a:t>
            </a:r>
            <a:r>
              <a:rPr lang="en-US" sz="1600" dirty="0"/>
              <a:t>- a taxonomic category of the second highest rank, just below domain</a:t>
            </a:r>
          </a:p>
          <a:p>
            <a:pPr marL="514350" indent="-514350">
              <a:buAutoNum type="arabicPeriod"/>
            </a:pPr>
            <a:r>
              <a:rPr lang="en-US" sz="1600" dirty="0">
                <a:solidFill>
                  <a:srgbClr val="FF0000"/>
                </a:solidFill>
              </a:rPr>
              <a:t>Plantae</a:t>
            </a:r>
            <a:r>
              <a:rPr lang="en-US" sz="1600" dirty="0"/>
              <a:t>- a kingdom made up of complex, </a:t>
            </a:r>
            <a:r>
              <a:rPr lang="en-US" sz="1600" dirty="0" err="1"/>
              <a:t>multicellurar</a:t>
            </a:r>
            <a:r>
              <a:rPr lang="en-US" sz="1600" dirty="0"/>
              <a:t> organisms that are usually green, have cells walls and cannot move around.</a:t>
            </a:r>
          </a:p>
          <a:p>
            <a:pPr marL="514350" indent="-514350">
              <a:buAutoNum type="arabicPeriod"/>
            </a:pPr>
            <a:endParaRPr lang="en-US" sz="1400" dirty="0"/>
          </a:p>
        </p:txBody>
      </p:sp>
    </p:spTree>
    <p:extLst>
      <p:ext uri="{BB962C8B-B14F-4D97-AF65-F5344CB8AC3E}">
        <p14:creationId xmlns:p14="http://schemas.microsoft.com/office/powerpoint/2010/main" val="165319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82FBF20F-7CF0-4311-9647-DD105076EE63}"/>
              </a:ext>
            </a:extLst>
          </p:cNvPr>
          <p:cNvSpPr>
            <a:spLocks noGrp="1"/>
          </p:cNvSpPr>
          <p:nvPr>
            <p:ph type="title"/>
          </p:nvPr>
        </p:nvSpPr>
        <p:spPr>
          <a:xfrm>
            <a:off x="1981200" y="457200"/>
            <a:ext cx="8229600" cy="1143000"/>
          </a:xfrm>
        </p:spPr>
        <p:txBody>
          <a:bodyPr/>
          <a:lstStyle/>
          <a:p>
            <a:pPr eaLnBrk="1" hangingPunct="1"/>
            <a:r>
              <a:rPr lang="en-US" altLang="en-US" dirty="0">
                <a:ea typeface="ＭＳ Ｐゴシック" panose="020B0600070205080204" pitchFamily="34" charset="-128"/>
              </a:rPr>
              <a:t>Why classify things?</a:t>
            </a:r>
          </a:p>
        </p:txBody>
      </p:sp>
      <p:sp>
        <p:nvSpPr>
          <p:cNvPr id="3" name="Content Placeholder 2">
            <a:extLst>
              <a:ext uri="{FF2B5EF4-FFF2-40B4-BE49-F238E27FC236}">
                <a16:creationId xmlns:a16="http://schemas.microsoft.com/office/drawing/2014/main" id="{69659C52-6DCD-4E08-ACAF-826AEFFF2DFD}"/>
              </a:ext>
            </a:extLst>
          </p:cNvPr>
          <p:cNvSpPr>
            <a:spLocks noGrp="1"/>
          </p:cNvSpPr>
          <p:nvPr>
            <p:ph idx="1"/>
          </p:nvPr>
        </p:nvSpPr>
        <p:spPr>
          <a:xfrm>
            <a:off x="2057400" y="1524000"/>
            <a:ext cx="8229600" cy="4389438"/>
          </a:xfrm>
        </p:spPr>
        <p:txBody>
          <a:bodyPr/>
          <a:lstStyle/>
          <a:p>
            <a:pPr eaLnBrk="1" hangingPunct="1"/>
            <a:r>
              <a:rPr lang="en-US" altLang="en-US" dirty="0">
                <a:ea typeface="ＭＳ Ｐゴシック" panose="020B0600070205080204" pitchFamily="34" charset="-128"/>
              </a:rPr>
              <a:t>Say you go to the mall to get some new clothes.</a:t>
            </a:r>
          </a:p>
          <a:p>
            <a:pPr eaLnBrk="1" hangingPunct="1"/>
            <a:r>
              <a:rPr lang="en-US" altLang="en-US" dirty="0">
                <a:ea typeface="ＭＳ Ｐゴシック" panose="020B0600070205080204" pitchFamily="34" charset="-128"/>
              </a:rPr>
              <a:t>Where would you go?</a:t>
            </a:r>
          </a:p>
          <a:p>
            <a:pPr eaLnBrk="1" hangingPunct="1"/>
            <a:r>
              <a:rPr lang="en-US" altLang="en-US" dirty="0">
                <a:ea typeface="ＭＳ Ｐゴシック" panose="020B0600070205080204" pitchFamily="34" charset="-128"/>
              </a:rPr>
              <a:t>How would you know to go to that particular store?</a:t>
            </a:r>
          </a:p>
        </p:txBody>
      </p:sp>
      <p:pic>
        <p:nvPicPr>
          <p:cNvPr id="15363" name="Picture 7">
            <a:extLst>
              <a:ext uri="{FF2B5EF4-FFF2-40B4-BE49-F238E27FC236}">
                <a16:creationId xmlns:a16="http://schemas.microsoft.com/office/drawing/2014/main" id="{249CF47E-B6DB-42A1-BFEA-5011757D7C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1" y="3124200"/>
            <a:ext cx="5592763"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3B49447-ACF3-4E51-AD3B-7D805EA5547D}"/>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How is a mall organized?</a:t>
            </a:r>
          </a:p>
        </p:txBody>
      </p:sp>
      <p:sp>
        <p:nvSpPr>
          <p:cNvPr id="3" name="Content Placeholder 2">
            <a:extLst>
              <a:ext uri="{FF2B5EF4-FFF2-40B4-BE49-F238E27FC236}">
                <a16:creationId xmlns:a16="http://schemas.microsoft.com/office/drawing/2014/main" id="{4D227028-090A-4EE3-94B6-221BB441F831}"/>
              </a:ext>
            </a:extLst>
          </p:cNvPr>
          <p:cNvSpPr>
            <a:spLocks noGrp="1"/>
          </p:cNvSpPr>
          <p:nvPr>
            <p:ph idx="1"/>
          </p:nvPr>
        </p:nvSpPr>
        <p:spPr/>
        <p:txBody>
          <a:bodyPr/>
          <a:lstStyle/>
          <a:p>
            <a:pPr eaLnBrk="1" hangingPunct="1"/>
            <a:r>
              <a:rPr lang="en-US" altLang="en-US" dirty="0">
                <a:ea typeface="ＭＳ Ｐゴシック" panose="020B0600070205080204" pitchFamily="34" charset="-128"/>
              </a:rPr>
              <a:t>Food Court</a:t>
            </a:r>
          </a:p>
          <a:p>
            <a:pPr eaLnBrk="1" hangingPunct="1"/>
            <a:r>
              <a:rPr lang="en-US" altLang="en-US" dirty="0">
                <a:ea typeface="ＭＳ Ｐゴシック" panose="020B0600070205080204" pitchFamily="34" charset="-128"/>
              </a:rPr>
              <a:t>Big Department Stores</a:t>
            </a:r>
          </a:p>
          <a:p>
            <a:pPr eaLnBrk="1" hangingPunct="1"/>
            <a:r>
              <a:rPr lang="en-US" altLang="en-US" dirty="0">
                <a:ea typeface="ＭＳ Ｐゴシック" panose="020B0600070205080204" pitchFamily="34" charset="-128"/>
              </a:rPr>
              <a:t>Specialty Clothing Stores</a:t>
            </a:r>
          </a:p>
          <a:p>
            <a:pPr eaLnBrk="1" hangingPunct="1"/>
            <a:r>
              <a:rPr lang="en-US" altLang="en-US" dirty="0">
                <a:ea typeface="ＭＳ Ｐゴシック" panose="020B0600070205080204" pitchFamily="34" charset="-128"/>
              </a:rPr>
              <a:t>Jewelry Stores</a:t>
            </a:r>
          </a:p>
          <a:p>
            <a:pPr eaLnBrk="1" hangingPunct="1"/>
            <a:r>
              <a:rPr lang="en-US" altLang="en-US" dirty="0">
                <a:ea typeface="ＭＳ Ｐゴシック" panose="020B0600070205080204" pitchFamily="34" charset="-128"/>
              </a:rPr>
              <a:t>Electronics Stores</a:t>
            </a:r>
          </a:p>
          <a:p>
            <a:pPr eaLnBrk="1" hangingPunct="1"/>
            <a:r>
              <a:rPr lang="en-US" altLang="en-US" dirty="0">
                <a:ea typeface="ＭＳ Ｐゴシック" panose="020B0600070205080204" pitchFamily="34" charset="-128"/>
              </a:rPr>
              <a:t>Shoe Stores</a:t>
            </a:r>
          </a:p>
          <a:p>
            <a:pPr eaLnBrk="1" hangingPunct="1"/>
            <a:r>
              <a:rPr lang="en-US" altLang="en-US" dirty="0">
                <a:ea typeface="ＭＳ Ｐゴシック" panose="020B0600070205080204" pitchFamily="34" charset="-128"/>
              </a:rPr>
              <a:t>Toy Stores</a:t>
            </a:r>
          </a:p>
          <a:p>
            <a:pPr eaLnBrk="1" hangingPunct="1"/>
            <a:r>
              <a:rPr lang="en-US" altLang="en-US" dirty="0">
                <a:ea typeface="ＭＳ Ｐゴシック" panose="020B0600070205080204" pitchFamily="34" charset="-128"/>
              </a:rPr>
              <a:t>Kiosks</a:t>
            </a:r>
          </a:p>
        </p:txBody>
      </p:sp>
      <p:pic>
        <p:nvPicPr>
          <p:cNvPr id="16387" name="Picture 1" descr="C:\Documents and Settings\Ljlab\Local Settings\Temporary Internet Files\Content.IE5\ZOZW2NCI\MPj04276400000[1].jpg">
            <a:extLst>
              <a:ext uri="{FF2B5EF4-FFF2-40B4-BE49-F238E27FC236}">
                <a16:creationId xmlns:a16="http://schemas.microsoft.com/office/drawing/2014/main" id="{93C5BC81-7F98-4DAA-BA4E-85B62C416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1066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C:\Documents and Settings\Ljlab\Local Settings\Temporary Internet Files\Content.IE5\MJ5Y6LWR\MPj04026100000[1].jpg">
            <a:extLst>
              <a:ext uri="{FF2B5EF4-FFF2-40B4-BE49-F238E27FC236}">
                <a16:creationId xmlns:a16="http://schemas.microsoft.com/office/drawing/2014/main" id="{5473EF0F-21BB-4B3F-96A3-5EC0FF6CA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4495801"/>
            <a:ext cx="207645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http://www.abt.com/sony/images/sony_main.jpg">
            <a:extLst>
              <a:ext uri="{FF2B5EF4-FFF2-40B4-BE49-F238E27FC236}">
                <a16:creationId xmlns:a16="http://schemas.microsoft.com/office/drawing/2014/main" id="{7CF5E000-D64A-4FFD-BD2F-D427CFF57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648201"/>
            <a:ext cx="3429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http://www.tsdsc.com/images/boyn1_4pj5.jpg">
            <a:extLst>
              <a:ext uri="{FF2B5EF4-FFF2-40B4-BE49-F238E27FC236}">
                <a16:creationId xmlns:a16="http://schemas.microsoft.com/office/drawing/2014/main" id="{63746725-5C3C-49BE-8661-1593438999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1" y="2209800"/>
            <a:ext cx="22907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a:extLst>
              <a:ext uri="{FF2B5EF4-FFF2-40B4-BE49-F238E27FC236}">
                <a16:creationId xmlns:a16="http://schemas.microsoft.com/office/drawing/2014/main" id="{3182DA1B-1740-4D9C-AAFA-E4351F148CA6}"/>
              </a:ext>
            </a:extLst>
          </p:cNvPr>
          <p:cNvSpPr>
            <a:spLocks noGrp="1"/>
          </p:cNvSpPr>
          <p:nvPr>
            <p:ph idx="1"/>
          </p:nvPr>
        </p:nvSpPr>
        <p:spPr>
          <a:xfrm>
            <a:off x="1905000" y="762000"/>
            <a:ext cx="8229600" cy="4389438"/>
          </a:xfrm>
        </p:spPr>
        <p:txBody>
          <a:bodyPr/>
          <a:lstStyle/>
          <a:p>
            <a:pPr eaLnBrk="1" hangingPunct="1"/>
            <a:r>
              <a:rPr lang="en-US" altLang="en-US" dirty="0">
                <a:ea typeface="ＭＳ Ｐゴシック" panose="020B0600070205080204" pitchFamily="34" charset="-128"/>
              </a:rPr>
              <a:t>Can you imagine if the mall was just one big store and you had to go through rows and rows of </a:t>
            </a:r>
            <a:r>
              <a:rPr lang="ja-JP" altLang="en-US">
                <a:ea typeface="ＭＳ Ｐゴシック" panose="020B0600070205080204" pitchFamily="34" charset="-128"/>
              </a:rPr>
              <a:t>“</a:t>
            </a:r>
            <a:r>
              <a:rPr lang="en-US" altLang="ja-JP" dirty="0">
                <a:ea typeface="ＭＳ Ｐゴシック" panose="020B0600070205080204" pitchFamily="34" charset="-128"/>
              </a:rPr>
              <a:t>stuff</a:t>
            </a:r>
            <a:r>
              <a:rPr lang="ja-JP" altLang="en-US">
                <a:ea typeface="ＭＳ Ｐゴシック" panose="020B0600070205080204" pitchFamily="34" charset="-128"/>
              </a:rPr>
              <a:t>”</a:t>
            </a:r>
            <a:r>
              <a:rPr lang="en-US" altLang="ja-JP" dirty="0">
                <a:ea typeface="ＭＳ Ｐゴシック" panose="020B0600070205080204" pitchFamily="34" charset="-128"/>
              </a:rPr>
              <a:t> to find the right clothes in the right brand and the right size for you?</a:t>
            </a:r>
          </a:p>
          <a:p>
            <a:pPr eaLnBrk="1" hangingPunct="1"/>
            <a:r>
              <a:rPr lang="en-US" altLang="en-US" dirty="0">
                <a:ea typeface="ＭＳ Ｐゴシック" panose="020B0600070205080204" pitchFamily="34" charset="-128"/>
              </a:rPr>
              <a:t>How long would </a:t>
            </a:r>
            <a:r>
              <a:rPr lang="en-US" altLang="en-US" b="1" dirty="0">
                <a:ea typeface="ＭＳ Ｐゴシック" panose="020B0600070205080204" pitchFamily="34" charset="-128"/>
              </a:rPr>
              <a:t>that</a:t>
            </a:r>
            <a:r>
              <a:rPr lang="en-US" altLang="en-US" dirty="0">
                <a:ea typeface="ＭＳ Ｐゴシック" panose="020B0600070205080204" pitchFamily="34" charset="-128"/>
              </a:rPr>
              <a:t> take?</a:t>
            </a:r>
          </a:p>
        </p:txBody>
      </p:sp>
      <p:pic>
        <p:nvPicPr>
          <p:cNvPr id="17410" name="Picture 3">
            <a:extLst>
              <a:ext uri="{FF2B5EF4-FFF2-40B4-BE49-F238E27FC236}">
                <a16:creationId xmlns:a16="http://schemas.microsoft.com/office/drawing/2014/main" id="{C5769571-BFB4-46E1-8917-D3CF157CB7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1" y="3200400"/>
            <a:ext cx="29829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a:extLst>
              <a:ext uri="{FF2B5EF4-FFF2-40B4-BE49-F238E27FC236}">
                <a16:creationId xmlns:a16="http://schemas.microsoft.com/office/drawing/2014/main" id="{F86BCBC7-00D1-49F6-98A5-315F0DF91D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200400"/>
            <a:ext cx="18288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a:extLst>
              <a:ext uri="{FF2B5EF4-FFF2-40B4-BE49-F238E27FC236}">
                <a16:creationId xmlns:a16="http://schemas.microsoft.com/office/drawing/2014/main" id="{694D5E41-26E9-4352-A3F7-19C2481A05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6064" y="2514600"/>
            <a:ext cx="19700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a:extLst>
              <a:ext uri="{FF2B5EF4-FFF2-40B4-BE49-F238E27FC236}">
                <a16:creationId xmlns:a16="http://schemas.microsoft.com/office/drawing/2014/main" id="{F8FDA11F-34A6-4BE2-A0C9-707AE5A03F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4876800"/>
            <a:ext cx="2286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a:extLst>
              <a:ext uri="{FF2B5EF4-FFF2-40B4-BE49-F238E27FC236}">
                <a16:creationId xmlns:a16="http://schemas.microsoft.com/office/drawing/2014/main" id="{8E62EA65-0241-45D3-84A6-A82E161C23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1" y="4572000"/>
            <a:ext cx="19335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1020</Words>
  <Application>Microsoft Office PowerPoint</Application>
  <PresentationFormat>Widescreen</PresentationFormat>
  <Paragraphs>187</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American Typewriter</vt:lpstr>
      <vt:lpstr>Arial</vt:lpstr>
      <vt:lpstr>Calibri</vt:lpstr>
      <vt:lpstr>Calibri Light</vt:lpstr>
      <vt:lpstr>Century Gothic</vt:lpstr>
      <vt:lpstr>Wingdings 2</vt:lpstr>
      <vt:lpstr>Office Theme</vt:lpstr>
      <vt:lpstr>Weekly Reminders</vt:lpstr>
      <vt:lpstr>Agenda</vt:lpstr>
      <vt:lpstr>Take a look at the picture below and complete the following sentences with your own responses</vt:lpstr>
      <vt:lpstr>Classification of Organisms</vt:lpstr>
      <vt:lpstr>PowerPoint Presentation</vt:lpstr>
      <vt:lpstr>Weekly Vocabulary Terms </vt:lpstr>
      <vt:lpstr>Why classify things?</vt:lpstr>
      <vt:lpstr>How is a mall organized?</vt:lpstr>
      <vt:lpstr>PowerPoint Presentation</vt:lpstr>
      <vt:lpstr>Big Idea:</vt:lpstr>
      <vt:lpstr>Here are some things that scientists classify or organize:</vt:lpstr>
      <vt:lpstr>The modern system of classification has 8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Closure 12/15/2020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Warm Up 12/14/2020</dc:title>
  <dc:creator>Ebony Stanford</dc:creator>
  <cp:lastModifiedBy>Ebony Stanford</cp:lastModifiedBy>
  <cp:revision>2</cp:revision>
  <dcterms:created xsi:type="dcterms:W3CDTF">2020-12-14T13:47:39Z</dcterms:created>
  <dcterms:modified xsi:type="dcterms:W3CDTF">2020-12-15T13:18:56Z</dcterms:modified>
</cp:coreProperties>
</file>