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6" r:id="rId2"/>
    <p:sldId id="351" r:id="rId3"/>
    <p:sldId id="348" r:id="rId4"/>
    <p:sldId id="352" r:id="rId5"/>
    <p:sldId id="340" r:id="rId6"/>
    <p:sldId id="353" r:id="rId7"/>
    <p:sldId id="354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46C55-46B4-4B29-9547-C25D052CD535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56061-2EEC-4440-A0BF-60132AE82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22CAA1C0-EDC1-4DAE-8BAA-4ABA3200D9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fld id="{E59E3DF2-CF1E-4B99-85F5-91AE64D982A0}" type="slidenum">
              <a:rPr lang="en-GB" altLang="en-US" sz="1400"/>
              <a:pPr fontAlgn="base">
                <a:spcBef>
                  <a:spcPct val="0"/>
                </a:spcBef>
                <a:spcAft>
                  <a:spcPct val="0"/>
                </a:spcAft>
                <a:buSzPct val="45000"/>
                <a:buFont typeface="Wingdings" panose="05000000000000000000" pitchFamily="2" charset="2"/>
                <a:buNone/>
              </a:pPr>
              <a:t>7</a:t>
            </a:fld>
            <a:endParaRPr lang="en-GB" altLang="en-US" sz="1400"/>
          </a:p>
        </p:txBody>
      </p:sp>
      <p:sp>
        <p:nvSpPr>
          <p:cNvPr id="11267" name="Rectangle 1">
            <a:extLst>
              <a:ext uri="{FF2B5EF4-FFF2-40B4-BE49-F238E27FC236}">
                <a16:creationId xmlns:a16="http://schemas.microsoft.com/office/drawing/2014/main" id="{35A836EE-91D3-464C-B7A9-C3CE0A7DAE3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DA6B7E74-BAA3-4925-97D5-52161A567EE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F93892ED-2FC7-48F4-B906-D4B6FE0B785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fld id="{67379AAD-43A2-4A67-8137-2380C38EB82E}" type="slidenum">
              <a:rPr lang="en-GB" altLang="en-US" sz="1400"/>
              <a:pPr fontAlgn="base">
                <a:spcBef>
                  <a:spcPct val="0"/>
                </a:spcBef>
                <a:spcAft>
                  <a:spcPct val="0"/>
                </a:spcAft>
                <a:buSzPct val="45000"/>
                <a:buFont typeface="Wingdings" panose="05000000000000000000" pitchFamily="2" charset="2"/>
                <a:buNone/>
              </a:pPr>
              <a:t>8</a:t>
            </a:fld>
            <a:endParaRPr lang="en-GB" altLang="en-US" sz="1400"/>
          </a:p>
        </p:txBody>
      </p:sp>
      <p:sp>
        <p:nvSpPr>
          <p:cNvPr id="13315" name="Rectangle 1">
            <a:extLst>
              <a:ext uri="{FF2B5EF4-FFF2-40B4-BE49-F238E27FC236}">
                <a16:creationId xmlns:a16="http://schemas.microsoft.com/office/drawing/2014/main" id="{FBC6C11D-3361-46B3-8D59-B0FE8F9A248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63C1F25A-D4C4-41BC-8EA3-2431FE52B09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BC7E9BA0-290C-492C-B255-D6BE817E580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fld id="{C0E95375-7EC6-465A-ABF5-85C5F8EA23ED}" type="slidenum">
              <a:rPr lang="en-GB" altLang="en-US" sz="1400"/>
              <a:pPr fontAlgn="base">
                <a:spcBef>
                  <a:spcPct val="0"/>
                </a:spcBef>
                <a:spcAft>
                  <a:spcPct val="0"/>
                </a:spcAft>
                <a:buSzPct val="45000"/>
                <a:buFont typeface="Wingdings" panose="05000000000000000000" pitchFamily="2" charset="2"/>
                <a:buNone/>
              </a:pPr>
              <a:t>9</a:t>
            </a:fld>
            <a:endParaRPr lang="en-GB" altLang="en-US" sz="1400"/>
          </a:p>
        </p:txBody>
      </p:sp>
      <p:sp>
        <p:nvSpPr>
          <p:cNvPr id="15363" name="Rectangle 1">
            <a:extLst>
              <a:ext uri="{FF2B5EF4-FFF2-40B4-BE49-F238E27FC236}">
                <a16:creationId xmlns:a16="http://schemas.microsoft.com/office/drawing/2014/main" id="{898B46FC-A2B9-40C5-90D2-E41C20AE17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A8AE8DD4-1C28-4EE5-A259-4A06314CE14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>
            <a:extLst>
              <a:ext uri="{FF2B5EF4-FFF2-40B4-BE49-F238E27FC236}">
                <a16:creationId xmlns:a16="http://schemas.microsoft.com/office/drawing/2014/main" id="{86F9440A-4FE1-4B9C-AEC4-80897E7655A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fld id="{83EFE692-9A0B-411A-A08B-E111F2EC37D2}" type="slidenum">
              <a:rPr lang="en-GB" altLang="en-US" sz="1400"/>
              <a:pPr fontAlgn="base">
                <a:spcBef>
                  <a:spcPct val="0"/>
                </a:spcBef>
                <a:spcAft>
                  <a:spcPct val="0"/>
                </a:spcAft>
                <a:buSzPct val="45000"/>
                <a:buFont typeface="Wingdings" panose="05000000000000000000" pitchFamily="2" charset="2"/>
                <a:buNone/>
              </a:pPr>
              <a:t>10</a:t>
            </a:fld>
            <a:endParaRPr lang="en-GB" altLang="en-US" sz="1400"/>
          </a:p>
        </p:txBody>
      </p:sp>
      <p:sp>
        <p:nvSpPr>
          <p:cNvPr id="17411" name="Rectangle 1">
            <a:extLst>
              <a:ext uri="{FF2B5EF4-FFF2-40B4-BE49-F238E27FC236}">
                <a16:creationId xmlns:a16="http://schemas.microsoft.com/office/drawing/2014/main" id="{F77AB9B7-CB62-4531-9944-C42EDEBECEF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698091F4-9665-4CDF-8644-EF9772183F6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>
            <a:extLst>
              <a:ext uri="{FF2B5EF4-FFF2-40B4-BE49-F238E27FC236}">
                <a16:creationId xmlns:a16="http://schemas.microsoft.com/office/drawing/2014/main" id="{958AC185-D338-45DF-87E0-0482BBF1E40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fld id="{B93ED635-70C9-4882-BF99-F3CB25589350}" type="slidenum">
              <a:rPr lang="en-GB" altLang="en-US" sz="1400"/>
              <a:pPr fontAlgn="base">
                <a:spcBef>
                  <a:spcPct val="0"/>
                </a:spcBef>
                <a:spcAft>
                  <a:spcPct val="0"/>
                </a:spcAft>
                <a:buSzPct val="45000"/>
                <a:buFont typeface="Wingdings" panose="05000000000000000000" pitchFamily="2" charset="2"/>
                <a:buNone/>
              </a:pPr>
              <a:t>11</a:t>
            </a:fld>
            <a:endParaRPr lang="en-GB" altLang="en-US" sz="1400"/>
          </a:p>
        </p:txBody>
      </p:sp>
      <p:sp>
        <p:nvSpPr>
          <p:cNvPr id="19459" name="Rectangle 1">
            <a:extLst>
              <a:ext uri="{FF2B5EF4-FFF2-40B4-BE49-F238E27FC236}">
                <a16:creationId xmlns:a16="http://schemas.microsoft.com/office/drawing/2014/main" id="{2F8B0D0F-D420-447E-B6C7-48CCBF673A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05CC6134-D12A-4C44-9807-7E85A2DFB6C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id="{DC1E07A6-FFCD-4924-A150-2D9B62738A3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fld id="{52C29CBD-1A9C-49E9-BF5F-0499D9A7A287}" type="slidenum">
              <a:rPr lang="en-GB" altLang="en-US" sz="1400"/>
              <a:pPr fontAlgn="base">
                <a:spcBef>
                  <a:spcPct val="0"/>
                </a:spcBef>
                <a:spcAft>
                  <a:spcPct val="0"/>
                </a:spcAft>
                <a:buSzPct val="45000"/>
                <a:buFont typeface="Wingdings" panose="05000000000000000000" pitchFamily="2" charset="2"/>
                <a:buNone/>
              </a:pPr>
              <a:t>12</a:t>
            </a:fld>
            <a:endParaRPr lang="en-GB" altLang="en-US" sz="1400"/>
          </a:p>
        </p:txBody>
      </p:sp>
      <p:sp>
        <p:nvSpPr>
          <p:cNvPr id="21507" name="Rectangle 1">
            <a:extLst>
              <a:ext uri="{FF2B5EF4-FFF2-40B4-BE49-F238E27FC236}">
                <a16:creationId xmlns:a16="http://schemas.microsoft.com/office/drawing/2014/main" id="{1FFCD6EA-BF7F-4D1A-AD3C-DBCA7AFF81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48DA4CD2-7C7E-44D2-90F6-FBF3F431113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>
            <a:extLst>
              <a:ext uri="{FF2B5EF4-FFF2-40B4-BE49-F238E27FC236}">
                <a16:creationId xmlns:a16="http://schemas.microsoft.com/office/drawing/2014/main" id="{36563F25-C1E6-411B-86C8-F05FFB796F3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fld id="{9C7F43D9-A2BA-41C3-A928-8E2813D64522}" type="slidenum">
              <a:rPr lang="en-GB" altLang="en-US" sz="1400"/>
              <a:pPr fontAlgn="base">
                <a:spcBef>
                  <a:spcPct val="0"/>
                </a:spcBef>
                <a:spcAft>
                  <a:spcPct val="0"/>
                </a:spcAft>
                <a:buSzPct val="45000"/>
                <a:buFont typeface="Wingdings" panose="05000000000000000000" pitchFamily="2" charset="2"/>
                <a:buNone/>
              </a:pPr>
              <a:t>13</a:t>
            </a:fld>
            <a:endParaRPr lang="en-GB" altLang="en-US" sz="1400"/>
          </a:p>
        </p:txBody>
      </p:sp>
      <p:sp>
        <p:nvSpPr>
          <p:cNvPr id="23555" name="Rectangle 1">
            <a:extLst>
              <a:ext uri="{FF2B5EF4-FFF2-40B4-BE49-F238E27FC236}">
                <a16:creationId xmlns:a16="http://schemas.microsoft.com/office/drawing/2014/main" id="{73207348-72ED-4EA9-AB83-40B1C5398F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B58D0EC0-6927-42AF-85B4-98CB445A682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id="{A64641CE-5B18-426A-872C-FC474FF90BF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fld id="{B4B55139-66B5-4163-A195-1852037C33FA}" type="slidenum">
              <a:rPr lang="en-GB" altLang="en-US" sz="1400"/>
              <a:pPr fontAlgn="base">
                <a:spcBef>
                  <a:spcPct val="0"/>
                </a:spcBef>
                <a:spcAft>
                  <a:spcPct val="0"/>
                </a:spcAft>
                <a:buSzPct val="45000"/>
                <a:buFont typeface="Wingdings" panose="05000000000000000000" pitchFamily="2" charset="2"/>
                <a:buNone/>
              </a:pPr>
              <a:t>14</a:t>
            </a:fld>
            <a:endParaRPr lang="en-GB" altLang="en-US" sz="1400"/>
          </a:p>
        </p:txBody>
      </p:sp>
      <p:sp>
        <p:nvSpPr>
          <p:cNvPr id="25603" name="Rectangle 1">
            <a:extLst>
              <a:ext uri="{FF2B5EF4-FFF2-40B4-BE49-F238E27FC236}">
                <a16:creationId xmlns:a16="http://schemas.microsoft.com/office/drawing/2014/main" id="{3B4123FA-F8E4-47A6-8E10-307BF0DC453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8EC788B5-5A3A-4B7A-8759-6BAE86805EA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>
            <a:extLst>
              <a:ext uri="{FF2B5EF4-FFF2-40B4-BE49-F238E27FC236}">
                <a16:creationId xmlns:a16="http://schemas.microsoft.com/office/drawing/2014/main" id="{89952D5A-1B58-416E-8FDF-696ECD50735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fld id="{6C305A4E-7D56-497A-84BA-0B9ED383E4F4}" type="slidenum">
              <a:rPr lang="en-GB" altLang="en-US" sz="1400"/>
              <a:pPr fontAlgn="base">
                <a:spcBef>
                  <a:spcPct val="0"/>
                </a:spcBef>
                <a:spcAft>
                  <a:spcPct val="0"/>
                </a:spcAft>
                <a:buSzPct val="45000"/>
                <a:buFont typeface="Wingdings" panose="05000000000000000000" pitchFamily="2" charset="2"/>
                <a:buNone/>
              </a:pPr>
              <a:t>15</a:t>
            </a:fld>
            <a:endParaRPr lang="en-GB" altLang="en-US" sz="1400"/>
          </a:p>
        </p:txBody>
      </p:sp>
      <p:sp>
        <p:nvSpPr>
          <p:cNvPr id="27651" name="Rectangle 1">
            <a:extLst>
              <a:ext uri="{FF2B5EF4-FFF2-40B4-BE49-F238E27FC236}">
                <a16:creationId xmlns:a16="http://schemas.microsoft.com/office/drawing/2014/main" id="{3F2160C2-8D25-4ACF-A535-5F24D23334D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50B9EC15-C7F0-491A-ADF4-9A45E62CAC2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435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9C00-5999-4937-822F-671BD7637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7CB51-5168-490F-9276-7DE0A42CE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97C7D-BDF2-4957-947E-FFF46B5CE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9932-D223-49BE-835A-ACBF8E00013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E911E-FE05-4C35-AB4A-CF6BE8D7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7DB32-757F-4F1D-AFE6-E733C386D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EC-AD83-4CFD-86F4-E63055E8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6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DEEAD-2B25-4E07-879F-01D8D286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774CD9-6B10-4294-BBDF-8819A7CE3E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E6194-21C3-421E-9FA4-B8193507D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9932-D223-49BE-835A-ACBF8E00013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9EADD-A56C-421A-9A04-83D446C9C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7B71-F247-4C59-831D-2C46FAA93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EC-AD83-4CFD-86F4-E63055E8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771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1F6B7-1B0D-4FFE-97B3-7722F4CD8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732A8-057D-47A7-8D4E-C8EB749EB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BD81C-269A-4F07-8B32-2D116A8A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9932-D223-49BE-835A-ACBF8E00013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4F03D-7732-4432-822B-5214D918C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E4B9D-7DC4-468A-A0DE-27F0A5B93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EC-AD83-4CFD-86F4-E63055E8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6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99512-17EE-42A2-A395-1E44F0AF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184C2-4C18-4053-9622-F304191D2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01143-8299-46AF-8723-590B0D42D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9932-D223-49BE-835A-ACBF8E00013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8FC87-830D-4CF0-AC21-0E4B7EB32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CBD37-79F3-493D-96DB-E34670CE6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EC-AD83-4CFD-86F4-E63055E8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15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37931-9503-44D1-A943-5878FDB26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55D0A-A6DF-4D36-9620-8F2E32D62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98AC2-09DE-4D07-A014-09D2E5471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9932-D223-49BE-835A-ACBF8E00013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9CBD8-3B17-44FE-A89D-1CC58C29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D74B9-8833-4426-9281-95A160F6A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EC-AD83-4CFD-86F4-E63055E8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299C8-7F9B-4E81-B085-97499EE0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2E367-F910-41D0-B70E-84BBE3B7D6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23D3C-E037-4753-96AC-CE2113558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0318AF-7931-46E1-BF15-FECDA21E0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9932-D223-49BE-835A-ACBF8E00013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C796E0-806C-4D0B-8B22-ACC897648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D8D7C3-A5E9-42C2-897C-8486534A5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EC-AD83-4CFD-86F4-E63055E8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4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D6CB2-76B2-4D80-8E4A-C7CB51E4F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594339-DA94-4B10-AD0B-3EBF935BC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F9D12-D1CB-4E9D-A830-185AFB638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8E82F9-4297-49AB-86E1-C6F0B3120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F5903B-44C3-4F71-A1D7-CD123C105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7147D-9EB8-436B-A78C-B3FCD9D11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9932-D223-49BE-835A-ACBF8E00013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D7C530-1932-4596-BB73-567465FA5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87ECC0-5F0F-4679-A320-AC5BB6D01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EC-AD83-4CFD-86F4-E63055E8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2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632F5-4554-4982-AC41-A2606395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803D6-10DA-4F19-A63C-FA920094D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9932-D223-49BE-835A-ACBF8E00013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D7B853-CCA5-4A3B-A30D-104D67B8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8F9334-7BEF-4ECC-A9AC-85A79FFD2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EC-AD83-4CFD-86F4-E63055E8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B14C26-7F59-41B6-AF03-4D89C3162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9932-D223-49BE-835A-ACBF8E00013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9878E3-1E46-419B-B7E0-2E6CB91C3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987BD-D3B1-46D0-BCCB-7AE07A4E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EC-AD83-4CFD-86F4-E63055E8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5B48C-3983-4CE2-9F2E-6F17932C2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52A2D-1D89-40D5-B74D-932237E4D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C841C-9178-46B1-A113-670D383A2A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6B896-932F-492E-9014-22B28C254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9932-D223-49BE-835A-ACBF8E00013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23821B-D888-4BB4-A90E-99F14DD6A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392EF8-E435-4122-A6FF-7D6514D7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EC-AD83-4CFD-86F4-E63055E8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0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752F9-3E67-4455-A517-2D54177C9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2360E1-2A51-4DB7-896F-0C89E7D3E4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4569B-D1DC-49D1-B354-33E27F633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0A0F9-43DA-41FA-94F4-8EEB916FA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9932-D223-49BE-835A-ACBF8E00013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FA7F4D-068D-4E14-BCD7-43E8E5D6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642C-3950-49D6-A413-D69B38AC9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49EEC-AD83-4CFD-86F4-E63055E8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4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1E0437-EB57-4446-B383-B7AB54401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02ABB-6520-4E64-B552-EC4B13B4F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9F23F-3142-429A-8592-44BAE3C50A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9932-D223-49BE-835A-ACBF8E000131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6FE1E-531A-49A5-B0B8-ED9A37043C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FEA53-D3F7-411C-AD54-941076317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49EEC-AD83-4CFD-86F4-E63055E88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9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ideo.search.yahoo.com/search/video?fr=mcasa&amp;p=you+tube+signs+of+chemical+reactions+kids#id=1&amp;vid=fc13efa34cdc803e28bc168b13d31340&amp;action=clic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Triangle 74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87571B9-4A85-4A31-BA16-0BB09A54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760" y="4212709"/>
            <a:ext cx="8232296" cy="1337699"/>
          </a:xfrm>
        </p:spPr>
        <p:txBody>
          <a:bodyPr anchor="b">
            <a:normAutofit/>
          </a:bodyPr>
          <a:lstStyle/>
          <a:p>
            <a:pPr defTabSz="685867">
              <a:defRPr/>
            </a:pPr>
            <a:r>
              <a:rPr lang="en-US" sz="4200"/>
              <a:t>Homeroom Warm Up</a:t>
            </a:r>
            <a:br>
              <a:rPr lang="en-US" sz="4200"/>
            </a:br>
            <a:endParaRPr lang="en-US" sz="4200"/>
          </a:p>
        </p:txBody>
      </p:sp>
      <p:pic>
        <p:nvPicPr>
          <p:cNvPr id="3076" name="Picture 5">
            <a:extLst>
              <a:ext uri="{FF2B5EF4-FFF2-40B4-BE49-F238E27FC236}">
                <a16:creationId xmlns:a16="http://schemas.microsoft.com/office/drawing/2014/main" id="{314755DB-9612-444E-8143-D9C17E4EF6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3775"/>
          <a:stretch/>
        </p:blipFill>
        <p:spPr bwMode="auto">
          <a:xfrm>
            <a:off x="1123359" y="1107907"/>
            <a:ext cx="2935720" cy="2799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C57159-295D-4B7A-82AA-18C24929A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1107907"/>
            <a:ext cx="5414265" cy="2799692"/>
          </a:xfrm>
        </p:spPr>
        <p:txBody>
          <a:bodyPr anchor="ctr">
            <a:normAutofit/>
          </a:bodyPr>
          <a:lstStyle/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sz="4400" dirty="0">
                <a:latin typeface="Comic Sans MS" panose="030F0702030302020204" pitchFamily="66" charset="0"/>
              </a:rPr>
              <a:t>If you could end any one problem in the world, what would it be?  Why?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endParaRPr lang="en-US" sz="2000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6363D2DE-FA48-48D6-A7A5-E82094CA1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</p:spPr>
        <p:txBody>
          <a:bodyPr/>
          <a:lstStyle/>
          <a:p>
            <a:pPr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3300"/>
              <a:t>A Chemical Reaction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B66E2EA-9A91-49A8-B1BA-DF7B31F8A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049" y="1604329"/>
            <a:ext cx="8229024" cy="676871"/>
          </a:xfrm>
        </p:spPr>
        <p:txBody>
          <a:bodyPr/>
          <a:lstStyle/>
          <a:p>
            <a:pPr marL="171466" indent="-171466" defTabSz="685867">
              <a:spcBef>
                <a:spcPts val="750"/>
              </a:spcBef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2100"/>
              <a:t>2H</a:t>
            </a:r>
            <a:r>
              <a:rPr lang="en-GB" altLang="en-US" sz="2100" baseline="-33000"/>
              <a:t>2</a:t>
            </a:r>
            <a:r>
              <a:rPr lang="en-GB" altLang="en-US" sz="2100"/>
              <a:t> + O</a:t>
            </a:r>
            <a:r>
              <a:rPr lang="en-GB" altLang="en-US" sz="2100" baseline="-33000"/>
              <a:t>2</a:t>
            </a:r>
            <a:r>
              <a:rPr lang="en-GB" altLang="en-US" sz="2100"/>
              <a:t> </a:t>
            </a:r>
            <a:r>
              <a:rPr lang="en-GB" altLang="en-US" sz="2100">
                <a:sym typeface="Wingdings" panose="05000000000000000000" pitchFamily="2" charset="2"/>
              </a:rPr>
              <a:t></a:t>
            </a:r>
            <a:r>
              <a:rPr lang="en-GB" altLang="en-US" sz="2100"/>
              <a:t> 2H</a:t>
            </a:r>
            <a:r>
              <a:rPr lang="en-GB" altLang="en-US" sz="2100" baseline="-33000"/>
              <a:t>2</a:t>
            </a:r>
            <a:r>
              <a:rPr lang="en-GB" altLang="en-US" sz="2100"/>
              <a:t>O</a:t>
            </a:r>
          </a:p>
        </p:txBody>
      </p:sp>
      <p:pic>
        <p:nvPicPr>
          <p:cNvPr id="16388" name="Picture 3">
            <a:extLst>
              <a:ext uri="{FF2B5EF4-FFF2-40B4-BE49-F238E27FC236}">
                <a16:creationId xmlns:a16="http://schemas.microsoft.com/office/drawing/2014/main" id="{4EE03E09-1CF2-48FE-92DE-6391CF417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629" y="2695964"/>
            <a:ext cx="2592272" cy="259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6389" name="Picture 1" descr="Diagram, text&#10;&#10;Description automatically generated">
            <a:extLst>
              <a:ext uri="{FF2B5EF4-FFF2-40B4-BE49-F238E27FC236}">
                <a16:creationId xmlns:a16="http://schemas.microsoft.com/office/drawing/2014/main" id="{5FBD80E4-3F6A-4138-894F-8695C438E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422" y="4886921"/>
            <a:ext cx="4191803" cy="190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51188637-5533-4028-8A47-39B209D83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</p:spPr>
        <p:txBody>
          <a:bodyPr/>
          <a:lstStyle/>
          <a:p>
            <a:pPr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3300">
                <a:solidFill>
                  <a:srgbClr val="FF0000"/>
                </a:solidFill>
              </a:rPr>
              <a:t>Law of Conservation of Mass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DDDF089-C419-4C4E-B275-79560E441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049" y="1604329"/>
            <a:ext cx="8229024" cy="4444307"/>
          </a:xfrm>
        </p:spPr>
        <p:txBody>
          <a:bodyPr/>
          <a:lstStyle/>
          <a:p>
            <a:pPr marL="171466" indent="-171466" defTabSz="685867">
              <a:spcBef>
                <a:spcPts val="750"/>
              </a:spcBef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2100" dirty="0">
                <a:solidFill>
                  <a:srgbClr val="FF0000"/>
                </a:solidFill>
              </a:rPr>
              <a:t>In a chemical reaction, matter is neither created nor destroyed</a:t>
            </a:r>
            <a:r>
              <a:rPr lang="en-GB" altLang="en-US" sz="2100" dirty="0"/>
              <a:t>.</a:t>
            </a:r>
          </a:p>
          <a:p>
            <a:pPr marL="514400" lvl="1" indent="-171466"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1800" dirty="0"/>
              <a:t>In other words, the number and type of atoms going INTO a reaction must be the same as the number and type of atoms coming OUT.</a:t>
            </a:r>
          </a:p>
          <a:p>
            <a:pPr marL="171466" indent="-171466" defTabSz="685867">
              <a:spcBef>
                <a:spcPts val="750"/>
              </a:spcBef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2100" dirty="0">
                <a:solidFill>
                  <a:srgbClr val="FF0000"/>
                </a:solidFill>
              </a:rPr>
              <a:t>If an equation obeys the Law of Conservation, it is </a:t>
            </a:r>
            <a:r>
              <a:rPr lang="en-GB" altLang="en-US" sz="2100" b="1" dirty="0">
                <a:solidFill>
                  <a:srgbClr val="FF0000"/>
                </a:solidFill>
              </a:rPr>
              <a:t>balanced</a:t>
            </a:r>
            <a:r>
              <a:rPr lang="en-GB" altLang="en-US" sz="2100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18436" name="Picture 1">
            <a:extLst>
              <a:ext uri="{FF2B5EF4-FFF2-40B4-BE49-F238E27FC236}">
                <a16:creationId xmlns:a16="http://schemas.microsoft.com/office/drawing/2014/main" id="{542AFBDB-586D-4C28-B828-C37A8AB1C7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329" y="4104432"/>
            <a:ext cx="1944204" cy="194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1" descr="Diagram, text&#10;&#10;Description automatically generated">
            <a:extLst>
              <a:ext uri="{FF2B5EF4-FFF2-40B4-BE49-F238E27FC236}">
                <a16:creationId xmlns:a16="http://schemas.microsoft.com/office/drawing/2014/main" id="{1FA5988E-5752-467B-8A9C-C74CAD99C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797" y="4598285"/>
            <a:ext cx="4725203" cy="22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bldLvl="5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1">
            <a:extLst>
              <a:ext uri="{FF2B5EF4-FFF2-40B4-BE49-F238E27FC236}">
                <a16:creationId xmlns:a16="http://schemas.microsoft.com/office/drawing/2014/main" id="{CC83D0FC-B00A-4AF9-B353-E4B8F344F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7511" y="5282475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0483" name="Oval 2">
            <a:extLst>
              <a:ext uri="{FF2B5EF4-FFF2-40B4-BE49-F238E27FC236}">
                <a16:creationId xmlns:a16="http://schemas.microsoft.com/office/drawing/2014/main" id="{ACEDCCD1-F49A-4792-B18E-703FFFFBF6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4125" y="3548533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0484" name="Oval 3">
            <a:extLst>
              <a:ext uri="{FF2B5EF4-FFF2-40B4-BE49-F238E27FC236}">
                <a16:creationId xmlns:a16="http://schemas.microsoft.com/office/drawing/2014/main" id="{4C237BE7-0F51-4905-9E31-4E8CA2860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320" y="3984899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0485" name="Oval 4">
            <a:extLst>
              <a:ext uri="{FF2B5EF4-FFF2-40B4-BE49-F238E27FC236}">
                <a16:creationId xmlns:a16="http://schemas.microsoft.com/office/drawing/2014/main" id="{A7FEB001-15DA-4904-AAC1-A63FB5CD3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368" y="3918652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90E2EB03-02E5-4E51-B9AE-ED9D189BA0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</p:spPr>
        <p:txBody>
          <a:bodyPr/>
          <a:lstStyle/>
          <a:p>
            <a:pPr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3300">
                <a:solidFill>
                  <a:srgbClr val="FF0000"/>
                </a:solidFill>
              </a:rPr>
              <a:t>An Unbalanced Equation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D8CAB46C-17E0-40A4-BA3F-8DA3BC21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049" y="1604329"/>
            <a:ext cx="8229024" cy="676871"/>
          </a:xfrm>
        </p:spPr>
        <p:txBody>
          <a:bodyPr/>
          <a:lstStyle/>
          <a:p>
            <a:pPr marL="0" indent="0" defTabSz="685867">
              <a:spcBef>
                <a:spcPts val="750"/>
              </a:spcBef>
              <a:buNone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2100">
                <a:solidFill>
                  <a:srgbClr val="FF0000"/>
                </a:solidFill>
              </a:rPr>
              <a:t>CH</a:t>
            </a:r>
            <a:r>
              <a:rPr lang="en-GB" altLang="en-US" sz="2100" baseline="-25000">
                <a:solidFill>
                  <a:srgbClr val="FF0000"/>
                </a:solidFill>
              </a:rPr>
              <a:t>4</a:t>
            </a:r>
            <a:r>
              <a:rPr lang="en-GB" altLang="en-US" sz="2100">
                <a:solidFill>
                  <a:srgbClr val="FF0000"/>
                </a:solidFill>
              </a:rPr>
              <a:t> + O</a:t>
            </a:r>
            <a:r>
              <a:rPr lang="en-GB" altLang="en-US" sz="2100" baseline="-25000">
                <a:solidFill>
                  <a:srgbClr val="FF0000"/>
                </a:solidFill>
              </a:rPr>
              <a:t>2</a:t>
            </a:r>
            <a:r>
              <a:rPr lang="en-GB" altLang="en-US" sz="2100">
                <a:solidFill>
                  <a:srgbClr val="FF0000"/>
                </a:solidFill>
              </a:rPr>
              <a:t> </a:t>
            </a:r>
            <a:r>
              <a:rPr lang="en-GB" altLang="en-US" sz="210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GB" altLang="en-US" sz="2100">
                <a:solidFill>
                  <a:srgbClr val="FF0000"/>
                </a:solidFill>
              </a:rPr>
              <a:t> CO</a:t>
            </a:r>
            <a:r>
              <a:rPr lang="en-GB" altLang="en-US" sz="2100" baseline="-25000">
                <a:solidFill>
                  <a:srgbClr val="FF0000"/>
                </a:solidFill>
              </a:rPr>
              <a:t>2</a:t>
            </a:r>
            <a:r>
              <a:rPr lang="en-GB" altLang="en-US" sz="2100">
                <a:solidFill>
                  <a:srgbClr val="FF0000"/>
                </a:solidFill>
              </a:rPr>
              <a:t> + H</a:t>
            </a:r>
            <a:r>
              <a:rPr lang="en-GB" altLang="en-US" sz="2100" baseline="-25000">
                <a:solidFill>
                  <a:srgbClr val="FF0000"/>
                </a:solidFill>
              </a:rPr>
              <a:t>2</a:t>
            </a:r>
            <a:r>
              <a:rPr lang="en-GB" altLang="en-US" sz="2100">
                <a:solidFill>
                  <a:srgbClr val="FF0000"/>
                </a:solidFill>
              </a:rPr>
              <a:t>O</a:t>
            </a:r>
          </a:p>
        </p:txBody>
      </p:sp>
      <p:sp>
        <p:nvSpPr>
          <p:cNvPr id="20488" name="Text Box 7">
            <a:extLst>
              <a:ext uri="{FF2B5EF4-FFF2-40B4-BE49-F238E27FC236}">
                <a16:creationId xmlns:a16="http://schemas.microsoft.com/office/drawing/2014/main" id="{B54B185D-95D1-4539-8FFE-4E7EE2548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46" y="2488582"/>
            <a:ext cx="2488581" cy="4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</a:rPr>
              <a:t>Reactant Side</a:t>
            </a:r>
          </a:p>
        </p:txBody>
      </p:sp>
      <p:sp>
        <p:nvSpPr>
          <p:cNvPr id="20489" name="Text Box 8">
            <a:extLst>
              <a:ext uri="{FF2B5EF4-FFF2-40B4-BE49-F238E27FC236}">
                <a16:creationId xmlns:a16="http://schemas.microsoft.com/office/drawing/2014/main" id="{FF9167DE-7A9E-4839-9A03-C87DE353A7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823" y="2488582"/>
            <a:ext cx="2488581" cy="4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</a:rPr>
              <a:t>Product Side</a:t>
            </a:r>
          </a:p>
        </p:txBody>
      </p:sp>
      <p:sp>
        <p:nvSpPr>
          <p:cNvPr id="20490" name="Oval 9">
            <a:extLst>
              <a:ext uri="{FF2B5EF4-FFF2-40B4-BE49-F238E27FC236}">
                <a16:creationId xmlns:a16="http://schemas.microsoft.com/office/drawing/2014/main" id="{3985F4B5-9B37-4D8B-8CEE-4D966A0AB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4993" y="3732873"/>
            <a:ext cx="622145" cy="622145"/>
          </a:xfrm>
          <a:prstGeom prst="ellipse">
            <a:avLst/>
          </a:prstGeom>
          <a:solidFill>
            <a:srgbClr val="4C4C4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0491" name="Oval 10">
            <a:extLst>
              <a:ext uri="{FF2B5EF4-FFF2-40B4-BE49-F238E27FC236}">
                <a16:creationId xmlns:a16="http://schemas.microsoft.com/office/drawing/2014/main" id="{67F63099-DFE3-41AE-9075-442E2D646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282" y="3462124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0492" name="Oval 11">
            <a:extLst>
              <a:ext uri="{FF2B5EF4-FFF2-40B4-BE49-F238E27FC236}">
                <a16:creationId xmlns:a16="http://schemas.microsoft.com/office/drawing/2014/main" id="{A8F36C20-A576-4619-9F7D-3977F9833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1545" y="4180760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0493" name="Oval 12">
            <a:extLst>
              <a:ext uri="{FF2B5EF4-FFF2-40B4-BE49-F238E27FC236}">
                <a16:creationId xmlns:a16="http://schemas.microsoft.com/office/drawing/2014/main" id="{3A406AF8-6196-403F-B13E-342089B0E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4720" y="4977163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0494" name="Oval 13">
            <a:extLst>
              <a:ext uri="{FF2B5EF4-FFF2-40B4-BE49-F238E27FC236}">
                <a16:creationId xmlns:a16="http://schemas.microsoft.com/office/drawing/2014/main" id="{F90943C0-D995-43C9-8FF6-1C15283C3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635" y="5141340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0495" name="Line 14">
            <a:extLst>
              <a:ext uri="{FF2B5EF4-FFF2-40B4-BE49-F238E27FC236}">
                <a16:creationId xmlns:a16="http://schemas.microsoft.com/office/drawing/2014/main" id="{2C59DC8D-B087-4178-A573-1891B14EE1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1156" y="2695963"/>
            <a:ext cx="1441" cy="3732872"/>
          </a:xfrm>
          <a:prstGeom prst="line">
            <a:avLst/>
          </a:prstGeom>
          <a:noFill/>
          <a:ln w="91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0496" name="Oval 15">
            <a:extLst>
              <a:ext uri="{FF2B5EF4-FFF2-40B4-BE49-F238E27FC236}">
                <a16:creationId xmlns:a16="http://schemas.microsoft.com/office/drawing/2014/main" id="{F14ED86A-7E23-498D-A461-5904B017D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447" y="3732873"/>
            <a:ext cx="622145" cy="622145"/>
          </a:xfrm>
          <a:prstGeom prst="ellipse">
            <a:avLst/>
          </a:prstGeom>
          <a:solidFill>
            <a:srgbClr val="4C4C4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0497" name="Oval 16">
            <a:extLst>
              <a:ext uri="{FF2B5EF4-FFF2-40B4-BE49-F238E27FC236}">
                <a16:creationId xmlns:a16="http://schemas.microsoft.com/office/drawing/2014/main" id="{E5E36E82-D9D3-4DB0-91A4-6A6DDA8CF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3807" y="3940254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0498" name="Oval 17">
            <a:extLst>
              <a:ext uri="{FF2B5EF4-FFF2-40B4-BE49-F238E27FC236}">
                <a16:creationId xmlns:a16="http://schemas.microsoft.com/office/drawing/2014/main" id="{A6523686-9D7E-4E15-B2C6-0D27AB04CB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7311" y="4965642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0499" name="Oval 18">
            <a:extLst>
              <a:ext uri="{FF2B5EF4-FFF2-40B4-BE49-F238E27FC236}">
                <a16:creationId xmlns:a16="http://schemas.microsoft.com/office/drawing/2014/main" id="{D5560454-9EB9-448E-912F-D6304CA26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860" y="5380405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11284" name="Text Box 19">
            <a:extLst>
              <a:ext uri="{FF2B5EF4-FFF2-40B4-BE49-F238E27FC236}">
                <a16:creationId xmlns:a16="http://schemas.microsoft.com/office/drawing/2014/main" id="{842358A7-EE35-46C9-9391-352FF43DB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902" y="4977163"/>
            <a:ext cx="1866436" cy="779122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GB" altLang="en-US" sz="1633" dirty="0">
                <a:solidFill>
                  <a:srgbClr val="000000"/>
                </a:solidFill>
              </a:rPr>
              <a:t>1</a:t>
            </a:r>
            <a:r>
              <a:rPr lang="en-GB" altLang="en-US" sz="1633" dirty="0">
                <a:solidFill>
                  <a:schemeClr val="tx1">
                    <a:lumMod val="65000"/>
                  </a:schemeClr>
                </a:solidFill>
              </a:rPr>
              <a:t> carbon </a:t>
            </a:r>
            <a:r>
              <a:rPr lang="en-GB" altLang="en-US" sz="1633" dirty="0">
                <a:solidFill>
                  <a:srgbClr val="000000"/>
                </a:solidFill>
              </a:rPr>
              <a:t>atom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GB" altLang="en-US" sz="1633" dirty="0">
                <a:solidFill>
                  <a:srgbClr val="000000"/>
                </a:solidFill>
              </a:rPr>
              <a:t>4 </a:t>
            </a:r>
            <a:r>
              <a:rPr lang="en-GB" altLang="en-US" sz="1633" dirty="0">
                <a:solidFill>
                  <a:srgbClr val="92D050"/>
                </a:solidFill>
              </a:rPr>
              <a:t>hydrogen</a:t>
            </a:r>
            <a:r>
              <a:rPr lang="en-GB" altLang="en-US" sz="1633" dirty="0">
                <a:solidFill>
                  <a:srgbClr val="000000"/>
                </a:solidFill>
              </a:rPr>
              <a:t> atoms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GB" altLang="en-US" sz="1633" dirty="0">
                <a:solidFill>
                  <a:srgbClr val="000000"/>
                </a:solidFill>
              </a:rPr>
              <a:t>2 </a:t>
            </a:r>
            <a:r>
              <a:rPr lang="en-GB" altLang="en-US" sz="1633" dirty="0">
                <a:solidFill>
                  <a:srgbClr val="FF0000"/>
                </a:solidFill>
              </a:rPr>
              <a:t>oxygen</a:t>
            </a:r>
            <a:r>
              <a:rPr lang="en-GB" altLang="en-US" sz="1633" dirty="0">
                <a:solidFill>
                  <a:srgbClr val="000000"/>
                </a:solidFill>
              </a:rPr>
              <a:t> atoms</a:t>
            </a:r>
          </a:p>
        </p:txBody>
      </p:sp>
      <p:sp>
        <p:nvSpPr>
          <p:cNvPr id="11285" name="Text Box 20">
            <a:extLst>
              <a:ext uri="{FF2B5EF4-FFF2-40B4-BE49-F238E27FC236}">
                <a16:creationId xmlns:a16="http://schemas.microsoft.com/office/drawing/2014/main" id="{A7ADF9DF-9194-4DF6-A9D0-27A8E266D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5149" y="4977163"/>
            <a:ext cx="1866436" cy="779122"/>
          </a:xfrm>
          <a:prstGeom prst="rect">
            <a:avLst/>
          </a:prstGeom>
          <a:noFill/>
          <a:ln>
            <a:noFill/>
          </a:ln>
        </p:spPr>
        <p:txBody>
          <a:bodyPr lIns="81646" tIns="40823" rIns="81646" bIns="40823"/>
          <a:lstStyle>
            <a:lvl1pPr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GB" altLang="en-US" sz="1633" dirty="0">
                <a:solidFill>
                  <a:srgbClr val="000000"/>
                </a:solidFill>
              </a:rPr>
              <a:t>1 </a:t>
            </a:r>
            <a:r>
              <a:rPr lang="en-GB" altLang="en-US" sz="1633" dirty="0">
                <a:solidFill>
                  <a:schemeClr val="tx1">
                    <a:lumMod val="65000"/>
                  </a:schemeClr>
                </a:solidFill>
              </a:rPr>
              <a:t>carbon</a:t>
            </a:r>
            <a:r>
              <a:rPr lang="en-GB" altLang="en-US" sz="1633" dirty="0">
                <a:solidFill>
                  <a:srgbClr val="000000"/>
                </a:solidFill>
              </a:rPr>
              <a:t> atom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GB" altLang="en-US" sz="1633" dirty="0">
                <a:solidFill>
                  <a:srgbClr val="000000"/>
                </a:solidFill>
              </a:rPr>
              <a:t>2 </a:t>
            </a:r>
            <a:r>
              <a:rPr lang="en-GB" altLang="en-US" sz="1633" dirty="0">
                <a:solidFill>
                  <a:srgbClr val="92D050"/>
                </a:solidFill>
              </a:rPr>
              <a:t>hydrogen</a:t>
            </a:r>
            <a:r>
              <a:rPr lang="en-GB" altLang="en-US" sz="1633" dirty="0">
                <a:solidFill>
                  <a:srgbClr val="000000"/>
                </a:solidFill>
              </a:rPr>
              <a:t> atoms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GB" altLang="en-US" sz="1633" dirty="0">
                <a:solidFill>
                  <a:srgbClr val="000000"/>
                </a:solidFill>
              </a:rPr>
              <a:t>3 </a:t>
            </a:r>
            <a:r>
              <a:rPr lang="en-GB" altLang="en-US" sz="1633" dirty="0">
                <a:solidFill>
                  <a:srgbClr val="FF0000"/>
                </a:solidFill>
              </a:rPr>
              <a:t>oxygen</a:t>
            </a:r>
            <a:r>
              <a:rPr lang="en-GB" altLang="en-US" sz="1633" dirty="0">
                <a:solidFill>
                  <a:srgbClr val="000000"/>
                </a:solidFill>
              </a:rPr>
              <a:t> atoms</a:t>
            </a:r>
          </a:p>
        </p:txBody>
      </p:sp>
      <p:pic>
        <p:nvPicPr>
          <p:cNvPr id="20502" name="Picture 2" descr="Diagram, text&#10;&#10;Description automatically generated">
            <a:extLst>
              <a:ext uri="{FF2B5EF4-FFF2-40B4-BE49-F238E27FC236}">
                <a16:creationId xmlns:a16="http://schemas.microsoft.com/office/drawing/2014/main" id="{0103FC94-B664-4318-ABFA-57FF32386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456" y="92171"/>
            <a:ext cx="4366796" cy="150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1">
            <a:extLst>
              <a:ext uri="{FF2B5EF4-FFF2-40B4-BE49-F238E27FC236}">
                <a16:creationId xmlns:a16="http://schemas.microsoft.com/office/drawing/2014/main" id="{B121D3C9-EDE0-4D66-92E5-B8478044C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7511" y="5282475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31" name="Oval 2">
            <a:extLst>
              <a:ext uri="{FF2B5EF4-FFF2-40B4-BE49-F238E27FC236}">
                <a16:creationId xmlns:a16="http://schemas.microsoft.com/office/drawing/2014/main" id="{40E949D4-01C0-4876-8CCA-B3C64C97D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4125" y="3548533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32" name="Oval 3">
            <a:extLst>
              <a:ext uri="{FF2B5EF4-FFF2-40B4-BE49-F238E27FC236}">
                <a16:creationId xmlns:a16="http://schemas.microsoft.com/office/drawing/2014/main" id="{EF50654A-8EBB-4621-B624-42EE84DB2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4320" y="3984899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33" name="Oval 4">
            <a:extLst>
              <a:ext uri="{FF2B5EF4-FFF2-40B4-BE49-F238E27FC236}">
                <a16:creationId xmlns:a16="http://schemas.microsoft.com/office/drawing/2014/main" id="{40702B01-074E-44EB-84D2-0B0C6F58D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7368" y="3918652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39089377-85C4-4480-AE5E-EE6D19688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049" y="313954"/>
            <a:ext cx="8229024" cy="106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3992">
                <a:solidFill>
                  <a:srgbClr val="FF0000"/>
                </a:solidFill>
                <a:latin typeface="Arial" panose="020B0604020202020204" pitchFamily="34" charset="0"/>
              </a:rPr>
              <a:t>A Balanced Equation</a:t>
            </a:r>
          </a:p>
        </p:txBody>
      </p:sp>
      <p:sp>
        <p:nvSpPr>
          <p:cNvPr id="22535" name="Text Box 6">
            <a:extLst>
              <a:ext uri="{FF2B5EF4-FFF2-40B4-BE49-F238E27FC236}">
                <a16:creationId xmlns:a16="http://schemas.microsoft.com/office/drawing/2014/main" id="{2B73FF5B-232A-43E6-B179-AFF2397F97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0049" y="1605770"/>
            <a:ext cx="8229024" cy="813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3000"/>
              </a:lnSpc>
              <a:spcAft>
                <a:spcPts val="1293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</a:rPr>
              <a:t>CH</a:t>
            </a:r>
            <a:r>
              <a:rPr lang="en-GB" altLang="en-US" sz="2903" baseline="-3300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</a:rPr>
              <a:t> + </a:t>
            </a:r>
            <a:r>
              <a:rPr lang="en-GB" altLang="en-US" sz="2903">
                <a:solidFill>
                  <a:srgbClr val="FFFF00"/>
                </a:solidFill>
                <a:latin typeface="Arial" panose="020B0604020202020204" pitchFamily="34" charset="0"/>
              </a:rPr>
              <a:t>2</a:t>
            </a: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en-GB" altLang="en-US" sz="2903" baseline="-330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</a:rPr>
              <a:t> CO</a:t>
            </a:r>
            <a:r>
              <a:rPr lang="en-GB" altLang="en-US" sz="2903" baseline="-330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</a:rPr>
              <a:t> + </a:t>
            </a:r>
            <a:r>
              <a:rPr lang="en-GB" altLang="en-US" sz="2903">
                <a:solidFill>
                  <a:srgbClr val="FFFF00"/>
                </a:solidFill>
                <a:latin typeface="Arial" panose="020B0604020202020204" pitchFamily="34" charset="0"/>
              </a:rPr>
              <a:t>2</a:t>
            </a: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  <a:r>
              <a:rPr lang="en-GB" altLang="en-US" sz="2903" baseline="-330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sp>
        <p:nvSpPr>
          <p:cNvPr id="22536" name="Text Box 7">
            <a:extLst>
              <a:ext uri="{FF2B5EF4-FFF2-40B4-BE49-F238E27FC236}">
                <a16:creationId xmlns:a16="http://schemas.microsoft.com/office/drawing/2014/main" id="{82B5D4F7-4752-48BE-B573-4D6C4881E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46" y="2488582"/>
            <a:ext cx="2488581" cy="4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</a:rPr>
              <a:t>Reactant Side</a:t>
            </a:r>
          </a:p>
        </p:txBody>
      </p:sp>
      <p:sp>
        <p:nvSpPr>
          <p:cNvPr id="22537" name="Text Box 8">
            <a:extLst>
              <a:ext uri="{FF2B5EF4-FFF2-40B4-BE49-F238E27FC236}">
                <a16:creationId xmlns:a16="http://schemas.microsoft.com/office/drawing/2014/main" id="{1F3FEFB2-A28C-497E-9500-131CBE394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4823" y="2488582"/>
            <a:ext cx="2488581" cy="4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2903">
                <a:solidFill>
                  <a:srgbClr val="000000"/>
                </a:solidFill>
                <a:latin typeface="Arial" panose="020B0604020202020204" pitchFamily="34" charset="0"/>
              </a:rPr>
              <a:t>Product Side</a:t>
            </a:r>
          </a:p>
        </p:txBody>
      </p:sp>
      <p:sp>
        <p:nvSpPr>
          <p:cNvPr id="22538" name="Oval 9">
            <a:extLst>
              <a:ext uri="{FF2B5EF4-FFF2-40B4-BE49-F238E27FC236}">
                <a16:creationId xmlns:a16="http://schemas.microsoft.com/office/drawing/2014/main" id="{A2F2C829-3E5D-4C85-81BF-438BB4C31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4993" y="3732873"/>
            <a:ext cx="622145" cy="622145"/>
          </a:xfrm>
          <a:prstGeom prst="ellipse">
            <a:avLst/>
          </a:prstGeom>
          <a:solidFill>
            <a:srgbClr val="4C4C4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39" name="Oval 10">
            <a:extLst>
              <a:ext uri="{FF2B5EF4-FFF2-40B4-BE49-F238E27FC236}">
                <a16:creationId xmlns:a16="http://schemas.microsoft.com/office/drawing/2014/main" id="{8C46EDF4-4B93-4089-9E5F-44A60A3A80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4282" y="3462124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40" name="Oval 11">
            <a:extLst>
              <a:ext uri="{FF2B5EF4-FFF2-40B4-BE49-F238E27FC236}">
                <a16:creationId xmlns:a16="http://schemas.microsoft.com/office/drawing/2014/main" id="{8702D415-FDA9-49F2-8790-DC7342421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1545" y="4180760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41" name="Oval 12">
            <a:extLst>
              <a:ext uri="{FF2B5EF4-FFF2-40B4-BE49-F238E27FC236}">
                <a16:creationId xmlns:a16="http://schemas.microsoft.com/office/drawing/2014/main" id="{90E82ED1-BD6E-477F-B914-53882B119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4720" y="4977163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42" name="Oval 13">
            <a:extLst>
              <a:ext uri="{FF2B5EF4-FFF2-40B4-BE49-F238E27FC236}">
                <a16:creationId xmlns:a16="http://schemas.microsoft.com/office/drawing/2014/main" id="{0DF47AFE-7EF3-4588-BC37-7B64D4F4FF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635" y="5141340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43" name="Line 14">
            <a:extLst>
              <a:ext uri="{FF2B5EF4-FFF2-40B4-BE49-F238E27FC236}">
                <a16:creationId xmlns:a16="http://schemas.microsoft.com/office/drawing/2014/main" id="{894890FD-62E8-46AA-97C2-224FD4F2A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671156" y="2695963"/>
            <a:ext cx="1441" cy="3732872"/>
          </a:xfrm>
          <a:prstGeom prst="line">
            <a:avLst/>
          </a:prstGeom>
          <a:noFill/>
          <a:ln w="9144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33"/>
          </a:p>
        </p:txBody>
      </p:sp>
      <p:sp>
        <p:nvSpPr>
          <p:cNvPr id="22544" name="Oval 15">
            <a:extLst>
              <a:ext uri="{FF2B5EF4-FFF2-40B4-BE49-F238E27FC236}">
                <a16:creationId xmlns:a16="http://schemas.microsoft.com/office/drawing/2014/main" id="{F029120B-D53B-4CBB-B9CC-3240A7ACE1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447" y="3732873"/>
            <a:ext cx="622145" cy="622145"/>
          </a:xfrm>
          <a:prstGeom prst="ellipse">
            <a:avLst/>
          </a:prstGeom>
          <a:solidFill>
            <a:srgbClr val="4C4C4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45" name="Oval 16">
            <a:extLst>
              <a:ext uri="{FF2B5EF4-FFF2-40B4-BE49-F238E27FC236}">
                <a16:creationId xmlns:a16="http://schemas.microsoft.com/office/drawing/2014/main" id="{E41733A8-B999-485E-8A9E-7E3EE44B6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3807" y="3940254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46" name="Oval 17">
            <a:extLst>
              <a:ext uri="{FF2B5EF4-FFF2-40B4-BE49-F238E27FC236}">
                <a16:creationId xmlns:a16="http://schemas.microsoft.com/office/drawing/2014/main" id="{FFB57962-0EAD-4F62-94D7-D3B4EB4AD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7311" y="4965642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47" name="Oval 18">
            <a:extLst>
              <a:ext uri="{FF2B5EF4-FFF2-40B4-BE49-F238E27FC236}">
                <a16:creationId xmlns:a16="http://schemas.microsoft.com/office/drawing/2014/main" id="{9061ED89-76E4-41A7-AF72-41674386E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860" y="5380405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48" name="Text Box 19">
            <a:extLst>
              <a:ext uri="{FF2B5EF4-FFF2-40B4-BE49-F238E27FC236}">
                <a16:creationId xmlns:a16="http://schemas.microsoft.com/office/drawing/2014/main" id="{A0E4F8A2-85CF-4E6A-8A71-69FCE1F33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902" y="4977163"/>
            <a:ext cx="2073818" cy="77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1633">
                <a:solidFill>
                  <a:srgbClr val="000000"/>
                </a:solidFill>
                <a:latin typeface="Arial" panose="020B0604020202020204" pitchFamily="34" charset="0"/>
              </a:rPr>
              <a:t>1 </a:t>
            </a:r>
            <a:r>
              <a:rPr lang="en-GB" altLang="en-US" sz="1633">
                <a:solidFill>
                  <a:schemeClr val="accent1"/>
                </a:solidFill>
                <a:latin typeface="Arial" panose="020B0604020202020204" pitchFamily="34" charset="0"/>
              </a:rPr>
              <a:t>carbon</a:t>
            </a:r>
            <a:r>
              <a:rPr lang="en-GB" altLang="en-US" sz="1633">
                <a:solidFill>
                  <a:srgbClr val="000000"/>
                </a:solidFill>
                <a:latin typeface="Arial" panose="020B0604020202020204" pitchFamily="34" charset="0"/>
              </a:rPr>
              <a:t> atom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1633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r>
              <a:rPr lang="en-GB" altLang="en-US" sz="1633" b="1">
                <a:solidFill>
                  <a:srgbClr val="92D050"/>
                </a:solidFill>
                <a:latin typeface="Arial" panose="020B0604020202020204" pitchFamily="34" charset="0"/>
              </a:rPr>
              <a:t>hydrogen</a:t>
            </a:r>
            <a:r>
              <a:rPr lang="en-GB" altLang="en-US" sz="1633">
                <a:solidFill>
                  <a:srgbClr val="000000"/>
                </a:solidFill>
                <a:latin typeface="Arial" panose="020B0604020202020204" pitchFamily="34" charset="0"/>
              </a:rPr>
              <a:t> atoms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1633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r>
              <a:rPr lang="en-GB" altLang="en-US" sz="1633">
                <a:solidFill>
                  <a:srgbClr val="FF0000"/>
                </a:solidFill>
                <a:latin typeface="Arial" panose="020B0604020202020204" pitchFamily="34" charset="0"/>
              </a:rPr>
              <a:t>oxygen</a:t>
            </a:r>
            <a:r>
              <a:rPr lang="en-GB" altLang="en-US" sz="1633">
                <a:solidFill>
                  <a:srgbClr val="000000"/>
                </a:solidFill>
                <a:latin typeface="Arial" panose="020B0604020202020204" pitchFamily="34" charset="0"/>
              </a:rPr>
              <a:t> atoms</a:t>
            </a:r>
          </a:p>
        </p:txBody>
      </p:sp>
      <p:sp>
        <p:nvSpPr>
          <p:cNvPr id="22549" name="Text Box 20">
            <a:extLst>
              <a:ext uri="{FF2B5EF4-FFF2-40B4-BE49-F238E27FC236}">
                <a16:creationId xmlns:a16="http://schemas.microsoft.com/office/drawing/2014/main" id="{D53949C7-F697-4858-8669-25CB8F283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5455" y="4977163"/>
            <a:ext cx="2006130" cy="779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1633">
                <a:solidFill>
                  <a:srgbClr val="000000"/>
                </a:solidFill>
                <a:latin typeface="Arial" panose="020B0604020202020204" pitchFamily="34" charset="0"/>
              </a:rPr>
              <a:t>1 </a:t>
            </a:r>
            <a:r>
              <a:rPr lang="en-GB" altLang="en-US" sz="1633">
                <a:solidFill>
                  <a:schemeClr val="accent1"/>
                </a:solidFill>
                <a:latin typeface="Arial" panose="020B0604020202020204" pitchFamily="34" charset="0"/>
              </a:rPr>
              <a:t>carbon</a:t>
            </a:r>
            <a:r>
              <a:rPr lang="en-GB" altLang="en-US" sz="1633">
                <a:solidFill>
                  <a:srgbClr val="000000"/>
                </a:solidFill>
                <a:latin typeface="Arial" panose="020B0604020202020204" pitchFamily="34" charset="0"/>
              </a:rPr>
              <a:t> atom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1633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r>
              <a:rPr lang="en-GB" altLang="en-US" sz="1633" b="1">
                <a:solidFill>
                  <a:srgbClr val="92D050"/>
                </a:solidFill>
                <a:latin typeface="Arial" panose="020B0604020202020204" pitchFamily="34" charset="0"/>
              </a:rPr>
              <a:t>hydrogen</a:t>
            </a:r>
            <a:r>
              <a:rPr lang="en-GB" altLang="en-US" sz="1633">
                <a:solidFill>
                  <a:srgbClr val="000000"/>
                </a:solidFill>
                <a:latin typeface="Arial" panose="020B0604020202020204" pitchFamily="34" charset="0"/>
              </a:rPr>
              <a:t> atoms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1633">
                <a:solidFill>
                  <a:srgbClr val="000000"/>
                </a:solidFill>
                <a:latin typeface="Arial" panose="020B0604020202020204" pitchFamily="34" charset="0"/>
              </a:rPr>
              <a:t>4 </a:t>
            </a:r>
            <a:r>
              <a:rPr lang="en-GB" altLang="en-US" sz="1633">
                <a:solidFill>
                  <a:srgbClr val="FF0000"/>
                </a:solidFill>
                <a:latin typeface="Arial" panose="020B0604020202020204" pitchFamily="34" charset="0"/>
              </a:rPr>
              <a:t>oxygen</a:t>
            </a:r>
            <a:r>
              <a:rPr lang="en-GB" altLang="en-US" sz="1633">
                <a:solidFill>
                  <a:srgbClr val="000000"/>
                </a:solidFill>
                <a:latin typeface="Arial" panose="020B0604020202020204" pitchFamily="34" charset="0"/>
              </a:rPr>
              <a:t> atoms</a:t>
            </a:r>
          </a:p>
        </p:txBody>
      </p:sp>
      <p:sp>
        <p:nvSpPr>
          <p:cNvPr id="22550" name="Oval 21">
            <a:extLst>
              <a:ext uri="{FF2B5EF4-FFF2-40B4-BE49-F238E27FC236}">
                <a16:creationId xmlns:a16="http://schemas.microsoft.com/office/drawing/2014/main" id="{BBDC0194-F2BA-46C4-9ED2-151CB86B6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635" y="3704069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51" name="Oval 22">
            <a:extLst>
              <a:ext uri="{FF2B5EF4-FFF2-40B4-BE49-F238E27FC236}">
                <a16:creationId xmlns:a16="http://schemas.microsoft.com/office/drawing/2014/main" id="{3B7B0A07-C612-4B7A-A285-327C6053F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8549" y="3866807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52" name="Oval 23">
            <a:extLst>
              <a:ext uri="{FF2B5EF4-FFF2-40B4-BE49-F238E27FC236}">
                <a16:creationId xmlns:a16="http://schemas.microsoft.com/office/drawing/2014/main" id="{8B4A8EB7-0E97-4B30-83AA-2457C04E2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5449" y="4042505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53" name="Oval 24">
            <a:extLst>
              <a:ext uri="{FF2B5EF4-FFF2-40B4-BE49-F238E27FC236}">
                <a16:creationId xmlns:a16="http://schemas.microsoft.com/office/drawing/2014/main" id="{81C6C4DF-0336-4FCA-A67C-320C32519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45249" y="3725672"/>
            <a:ext cx="622145" cy="622145"/>
          </a:xfrm>
          <a:prstGeom prst="ellipse">
            <a:avLst/>
          </a:prstGeom>
          <a:solidFill>
            <a:srgbClr val="FF333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sp>
        <p:nvSpPr>
          <p:cNvPr id="22554" name="Oval 25">
            <a:extLst>
              <a:ext uri="{FF2B5EF4-FFF2-40B4-BE49-F238E27FC236}">
                <a16:creationId xmlns:a16="http://schemas.microsoft.com/office/drawing/2014/main" id="{101EC096-D3D5-4FE1-91F5-3F1A49CE9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5797" y="4140435"/>
            <a:ext cx="414764" cy="414764"/>
          </a:xfrm>
          <a:prstGeom prst="ellipse">
            <a:avLst/>
          </a:prstGeom>
          <a:solidFill>
            <a:srgbClr val="33CC66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endParaRPr lang="en-US" altLang="en-US" sz="1633">
              <a:latin typeface="Arial" panose="020B0604020202020204" pitchFamily="34" charset="0"/>
            </a:endParaRPr>
          </a:p>
        </p:txBody>
      </p:sp>
      <p:pic>
        <p:nvPicPr>
          <p:cNvPr id="22555" name="Picture 1" descr="Diagram, text&#10;&#10;Description automatically generated">
            <a:extLst>
              <a:ext uri="{FF2B5EF4-FFF2-40B4-BE49-F238E27FC236}">
                <a16:creationId xmlns:a16="http://schemas.microsoft.com/office/drawing/2014/main" id="{A67C61DE-7FCD-4D38-9C8D-8B4BF98EA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571" y="56167"/>
            <a:ext cx="4292095" cy="150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FD2D2BCC-B6F3-4585-80B3-BEE2B91225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80049" y="273629"/>
            <a:ext cx="8229024" cy="1144921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</a:pPr>
            <a:r>
              <a:rPr lang="en-GB" altLang="en-US" sz="4899">
                <a:solidFill>
                  <a:srgbClr val="FF0000"/>
                </a:solidFill>
              </a:rPr>
              <a:t>Rules of the Game</a:t>
            </a:r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52BA3D35-DE2E-4B75-9732-8A42BD9ED6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0049" y="1604329"/>
            <a:ext cx="8229024" cy="4526396"/>
          </a:xfrm>
        </p:spPr>
        <p:txBody>
          <a:bodyPr/>
          <a:lstStyle/>
          <a:p>
            <a:pPr marL="0" indent="0" defTabSz="685867">
              <a:spcBef>
                <a:spcPts val="600"/>
              </a:spcBef>
              <a:buFont typeface="Wingdings 2"/>
              <a:buChar char="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2100" dirty="0">
                <a:solidFill>
                  <a:srgbClr val="FF0000"/>
                </a:solidFill>
              </a:rPr>
              <a:t>1. Matter cannot be created or destroyed.</a:t>
            </a:r>
          </a:p>
          <a:p>
            <a:pPr marL="0" indent="0" defTabSz="685867">
              <a:spcBef>
                <a:spcPts val="600"/>
              </a:spcBef>
              <a:buFont typeface="Wingdings 2"/>
              <a:buChar char="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2100" dirty="0">
                <a:solidFill>
                  <a:srgbClr val="FF0000"/>
                </a:solidFill>
              </a:rPr>
              <a:t>2. Subscripts cannot be added, removed, or changed.</a:t>
            </a:r>
          </a:p>
          <a:p>
            <a:pPr marL="0" indent="0" defTabSz="685867">
              <a:spcBef>
                <a:spcPts val="600"/>
              </a:spcBef>
              <a:buFont typeface="Wingdings 2"/>
              <a:buChar char="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2100" dirty="0">
                <a:solidFill>
                  <a:srgbClr val="FF0000"/>
                </a:solidFill>
              </a:rPr>
              <a:t>3. You can </a:t>
            </a:r>
            <a:r>
              <a:rPr lang="en-GB" sz="2100" u="sng" dirty="0">
                <a:solidFill>
                  <a:srgbClr val="FF0000"/>
                </a:solidFill>
              </a:rPr>
              <a:t>only change </a:t>
            </a:r>
            <a:r>
              <a:rPr lang="en-GB" sz="2100" dirty="0">
                <a:solidFill>
                  <a:srgbClr val="FF0000"/>
                </a:solidFill>
              </a:rPr>
              <a:t>coefficients.</a:t>
            </a:r>
          </a:p>
          <a:p>
            <a:pPr marL="0" indent="0" defTabSz="685867">
              <a:spcBef>
                <a:spcPts val="600"/>
              </a:spcBef>
              <a:buFont typeface="Wingdings 2"/>
              <a:buChar char="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2100" dirty="0">
                <a:solidFill>
                  <a:srgbClr val="FF0000"/>
                </a:solidFill>
              </a:rPr>
              <a:t>4. Coefficients can only go in front of chemical. formulas...NEVER in the middle of a formula.</a:t>
            </a:r>
          </a:p>
          <a:p>
            <a:pPr marL="0" indent="0" defTabSz="685867">
              <a:spcBef>
                <a:spcPts val="600"/>
              </a:spcBef>
              <a:buFont typeface="Wingdings 2"/>
              <a:buChar char="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2100" dirty="0">
                <a:solidFill>
                  <a:schemeClr val="bg1"/>
                </a:solidFill>
              </a:rPr>
              <a:t>A few extra tips:</a:t>
            </a:r>
          </a:p>
          <a:p>
            <a:pPr marL="365762" lvl="1" indent="0" defTabSz="685867">
              <a:spcBef>
                <a:spcPts val="300"/>
              </a:spcBef>
              <a:buClr>
                <a:schemeClr val="accent2">
                  <a:shade val="75000"/>
                </a:schemeClr>
              </a:buClr>
              <a:buFont typeface="Wingdings 2"/>
              <a:buChar char="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1800" dirty="0"/>
              <a:t>Try balancing big formulas first; save free elements for last.</a:t>
            </a:r>
          </a:p>
          <a:p>
            <a:pPr marL="365762" lvl="1" indent="0" defTabSz="685867">
              <a:spcBef>
                <a:spcPts val="300"/>
              </a:spcBef>
              <a:buClr>
                <a:schemeClr val="accent2">
                  <a:shade val="75000"/>
                </a:schemeClr>
              </a:buClr>
              <a:buFont typeface="Wingdings 2"/>
              <a:buChar char="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1800" dirty="0"/>
              <a:t>If the same polyatomic ion appears on both sides of the equation, it’s usually okay to treat it as one unit.</a:t>
            </a:r>
          </a:p>
          <a:p>
            <a:pPr marL="365762" lvl="1" indent="0" defTabSz="685867">
              <a:spcBef>
                <a:spcPts val="300"/>
              </a:spcBef>
              <a:buClr>
                <a:schemeClr val="accent2">
                  <a:shade val="75000"/>
                </a:schemeClr>
              </a:buClr>
              <a:buFont typeface="Wingdings 2"/>
              <a:buChar char="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endParaRPr lang="en-GB" sz="1800" dirty="0">
              <a:solidFill>
                <a:schemeClr val="bg1"/>
              </a:solidFill>
            </a:endParaRPr>
          </a:p>
        </p:txBody>
      </p:sp>
      <p:pic>
        <p:nvPicPr>
          <p:cNvPr id="24580" name="Picture 1">
            <a:extLst>
              <a:ext uri="{FF2B5EF4-FFF2-40B4-BE49-F238E27FC236}">
                <a16:creationId xmlns:a16="http://schemas.microsoft.com/office/drawing/2014/main" id="{78990971-DF9E-4C2D-A0B2-7A449E7E09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473" y="-27363"/>
            <a:ext cx="1600008" cy="144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1" descr="Diagram, text&#10;&#10;Description automatically generated">
            <a:extLst>
              <a:ext uri="{FF2B5EF4-FFF2-40B4-BE49-F238E27FC236}">
                <a16:creationId xmlns:a16="http://schemas.microsoft.com/office/drawing/2014/main" id="{309B097F-E06B-47D1-869B-55BD29B39B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572" y="56167"/>
            <a:ext cx="2937908" cy="150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bldLvl="5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>
            <a:extLst>
              <a:ext uri="{FF2B5EF4-FFF2-40B4-BE49-F238E27FC236}">
                <a16:creationId xmlns:a16="http://schemas.microsoft.com/office/drawing/2014/main" id="{77DB9490-4065-4052-8963-57FB3A1311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</p:spPr>
        <p:txBody>
          <a:bodyPr/>
          <a:lstStyle/>
          <a:p>
            <a:pPr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3300"/>
              <a:t>Balancing Equations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D187783-E350-46D8-B8C9-F9CC137476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80049" y="1604329"/>
            <a:ext cx="8229024" cy="884253"/>
          </a:xfrm>
        </p:spPr>
        <p:txBody>
          <a:bodyPr/>
          <a:lstStyle/>
          <a:p>
            <a:pPr marL="274322" indent="-274322" defTabSz="685867">
              <a:spcBef>
                <a:spcPts val="600"/>
              </a:spcBef>
              <a:buFont typeface="Wingdings 2"/>
              <a:buChar char="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2100"/>
              <a:t>Balance the following equation by adjusting coefficients.</a:t>
            </a:r>
          </a:p>
        </p:txBody>
      </p:sp>
      <p:grpSp>
        <p:nvGrpSpPr>
          <p:cNvPr id="2" name="Group 3">
            <a:extLst>
              <a:ext uri="{FF2B5EF4-FFF2-40B4-BE49-F238E27FC236}">
                <a16:creationId xmlns:a16="http://schemas.microsoft.com/office/drawing/2014/main" id="{515D5D3F-A5ED-4506-BD9A-C1A729A0C198}"/>
              </a:ext>
            </a:extLst>
          </p:cNvPr>
          <p:cNvGrpSpPr>
            <a:grpSpLocks/>
          </p:cNvGrpSpPr>
          <p:nvPr/>
        </p:nvGrpSpPr>
        <p:grpSpPr bwMode="auto">
          <a:xfrm>
            <a:off x="2452418" y="3732873"/>
            <a:ext cx="2515944" cy="2072378"/>
            <a:chOff x="645" y="2592"/>
            <a:chExt cx="1747" cy="1439"/>
          </a:xfrm>
        </p:grpSpPr>
        <p:sp>
          <p:nvSpPr>
            <p:cNvPr id="26662" name="Line 4">
              <a:extLst>
                <a:ext uri="{FF2B5EF4-FFF2-40B4-BE49-F238E27FC236}">
                  <a16:creationId xmlns:a16="http://schemas.microsoft.com/office/drawing/2014/main" id="{1DF2633D-CD64-4411-92F0-F775B015C2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0" y="2592"/>
              <a:ext cx="1" cy="1440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26663" name="Line 5">
              <a:extLst>
                <a:ext uri="{FF2B5EF4-FFF2-40B4-BE49-F238E27FC236}">
                  <a16:creationId xmlns:a16="http://schemas.microsoft.com/office/drawing/2014/main" id="{E505964D-AF6A-4EF4-B209-9472D02B5E5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6" y="2880"/>
              <a:ext cx="1728" cy="1"/>
            </a:xfrm>
            <a:prstGeom prst="line">
              <a:avLst/>
            </a:prstGeom>
            <a:noFill/>
            <a:ln w="5472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26664" name="Text Box 6">
              <a:extLst>
                <a:ext uri="{FF2B5EF4-FFF2-40B4-BE49-F238E27FC236}">
                  <a16:creationId xmlns:a16="http://schemas.microsoft.com/office/drawing/2014/main" id="{AA09D98C-9C95-483C-A901-85730FF77A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5" y="2607"/>
              <a:ext cx="86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46" tIns="40823" rIns="81646" bIns="40823"/>
            <a:lstStyle>
              <a:lvl1pPr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r>
                <a:rPr lang="en-GB" altLang="en-US" sz="1996">
                  <a:solidFill>
                    <a:srgbClr val="000000"/>
                  </a:solidFill>
                  <a:latin typeface="Arial" panose="020B0604020202020204" pitchFamily="34" charset="0"/>
                </a:rPr>
                <a:t>reactants</a:t>
              </a:r>
            </a:p>
          </p:txBody>
        </p:sp>
        <p:sp>
          <p:nvSpPr>
            <p:cNvPr id="26665" name="Text Box 7">
              <a:extLst>
                <a:ext uri="{FF2B5EF4-FFF2-40B4-BE49-F238E27FC236}">
                  <a16:creationId xmlns:a16="http://schemas.microsoft.com/office/drawing/2014/main" id="{89CA2ABF-4A54-4B96-B157-46551129B7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0" y="2607"/>
              <a:ext cx="86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46" tIns="40823" rIns="81646" bIns="40823"/>
            <a:lstStyle>
              <a:lvl1pPr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r>
                <a:rPr lang="en-GB" altLang="en-US" sz="1996">
                  <a:solidFill>
                    <a:srgbClr val="000000"/>
                  </a:solidFill>
                  <a:latin typeface="Arial" panose="020B0604020202020204" pitchFamily="34" charset="0"/>
                </a:rPr>
                <a:t>products</a:t>
              </a:r>
            </a:p>
          </p:txBody>
        </p:sp>
        <p:sp>
          <p:nvSpPr>
            <p:cNvPr id="26666" name="Line 8">
              <a:extLst>
                <a:ext uri="{FF2B5EF4-FFF2-40B4-BE49-F238E27FC236}">
                  <a16:creationId xmlns:a16="http://schemas.microsoft.com/office/drawing/2014/main" id="{C1163CEE-352B-4C3E-BB7B-53CEF160CC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6" y="3417"/>
              <a:ext cx="17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  <p:sp>
          <p:nvSpPr>
            <p:cNvPr id="26667" name="Line 9">
              <a:extLst>
                <a:ext uri="{FF2B5EF4-FFF2-40B4-BE49-F238E27FC236}">
                  <a16:creationId xmlns:a16="http://schemas.microsoft.com/office/drawing/2014/main" id="{47DE3593-19C0-4199-B64F-C65AC44F92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6" y="4030"/>
              <a:ext cx="1728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633"/>
            </a:p>
          </p:txBody>
        </p:sp>
      </p:grpSp>
      <p:sp>
        <p:nvSpPr>
          <p:cNvPr id="13322" name="Text Box 10">
            <a:extLst>
              <a:ext uri="{FF2B5EF4-FFF2-40B4-BE49-F238E27FC236}">
                <a16:creationId xmlns:a16="http://schemas.microsoft.com/office/drawing/2014/main" id="{DB74949D-7154-4CD5-A972-2D9441D31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929" y="4245567"/>
            <a:ext cx="414764" cy="54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3266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726DBBB1-4802-4928-840C-D065B24E97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2929" y="5160063"/>
            <a:ext cx="414764" cy="545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3266">
                <a:solidFill>
                  <a:srgbClr val="000000"/>
                </a:solidFill>
                <a:latin typeface="Arial" panose="020B0604020202020204" pitchFamily="34" charset="0"/>
              </a:rPr>
              <a:t>H</a:t>
            </a:r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FF1579AD-775B-46EC-9FA5-943AA519C9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0607" y="2674362"/>
            <a:ext cx="3940254" cy="6466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46" tIns="40823" rIns="81646" bIns="40823"/>
          <a:lstStyle/>
          <a:p>
            <a:pPr>
              <a:lnSpc>
                <a:spcPct val="93000"/>
              </a:lnSpc>
              <a:buClr>
                <a:srgbClr val="000000"/>
              </a:buClr>
              <a:buSzPct val="45000"/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</a:tabLst>
              <a:defRPr/>
            </a:pPr>
            <a:r>
              <a:rPr lang="en-GB" sz="3266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N</a:t>
            </a:r>
            <a:r>
              <a:rPr lang="en-GB" sz="3266" baseline="-3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GB" sz="3266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+    H</a:t>
            </a:r>
            <a:r>
              <a:rPr lang="en-GB" sz="3266" baseline="-3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  <a:r>
              <a:rPr lang="en-GB" sz="3266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GB" sz="3266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sym typeface="Wingdings" pitchFamily="2" charset="2"/>
              </a:rPr>
              <a:t></a:t>
            </a:r>
            <a:r>
              <a:rPr lang="en-GB" sz="3266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NH</a:t>
            </a:r>
            <a:r>
              <a:rPr lang="en-GB" sz="3266" baseline="-33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A6C3F0D9-D9EA-4C4A-8446-1BC06702D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294" y="4257088"/>
            <a:ext cx="622145" cy="59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3629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20AB833F-68C8-4BED-8F50-12300802A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2294" y="5106777"/>
            <a:ext cx="622145" cy="59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3629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3327" name="Text Box 15">
            <a:extLst>
              <a:ext uri="{FF2B5EF4-FFF2-40B4-BE49-F238E27FC236}">
                <a16:creationId xmlns:a16="http://schemas.microsoft.com/office/drawing/2014/main" id="{2E7720C9-A963-4749-9840-EAF28B90C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81" y="4257088"/>
            <a:ext cx="622145" cy="59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3629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3328" name="Text Box 16">
            <a:extLst>
              <a:ext uri="{FF2B5EF4-FFF2-40B4-BE49-F238E27FC236}">
                <a16:creationId xmlns:a16="http://schemas.microsoft.com/office/drawing/2014/main" id="{A0D901CD-D0CB-4454-B39D-BAA472214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705" y="5106777"/>
            <a:ext cx="622145" cy="596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3629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3329" name="Text Box 17">
            <a:extLst>
              <a:ext uri="{FF2B5EF4-FFF2-40B4-BE49-F238E27FC236}">
                <a16:creationId xmlns:a16="http://schemas.microsoft.com/office/drawing/2014/main" id="{AD07468A-458B-453E-97D7-A628821E9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8216" y="2657080"/>
            <a:ext cx="622145" cy="5962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46" tIns="40823" rIns="81646" bIns="40823"/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GB" sz="3629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13330" name="Text Box 18">
            <a:extLst>
              <a:ext uri="{FF2B5EF4-FFF2-40B4-BE49-F238E27FC236}">
                <a16:creationId xmlns:a16="http://schemas.microsoft.com/office/drawing/2014/main" id="{7E15A586-FE6E-48BC-A1E4-B3A0E99C7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2975" y="4257088"/>
            <a:ext cx="550138" cy="59622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3629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3331" name="Text Box 19">
            <a:extLst>
              <a:ext uri="{FF2B5EF4-FFF2-40B4-BE49-F238E27FC236}">
                <a16:creationId xmlns:a16="http://schemas.microsoft.com/office/drawing/2014/main" id="{A941E1C3-6AAF-474A-A049-A26BC0CA9E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2975" y="5106777"/>
            <a:ext cx="550138" cy="59622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3629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3332" name="Text Box 20">
            <a:extLst>
              <a:ext uri="{FF2B5EF4-FFF2-40B4-BE49-F238E27FC236}">
                <a16:creationId xmlns:a16="http://schemas.microsoft.com/office/drawing/2014/main" id="{3FF362DC-78C6-4F92-871E-46ECA9DE35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4455" y="2657080"/>
            <a:ext cx="622145" cy="5962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46" tIns="40823" rIns="81646" bIns="40823"/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defRPr/>
            </a:pPr>
            <a:r>
              <a:rPr lang="en-GB" sz="3629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13333" name="Text Box 21">
            <a:extLst>
              <a:ext uri="{FF2B5EF4-FFF2-40B4-BE49-F238E27FC236}">
                <a16:creationId xmlns:a16="http://schemas.microsoft.com/office/drawing/2014/main" id="{1E107094-6F56-457C-875A-A635CEF4E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692" y="5106777"/>
            <a:ext cx="550138" cy="59622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40823" rIns="81646" bIns="40823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None/>
            </a:pPr>
            <a:r>
              <a:rPr lang="en-GB" altLang="en-US" sz="3629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</a:p>
        </p:txBody>
      </p:sp>
      <p:grpSp>
        <p:nvGrpSpPr>
          <p:cNvPr id="3" name="Group 22">
            <a:extLst>
              <a:ext uri="{FF2B5EF4-FFF2-40B4-BE49-F238E27FC236}">
                <a16:creationId xmlns:a16="http://schemas.microsoft.com/office/drawing/2014/main" id="{7DF8B589-11E4-42AB-AEF6-E2EEE95D214F}"/>
              </a:ext>
            </a:extLst>
          </p:cNvPr>
          <p:cNvGrpSpPr>
            <a:grpSpLocks/>
          </p:cNvGrpSpPr>
          <p:nvPr/>
        </p:nvGrpSpPr>
        <p:grpSpPr bwMode="auto">
          <a:xfrm>
            <a:off x="5463774" y="3732873"/>
            <a:ext cx="4696334" cy="2487142"/>
            <a:chOff x="2736" y="2592"/>
            <a:chExt cx="3261" cy="1727"/>
          </a:xfrm>
        </p:grpSpPr>
        <p:sp>
          <p:nvSpPr>
            <p:cNvPr id="26644" name="AutoShape 23">
              <a:extLst>
                <a:ext uri="{FF2B5EF4-FFF2-40B4-BE49-F238E27FC236}">
                  <a16:creationId xmlns:a16="http://schemas.microsoft.com/office/drawing/2014/main" id="{20E92C0A-AA00-43BE-9E33-5BB65272D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2592"/>
              <a:ext cx="1584" cy="1728"/>
            </a:xfrm>
            <a:prstGeom prst="roundRect">
              <a:avLst>
                <a:gd name="adj" fmla="val 6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45" name="AutoShape 24">
              <a:extLst>
                <a:ext uri="{FF2B5EF4-FFF2-40B4-BE49-F238E27FC236}">
                  <a16:creationId xmlns:a16="http://schemas.microsoft.com/office/drawing/2014/main" id="{5CB6F1C4-5C2F-41C9-968E-A68F1D7C82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4" y="2592"/>
              <a:ext cx="1584" cy="1728"/>
            </a:xfrm>
            <a:prstGeom prst="roundRect">
              <a:avLst>
                <a:gd name="adj" fmla="val 60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46" name="Oval 25">
              <a:extLst>
                <a:ext uri="{FF2B5EF4-FFF2-40B4-BE49-F238E27FC236}">
                  <a16:creationId xmlns:a16="http://schemas.microsoft.com/office/drawing/2014/main" id="{438D8384-EB9F-4033-B8BE-8C08BBD6D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8" y="2880"/>
              <a:ext cx="288" cy="288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47" name="Oval 26">
              <a:extLst>
                <a:ext uri="{FF2B5EF4-FFF2-40B4-BE49-F238E27FC236}">
                  <a16:creationId xmlns:a16="http://schemas.microsoft.com/office/drawing/2014/main" id="{BEEC42FA-52E8-410A-8BFF-777CFC0222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9" y="2925"/>
              <a:ext cx="288" cy="288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48" name="Oval 27">
              <a:extLst>
                <a:ext uri="{FF2B5EF4-FFF2-40B4-BE49-F238E27FC236}">
                  <a16:creationId xmlns:a16="http://schemas.microsoft.com/office/drawing/2014/main" id="{59B75BF8-4362-499A-9317-B718C03A8B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682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49" name="Oval 28">
              <a:extLst>
                <a:ext uri="{FF2B5EF4-FFF2-40B4-BE49-F238E27FC236}">
                  <a16:creationId xmlns:a16="http://schemas.microsoft.com/office/drawing/2014/main" id="{8A129B49-5435-4EC2-87EA-D6FA15B88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8" y="3637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50" name="Oval 29">
              <a:extLst>
                <a:ext uri="{FF2B5EF4-FFF2-40B4-BE49-F238E27FC236}">
                  <a16:creationId xmlns:a16="http://schemas.microsoft.com/office/drawing/2014/main" id="{E2054733-D360-4F23-BBAF-E06160DC99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9" y="3773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51" name="Oval 30">
              <a:extLst>
                <a:ext uri="{FF2B5EF4-FFF2-40B4-BE49-F238E27FC236}">
                  <a16:creationId xmlns:a16="http://schemas.microsoft.com/office/drawing/2014/main" id="{B4A41CCE-B699-4AC7-A0F4-50595D204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3682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52" name="Oval 31">
              <a:extLst>
                <a:ext uri="{FF2B5EF4-FFF2-40B4-BE49-F238E27FC236}">
                  <a16:creationId xmlns:a16="http://schemas.microsoft.com/office/drawing/2014/main" id="{9CE62296-5D07-44B2-B34A-DB078EC12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2" y="3229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53" name="Oval 32">
              <a:extLst>
                <a:ext uri="{FF2B5EF4-FFF2-40B4-BE49-F238E27FC236}">
                  <a16:creationId xmlns:a16="http://schemas.microsoft.com/office/drawing/2014/main" id="{A0EB9EAC-1781-4F56-B63E-B843E626F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5" y="3320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54" name="Oval 33">
              <a:extLst>
                <a:ext uri="{FF2B5EF4-FFF2-40B4-BE49-F238E27FC236}">
                  <a16:creationId xmlns:a16="http://schemas.microsoft.com/office/drawing/2014/main" id="{F8C5F32D-9E39-4364-92CC-DC8082B59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2" y="3674"/>
              <a:ext cx="288" cy="288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55" name="Oval 34">
              <a:extLst>
                <a:ext uri="{FF2B5EF4-FFF2-40B4-BE49-F238E27FC236}">
                  <a16:creationId xmlns:a16="http://schemas.microsoft.com/office/drawing/2014/main" id="{A4D14EC1-483A-46C0-BF01-1DE6E67BD8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8" y="3070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56" name="Oval 35">
              <a:extLst>
                <a:ext uri="{FF2B5EF4-FFF2-40B4-BE49-F238E27FC236}">
                  <a16:creationId xmlns:a16="http://schemas.microsoft.com/office/drawing/2014/main" id="{0FADFCE6-0E13-4789-BFFE-C2CE47E63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1" y="3093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57" name="Oval 36">
              <a:extLst>
                <a:ext uri="{FF2B5EF4-FFF2-40B4-BE49-F238E27FC236}">
                  <a16:creationId xmlns:a16="http://schemas.microsoft.com/office/drawing/2014/main" id="{F31E8302-987B-4837-A286-04E2D88D7D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6" y="2925"/>
              <a:ext cx="288" cy="288"/>
            </a:xfrm>
            <a:prstGeom prst="ellips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58" name="Oval 37">
              <a:extLst>
                <a:ext uri="{FF2B5EF4-FFF2-40B4-BE49-F238E27FC236}">
                  <a16:creationId xmlns:a16="http://schemas.microsoft.com/office/drawing/2014/main" id="{8603E816-3706-481A-B316-0C20FAB21A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19" y="3161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59" name="Oval 38">
              <a:extLst>
                <a:ext uri="{FF2B5EF4-FFF2-40B4-BE49-F238E27FC236}">
                  <a16:creationId xmlns:a16="http://schemas.microsoft.com/office/drawing/2014/main" id="{80386C04-1049-4FE3-9FD6-6883C19A2B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4" y="3614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60" name="Oval 39">
              <a:extLst>
                <a:ext uri="{FF2B5EF4-FFF2-40B4-BE49-F238E27FC236}">
                  <a16:creationId xmlns:a16="http://schemas.microsoft.com/office/drawing/2014/main" id="{2B143DE8-E4D0-4360-A807-6CAE2DEB7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0" y="3796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26661" name="Oval 40">
              <a:extLst>
                <a:ext uri="{FF2B5EF4-FFF2-40B4-BE49-F238E27FC236}">
                  <a16:creationId xmlns:a16="http://schemas.microsoft.com/office/drawing/2014/main" id="{92D5B3C5-BB80-47E8-B9C0-55505B207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0" y="3842"/>
              <a:ext cx="144" cy="144"/>
            </a:xfrm>
            <a:prstGeom prst="ellipse">
              <a:avLst/>
            </a:prstGeom>
            <a:solidFill>
              <a:srgbClr val="3DEB3D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</p:grpSp>
      <p:pic>
        <p:nvPicPr>
          <p:cNvPr id="26642" name="Picture 3">
            <a:extLst>
              <a:ext uri="{FF2B5EF4-FFF2-40B4-BE49-F238E27FC236}">
                <a16:creationId xmlns:a16="http://schemas.microsoft.com/office/drawing/2014/main" id="{59F1A139-26A1-4FE8-913A-CBC9AB6B30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8716" y="113773"/>
            <a:ext cx="1604328" cy="1448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43" name="Picture 3" descr="Diagram, text&#10;&#10;Description automatically generated">
            <a:extLst>
              <a:ext uri="{FF2B5EF4-FFF2-40B4-BE49-F238E27FC236}">
                <a16:creationId xmlns:a16="http://schemas.microsoft.com/office/drawing/2014/main" id="{A298368B-647F-4B2C-A2FF-8C1040343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571" y="56167"/>
            <a:ext cx="4269517" cy="150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utoUpdateAnimBg="0"/>
      <p:bldP spid="13323" grpId="0" autoUpdateAnimBg="0"/>
      <p:bldP spid="13325" grpId="0" autoUpdateAnimBg="0"/>
      <p:bldP spid="13326" grpId="0" autoUpdateAnimBg="0"/>
      <p:bldP spid="13327" grpId="0" autoUpdateAnimBg="0"/>
      <p:bldP spid="13328" grpId="0" autoUpdateAnimBg="0"/>
      <p:bldP spid="13329" grpId="0" autoUpdateAnimBg="0"/>
      <p:bldP spid="13330" grpId="0" animBg="1" autoUpdateAnimBg="0"/>
      <p:bldP spid="13331" grpId="0" animBg="1" autoUpdateAnimBg="0"/>
      <p:bldP spid="13332" grpId="0" autoUpdateAnimBg="0"/>
      <p:bldP spid="1333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1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Triangle 83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" name="Rectangle 85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978549-A368-4870-B561-C7B44FE8E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pPr defTabSz="685867">
              <a:defRPr/>
            </a:pPr>
            <a:r>
              <a:rPr lang="en-US" sz="5000"/>
              <a:t>Science Warm Up</a:t>
            </a:r>
            <a:br>
              <a:rPr lang="en-US" sz="5000"/>
            </a:br>
            <a:r>
              <a:rPr lang="en-US" sz="5000"/>
              <a:t>11/17/2020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A7230-2597-4C54-86F4-310D4B512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altLang="en-US" sz="2200" dirty="0"/>
              <a:t>Which of the following occurrences indicates that a chemical reaction has taken place? 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endParaRPr lang="en-US" altLang="en-US" sz="2200" dirty="0"/>
          </a:p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altLang="en-US" sz="2200" dirty="0"/>
              <a:t>A. An odor is produced by burning a sugar cube. 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altLang="en-US" sz="2200" dirty="0"/>
              <a:t>B. A puddle is produced by melting an ice cube. 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altLang="en-US" sz="2200" dirty="0"/>
              <a:t>C. A loud noise is produced by crushing a can. 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altLang="en-US" sz="2200" dirty="0"/>
              <a:t>D. A piece of glass is produced by breaking a bottle. 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endParaRPr lang="en-US" sz="2200" dirty="0"/>
          </a:p>
        </p:txBody>
      </p:sp>
      <p:pic>
        <p:nvPicPr>
          <p:cNvPr id="4" name="Picture 1" descr="Diagram, text&#10;&#10;Description automatically generated">
            <a:extLst>
              <a:ext uri="{FF2B5EF4-FFF2-40B4-BE49-F238E27FC236}">
                <a16:creationId xmlns:a16="http://schemas.microsoft.com/office/drawing/2014/main" id="{906A4262-EDAE-4259-B9EA-A28E01DA0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681" y="1"/>
            <a:ext cx="4490876" cy="219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Diagram, text&#10;&#10;Description automatically generated">
            <a:extLst>
              <a:ext uri="{FF2B5EF4-FFF2-40B4-BE49-F238E27FC236}">
                <a16:creationId xmlns:a16="http://schemas.microsoft.com/office/drawing/2014/main" id="{A8F76C39-259E-4DF5-8531-B7D888903C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676" y="860950"/>
            <a:ext cx="3874124" cy="2169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Graphic 69" descr="Video camera">
            <a:extLst>
              <a:ext uri="{FF2B5EF4-FFF2-40B4-BE49-F238E27FC236}">
                <a16:creationId xmlns:a16="http://schemas.microsoft.com/office/drawing/2014/main" id="{8E5D5C05-C2B5-4604-A6D6-14CCFAA99E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6308" y="3586297"/>
            <a:ext cx="2644860" cy="2644860"/>
          </a:xfrm>
          <a:prstGeom prst="rect">
            <a:avLst/>
          </a:prstGeom>
        </p:spPr>
      </p:pic>
      <p:sp>
        <p:nvSpPr>
          <p:cNvPr id="137" name="Right Triangle 136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2" name="Title 1">
            <a:extLst>
              <a:ext uri="{FF2B5EF4-FFF2-40B4-BE49-F238E27FC236}">
                <a16:creationId xmlns:a16="http://schemas.microsoft.com/office/drawing/2014/main" id="{095DC2E1-DBA3-4AD7-9E8F-421BECCC3A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465659" y="1188637"/>
            <a:ext cx="5642312" cy="1597228"/>
          </a:xfrm>
        </p:spPr>
        <p:txBody>
          <a:bodyPr numCol="1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540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E60C0-35B4-4C05-8AEF-895113959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660" y="2998278"/>
            <a:ext cx="4505654" cy="2728198"/>
          </a:xfrm>
        </p:spPr>
        <p:txBody>
          <a:bodyPr anchor="t">
            <a:normAutofit/>
          </a:bodyPr>
          <a:lstStyle/>
          <a:p>
            <a:pPr marL="385800" indent="-385800" defTabSz="685867">
              <a:spcBef>
                <a:spcPts val="75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2400" dirty="0"/>
              <a:t>Review Objective</a:t>
            </a:r>
          </a:p>
          <a:p>
            <a:pPr marL="385800" indent="-385800" defTabSz="685867">
              <a:spcBef>
                <a:spcPts val="75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2400" dirty="0"/>
              <a:t>Video</a:t>
            </a:r>
          </a:p>
          <a:p>
            <a:pPr marL="385800" indent="-385800" defTabSz="685867">
              <a:spcBef>
                <a:spcPts val="75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2400" dirty="0"/>
              <a:t>Intro to Chemical Reactions (Notes part 2)</a:t>
            </a:r>
          </a:p>
          <a:p>
            <a:pPr marL="385800" indent="-385800" defTabSz="685867">
              <a:spcBef>
                <a:spcPts val="750"/>
              </a:spcBef>
              <a:buFont typeface="Arial" panose="020B0604020202020204" pitchFamily="34" charset="0"/>
              <a:buAutoNum type="arabicPeriod"/>
              <a:defRPr/>
            </a:pPr>
            <a:r>
              <a:rPr lang="en-US" sz="2400" dirty="0"/>
              <a:t>Closure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4F104-888B-416B-BF76-BBBAA1C9BD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02375" y="2226474"/>
            <a:ext cx="7866106" cy="3263383"/>
          </a:xfrm>
        </p:spPr>
        <p:txBody>
          <a:bodyPr/>
          <a:lstStyle/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TSWBAT </a:t>
            </a:r>
            <a:r>
              <a:rPr lang="en-US" sz="2400" dirty="0">
                <a:solidFill>
                  <a:srgbClr val="FF3399"/>
                </a:solidFill>
                <a:ea typeface="Calibri" panose="020F0502020204030204" pitchFamily="34" charset="0"/>
              </a:rPr>
              <a:t>analyze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and </a:t>
            </a:r>
            <a:r>
              <a:rPr lang="en-US" sz="2400" dirty="0">
                <a:solidFill>
                  <a:srgbClr val="FF3399"/>
                </a:solidFill>
                <a:ea typeface="Calibri" panose="020F0502020204030204" pitchFamily="34" charset="0"/>
              </a:rPr>
              <a:t>interpret </a:t>
            </a:r>
            <a:r>
              <a:rPr lang="en-US" sz="2400" dirty="0">
                <a:solidFill>
                  <a:srgbClr val="0070C0"/>
                </a:solidFill>
                <a:ea typeface="Calibri" panose="020F0502020204030204" pitchFamily="34" charset="0"/>
              </a:rPr>
              <a:t>chemical reactions 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in order to </a:t>
            </a:r>
            <a:r>
              <a:rPr lang="en-US" sz="2400" dirty="0">
                <a:solidFill>
                  <a:srgbClr val="FF3399"/>
                </a:solidFill>
                <a:ea typeface="Calibri" panose="020F0502020204030204" pitchFamily="34" charset="0"/>
              </a:rPr>
              <a:t>determine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if the total number of atoms in the </a:t>
            </a:r>
            <a:r>
              <a:rPr lang="en-US" sz="2400" dirty="0">
                <a:solidFill>
                  <a:srgbClr val="0070C0"/>
                </a:solidFill>
                <a:ea typeface="Calibri" panose="020F0502020204030204" pitchFamily="34" charset="0"/>
              </a:rPr>
              <a:t>reactants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and </a:t>
            </a:r>
            <a:r>
              <a:rPr lang="en-US" sz="2400" dirty="0">
                <a:solidFill>
                  <a:srgbClr val="0070C0"/>
                </a:solidFill>
                <a:ea typeface="Calibri" panose="020F0502020204030204" pitchFamily="34" charset="0"/>
              </a:rPr>
              <a:t>products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support the </a:t>
            </a:r>
            <a:r>
              <a:rPr lang="en-US" sz="2400" dirty="0">
                <a:solidFill>
                  <a:srgbClr val="0070C0"/>
                </a:solidFill>
                <a:ea typeface="Calibri" panose="020F0502020204030204" pitchFamily="34" charset="0"/>
              </a:rPr>
              <a:t>Law of Conservation of Mass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endParaRPr lang="en-US" sz="21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FAB8A00-6A88-487B-8B4C-91F177AAE399}"/>
              </a:ext>
            </a:extLst>
          </p:cNvPr>
          <p:cNvSpPr/>
          <p:nvPr/>
        </p:nvSpPr>
        <p:spPr>
          <a:xfrm>
            <a:off x="2497062" y="1257253"/>
            <a:ext cx="1879398" cy="685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33" dirty="0"/>
              <a:t>examine in detail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E9A3207-A4CE-4283-B2E0-373483E68816}"/>
              </a:ext>
            </a:extLst>
          </p:cNvPr>
          <p:cNvSpPr/>
          <p:nvPr/>
        </p:nvSpPr>
        <p:spPr>
          <a:xfrm>
            <a:off x="4830108" y="1196767"/>
            <a:ext cx="1523680" cy="685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33" dirty="0"/>
              <a:t>explain the meaning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825FCC1-AADF-46D5-917E-B894CF98BEC7}"/>
              </a:ext>
            </a:extLst>
          </p:cNvPr>
          <p:cNvSpPr/>
          <p:nvPr/>
        </p:nvSpPr>
        <p:spPr>
          <a:xfrm>
            <a:off x="7160272" y="299553"/>
            <a:ext cx="2415134" cy="16432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33" dirty="0"/>
              <a:t>The process in which atoms are rearranged and chemical bonds are broken &amp; formed to produce a chemical change of a substance.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F2E959-BFAA-403D-922A-72B1C5C38333}"/>
              </a:ext>
            </a:extLst>
          </p:cNvPr>
          <p:cNvSpPr/>
          <p:nvPr/>
        </p:nvSpPr>
        <p:spPr>
          <a:xfrm>
            <a:off x="9414110" y="3189936"/>
            <a:ext cx="2148705" cy="97642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33" dirty="0"/>
              <a:t>A substance that participates in a chemical reaction.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0BD35E6-8A87-4133-AC41-373F1AB21998}"/>
              </a:ext>
            </a:extLst>
          </p:cNvPr>
          <p:cNvSpPr/>
          <p:nvPr/>
        </p:nvSpPr>
        <p:spPr>
          <a:xfrm>
            <a:off x="1519200" y="3593178"/>
            <a:ext cx="1173724" cy="6869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33" dirty="0"/>
              <a:t>to decide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1814D07-D0CB-4E11-84F4-E391FE655606}"/>
              </a:ext>
            </a:extLst>
          </p:cNvPr>
          <p:cNvSpPr/>
          <p:nvPr/>
        </p:nvSpPr>
        <p:spPr>
          <a:xfrm>
            <a:off x="6533807" y="4022343"/>
            <a:ext cx="2694522" cy="114973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33" dirty="0"/>
              <a:t>Mass can not be created or destroyed in ordinary chemical or physical changes.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46CF158-F17B-45C3-8B52-CF0DD299C994}"/>
              </a:ext>
            </a:extLst>
          </p:cNvPr>
          <p:cNvSpPr/>
          <p:nvPr/>
        </p:nvSpPr>
        <p:spPr>
          <a:xfrm>
            <a:off x="3696709" y="3865366"/>
            <a:ext cx="1942764" cy="685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33" dirty="0"/>
              <a:t>A substance that forms  in a chemical reaction.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9D4A30C-4F72-4469-8A8F-2C67BC029CCB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3437482" y="1942765"/>
            <a:ext cx="368679" cy="3974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8733B2B-70DF-4AA0-B396-8F51A147C087}"/>
              </a:ext>
            </a:extLst>
          </p:cNvPr>
          <p:cNvCxnSpPr>
            <a:cxnSpLocks/>
          </p:cNvCxnSpPr>
          <p:nvPr/>
        </p:nvCxnSpPr>
        <p:spPr>
          <a:xfrm>
            <a:off x="8934538" y="2782373"/>
            <a:ext cx="570300" cy="388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BAF91BC-B38C-4AE4-85D5-93838626E2AE}"/>
              </a:ext>
            </a:extLst>
          </p:cNvPr>
          <p:cNvCxnSpPr>
            <a:cxnSpLocks/>
          </p:cNvCxnSpPr>
          <p:nvPr/>
        </p:nvCxnSpPr>
        <p:spPr>
          <a:xfrm flipH="1">
            <a:off x="7477106" y="1942765"/>
            <a:ext cx="400362" cy="436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79831C3-51B8-497B-96B3-E1D51D66C7AE}"/>
              </a:ext>
            </a:extLst>
          </p:cNvPr>
          <p:cNvCxnSpPr>
            <a:cxnSpLocks/>
          </p:cNvCxnSpPr>
          <p:nvPr/>
        </p:nvCxnSpPr>
        <p:spPr>
          <a:xfrm>
            <a:off x="5678357" y="1853476"/>
            <a:ext cx="0" cy="4867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84FF017-2CB4-48CD-AF5B-BBB0857C646B}"/>
              </a:ext>
            </a:extLst>
          </p:cNvPr>
          <p:cNvCxnSpPr>
            <a:cxnSpLocks/>
          </p:cNvCxnSpPr>
          <p:nvPr/>
        </p:nvCxnSpPr>
        <p:spPr>
          <a:xfrm>
            <a:off x="3136490" y="3178415"/>
            <a:ext cx="669671" cy="68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99DF84B-A741-4EAF-8C26-3522D5D28EA8}"/>
              </a:ext>
            </a:extLst>
          </p:cNvPr>
          <p:cNvCxnSpPr>
            <a:cxnSpLocks/>
          </p:cNvCxnSpPr>
          <p:nvPr/>
        </p:nvCxnSpPr>
        <p:spPr>
          <a:xfrm flipH="1">
            <a:off x="1880678" y="2875983"/>
            <a:ext cx="697033" cy="685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2334F34-036D-4E21-ABA1-25AB2B79FB16}"/>
              </a:ext>
            </a:extLst>
          </p:cNvPr>
          <p:cNvCxnSpPr>
            <a:cxnSpLocks/>
          </p:cNvCxnSpPr>
          <p:nvPr/>
        </p:nvCxnSpPr>
        <p:spPr>
          <a:xfrm>
            <a:off x="6641818" y="3178415"/>
            <a:ext cx="596223" cy="830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61" name="Picture 4" descr="Clientmoji">
            <a:extLst>
              <a:ext uri="{FF2B5EF4-FFF2-40B4-BE49-F238E27FC236}">
                <a16:creationId xmlns:a16="http://schemas.microsoft.com/office/drawing/2014/main" id="{BD59E7D0-4EE8-458C-91C2-CFFA156697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011" y="4539358"/>
            <a:ext cx="1399827" cy="139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0" grpId="0" animBg="1"/>
      <p:bldP spid="12" grpId="0" animBg="1"/>
      <p:bldP spid="14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8EDAD5EE-9A5C-4D77-BDB6-990029513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685867">
              <a:defRPr/>
            </a:pPr>
            <a:r>
              <a:rPr lang="en-US" altLang="en-US" sz="330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Vocabulary Terms</a:t>
            </a:r>
            <a:br>
              <a:rPr lang="en-US" altLang="en-US" sz="330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</a:br>
            <a:r>
              <a:rPr lang="en-US" altLang="en-US" sz="2400" dirty="0">
                <a:solidFill>
                  <a:srgbClr val="FF0000"/>
                </a:solidFill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should be defined and written in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B8C84-1F94-4E0F-9784-30010C8D9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6858" y="2269679"/>
            <a:ext cx="6112002" cy="3731432"/>
          </a:xfrm>
        </p:spPr>
        <p:txBody>
          <a:bodyPr>
            <a:normAutofit fontScale="92500" lnSpcReduction="20000"/>
          </a:bodyPr>
          <a:lstStyle/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sz="3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 chemical reaction 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sz="3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chemical formula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sz="3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exothermic reaction 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sz="3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 endothermic reaction 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sz="3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reactant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sz="3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law of conservation of energy 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sz="3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product 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r>
              <a:rPr lang="en-US" sz="3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law of conservation of mass </a:t>
            </a:r>
          </a:p>
          <a:p>
            <a:pPr marL="0" indent="0" defTabSz="685867">
              <a:spcBef>
                <a:spcPts val="750"/>
              </a:spcBef>
              <a:buNone/>
              <a:defRPr/>
            </a:pPr>
            <a:endParaRPr lang="en-US" sz="2100" dirty="0"/>
          </a:p>
        </p:txBody>
      </p:sp>
      <p:pic>
        <p:nvPicPr>
          <p:cNvPr id="7172" name="Picture 1" descr="Diagram, text&#10;&#10;Description automatically generated">
            <a:extLst>
              <a:ext uri="{FF2B5EF4-FFF2-40B4-BE49-F238E27FC236}">
                <a16:creationId xmlns:a16="http://schemas.microsoft.com/office/drawing/2014/main" id="{CE6E1620-4202-4FFB-904F-3CF7EE93B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681" y="128589"/>
            <a:ext cx="4378670" cy="206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3">
            <a:extLst>
              <a:ext uri="{FF2B5EF4-FFF2-40B4-BE49-F238E27FC236}">
                <a16:creationId xmlns:a16="http://schemas.microsoft.com/office/drawing/2014/main" id="{B558FE47-F1CE-40A8-B983-3DF40A23C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685867">
              <a:defRPr/>
            </a:pPr>
            <a:endParaRPr lang="en-US" altLang="en-US" sz="33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1D122-ECA9-40FE-A2A3-02EEC7865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7267" indent="-557267" defTabSz="685867">
              <a:spcBef>
                <a:spcPts val="750"/>
              </a:spcBef>
              <a:buNone/>
              <a:defRPr/>
            </a:pPr>
            <a:r>
              <a:rPr lang="en-US" sz="2700" dirty="0">
                <a:solidFill>
                  <a:schemeClr val="bg1">
                    <a:lumMod val="65000"/>
                    <a:lumOff val="35000"/>
                  </a:schemeClr>
                </a:solidFill>
              </a:rPr>
              <a:t>Changes in Energy:</a:t>
            </a:r>
          </a:p>
          <a:p>
            <a:pPr marL="385800" indent="-385800" defTabSz="685867">
              <a:spcBef>
                <a:spcPts val="750"/>
              </a:spcBef>
              <a:buFont typeface="Arial" charset="0"/>
              <a:buChar char="•"/>
              <a:defRPr/>
            </a:pPr>
            <a:r>
              <a:rPr lang="en-US" sz="2700" u="sng" dirty="0">
                <a:solidFill>
                  <a:srgbClr val="0070C0"/>
                </a:solidFill>
              </a:rPr>
              <a:t>ENDOTHERMIC- </a:t>
            </a:r>
            <a:r>
              <a:rPr lang="en-US" sz="2700" dirty="0">
                <a:solidFill>
                  <a:srgbClr val="0070C0"/>
                </a:solidFill>
              </a:rPr>
              <a:t>reactions that take in energy (decrease in temperature)</a:t>
            </a:r>
          </a:p>
          <a:p>
            <a:pPr marL="385800" indent="-385800" defTabSz="685867">
              <a:spcBef>
                <a:spcPts val="750"/>
              </a:spcBef>
              <a:buFont typeface="Arial" charset="0"/>
              <a:buChar char="•"/>
              <a:defRPr/>
            </a:pPr>
            <a:r>
              <a:rPr lang="en-US" sz="2700" u="sng" dirty="0">
                <a:solidFill>
                  <a:srgbClr val="FF0000"/>
                </a:solidFill>
              </a:rPr>
              <a:t>EXOTHERMIC- </a:t>
            </a:r>
            <a:r>
              <a:rPr lang="en-US" sz="2700" dirty="0">
                <a:solidFill>
                  <a:srgbClr val="FF0000"/>
                </a:solidFill>
              </a:rPr>
              <a:t>reactions that give off energy (increase in temperature)</a:t>
            </a:r>
          </a:p>
          <a:p>
            <a:pPr marL="171466" indent="-171466" defTabSz="685867">
              <a:spcBef>
                <a:spcPts val="750"/>
              </a:spcBef>
              <a:buNone/>
              <a:defRPr/>
            </a:pPr>
            <a:endParaRPr lang="en-US" sz="2100" dirty="0"/>
          </a:p>
          <a:p>
            <a:pPr marL="171466" indent="-171466" defTabSz="685867">
              <a:spcBef>
                <a:spcPts val="750"/>
              </a:spcBef>
              <a:buNone/>
              <a:defRPr/>
            </a:pPr>
            <a:r>
              <a:rPr lang="en-US" sz="2100" dirty="0">
                <a:hlinkClick r:id="rId2"/>
              </a:rPr>
              <a:t> Video</a:t>
            </a:r>
            <a:endParaRPr lang="en-US" sz="2100" dirty="0"/>
          </a:p>
        </p:txBody>
      </p:sp>
      <p:sp>
        <p:nvSpPr>
          <p:cNvPr id="18437" name="Footer Placeholder 5">
            <a:extLst>
              <a:ext uri="{FF2B5EF4-FFF2-40B4-BE49-F238E27FC236}">
                <a16:creationId xmlns:a16="http://schemas.microsoft.com/office/drawing/2014/main" id="{EA707B8A-B508-4271-8E4E-04C3991E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67" indent="-21433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333" indent="-171466">
              <a:spcBef>
                <a:spcPct val="20000"/>
              </a:spcBef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266" indent="-171466">
              <a:spcBef>
                <a:spcPct val="20000"/>
              </a:spcBef>
              <a:buChar char="–"/>
              <a:defRPr sz="150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200" indent="-171466">
              <a:spcBef>
                <a:spcPct val="20000"/>
              </a:spcBef>
              <a:buChar char="»"/>
              <a:defRPr sz="150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86133" indent="-17146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229067" indent="-17146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572000" indent="-17146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2914933" indent="-171466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n-US" altLang="en-US" sz="105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D6FF0D9-BDC0-49AE-AD7A-CE6A3EA2D95E}"/>
              </a:ext>
            </a:extLst>
          </p:cNvPr>
          <p:cNvSpPr txBox="1">
            <a:spLocks/>
          </p:cNvSpPr>
          <p:nvPr/>
        </p:nvSpPr>
        <p:spPr>
          <a:xfrm>
            <a:off x="3009576" y="1097035"/>
            <a:ext cx="5429820" cy="9602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4293" tIns="0" rIns="34293" bIns="0" anchor="b"/>
          <a:lstStyle/>
          <a:p>
            <a:pPr algn="ctr">
              <a:defRPr/>
            </a:pPr>
            <a:r>
              <a:rPr lang="en-US" sz="3000" b="1" cap="all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Comic Sans MS" pitchFamily="66" charset="0"/>
              </a:rPr>
              <a:t>Observing chemical Reactions</a:t>
            </a:r>
            <a:endParaRPr lang="en-US" sz="30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latin typeface="Comic Sans MS" pitchFamily="66" charset="0"/>
            </a:endParaRPr>
          </a:p>
        </p:txBody>
      </p:sp>
      <p:pic>
        <p:nvPicPr>
          <p:cNvPr id="8198" name="Picture 1" descr="Diagram, text&#10;&#10;Description automatically generated">
            <a:extLst>
              <a:ext uri="{FF2B5EF4-FFF2-40B4-BE49-F238E27FC236}">
                <a16:creationId xmlns:a16="http://schemas.microsoft.com/office/drawing/2014/main" id="{1E7EE0CF-F563-42F6-AA9B-ABC83B710A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86" y="4192281"/>
            <a:ext cx="3230260" cy="180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7982DDBD-8708-4E93-9CE9-B58147955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</p:spPr>
        <p:txBody>
          <a:bodyPr/>
          <a:lstStyle/>
          <a:p>
            <a:pPr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3300"/>
              <a:t>What is a chemical equation?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15062C02-CE9A-48BF-9A13-D24FF76BC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049" y="1604329"/>
            <a:ext cx="8229024" cy="1506398"/>
          </a:xfrm>
        </p:spPr>
        <p:txBody>
          <a:bodyPr/>
          <a:lstStyle/>
          <a:p>
            <a:pPr marL="171466" indent="-171466" defTabSz="685867">
              <a:spcBef>
                <a:spcPts val="750"/>
              </a:spcBef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2100" b="1" dirty="0">
                <a:solidFill>
                  <a:srgbClr val="FF0000"/>
                </a:solidFill>
              </a:rPr>
              <a:t>Chemical equation</a:t>
            </a:r>
            <a:r>
              <a:rPr lang="en-GB" altLang="en-US" sz="2100" dirty="0">
                <a:solidFill>
                  <a:srgbClr val="FF0000"/>
                </a:solidFill>
              </a:rPr>
              <a:t> - Describes a chemical change.</a:t>
            </a:r>
          </a:p>
          <a:p>
            <a:pPr marL="171466" indent="-171466" defTabSz="685867">
              <a:spcBef>
                <a:spcPts val="750"/>
              </a:spcBef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2100" dirty="0"/>
              <a:t>Parts of an equation: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9F73FB01-EF8B-4BF7-A580-164D39AF6E22}"/>
              </a:ext>
            </a:extLst>
          </p:cNvPr>
          <p:cNvGrpSpPr>
            <a:grpSpLocks/>
          </p:cNvGrpSpPr>
          <p:nvPr/>
        </p:nvGrpSpPr>
        <p:grpSpPr bwMode="auto">
          <a:xfrm>
            <a:off x="2762051" y="4264285"/>
            <a:ext cx="6774471" cy="643747"/>
            <a:chOff x="860" y="2961"/>
            <a:chExt cx="4704" cy="447"/>
          </a:xfrm>
        </p:grpSpPr>
        <p:sp>
          <p:nvSpPr>
            <p:cNvPr id="10256" name="AutoShape 3">
              <a:extLst>
                <a:ext uri="{FF2B5EF4-FFF2-40B4-BE49-F238E27FC236}">
                  <a16:creationId xmlns:a16="http://schemas.microsoft.com/office/drawing/2014/main" id="{61799571-CF10-4ED1-A67E-1A8B63E5BB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4" y="3057"/>
              <a:ext cx="864" cy="258"/>
            </a:xfrm>
            <a:prstGeom prst="rightArrow">
              <a:avLst>
                <a:gd name="adj1" fmla="val 23259"/>
                <a:gd name="adj2" fmla="val 77132"/>
              </a:avLst>
            </a:prstGeom>
            <a:solidFill>
              <a:srgbClr val="FFFF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10257" name="Text Box 4">
              <a:extLst>
                <a:ext uri="{FF2B5EF4-FFF2-40B4-BE49-F238E27FC236}">
                  <a16:creationId xmlns:a16="http://schemas.microsoft.com/office/drawing/2014/main" id="{DE5F69EE-0E7B-4DA4-97EE-D72D28120D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" y="2961"/>
              <a:ext cx="1780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46" tIns="42456" rIns="81646" bIns="42456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ts val="2268"/>
                </a:spcBef>
                <a:buClr>
                  <a:srgbClr val="339933"/>
                </a:buClr>
                <a:buSzPct val="100000"/>
              </a:pPr>
              <a:r>
                <a:rPr lang="en-GB" altLang="en-US" sz="3629" b="1">
                  <a:solidFill>
                    <a:srgbClr val="FFFF00"/>
                  </a:solidFill>
                  <a:latin typeface="Arial" panose="020B0604020202020204" pitchFamily="34" charset="0"/>
                </a:rPr>
                <a:t>2Ag + H</a:t>
              </a:r>
              <a:r>
                <a:rPr lang="en-GB" altLang="en-US" sz="3629" b="1" baseline="-25000">
                  <a:solidFill>
                    <a:srgbClr val="FFFF00"/>
                  </a:solidFill>
                  <a:latin typeface="Arial" panose="020B0604020202020204" pitchFamily="34" charset="0"/>
                </a:rPr>
                <a:t>2</a:t>
              </a:r>
              <a:r>
                <a:rPr lang="en-GB" altLang="en-US" sz="3629" b="1">
                  <a:solidFill>
                    <a:srgbClr val="FFFF00"/>
                  </a:solidFill>
                  <a:latin typeface="Arial" panose="020B0604020202020204" pitchFamily="34" charset="0"/>
                </a:rPr>
                <a:t>S</a:t>
              </a:r>
            </a:p>
          </p:txBody>
        </p:sp>
        <p:sp>
          <p:nvSpPr>
            <p:cNvPr id="10258" name="Text Box 5">
              <a:extLst>
                <a:ext uri="{FF2B5EF4-FFF2-40B4-BE49-F238E27FC236}">
                  <a16:creationId xmlns:a16="http://schemas.microsoft.com/office/drawing/2014/main" id="{E20515CF-2A2F-4758-ABC3-76C1BFFDD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88" y="2961"/>
              <a:ext cx="1776" cy="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46" tIns="42456" rIns="81646" bIns="42456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ts val="2268"/>
                </a:spcBef>
                <a:buClr>
                  <a:srgbClr val="339933"/>
                </a:buClr>
                <a:buSzPct val="100000"/>
              </a:pPr>
              <a:r>
                <a:rPr lang="en-GB" altLang="en-US" sz="3629" b="1">
                  <a:solidFill>
                    <a:srgbClr val="FFFF00"/>
                  </a:solidFill>
                  <a:latin typeface="Arial" panose="020B0604020202020204" pitchFamily="34" charset="0"/>
                </a:rPr>
                <a:t>Ag</a:t>
              </a:r>
              <a:r>
                <a:rPr lang="en-GB" altLang="en-US" sz="3629" b="1" baseline="-25000">
                  <a:solidFill>
                    <a:srgbClr val="FFFF00"/>
                  </a:solidFill>
                  <a:latin typeface="Arial" panose="020B0604020202020204" pitchFamily="34" charset="0"/>
                </a:rPr>
                <a:t>2</a:t>
              </a:r>
              <a:r>
                <a:rPr lang="en-GB" altLang="en-US" sz="3629" b="1">
                  <a:solidFill>
                    <a:srgbClr val="FFFF00"/>
                  </a:solidFill>
                  <a:latin typeface="Arial" panose="020B0604020202020204" pitchFamily="34" charset="0"/>
                </a:rPr>
                <a:t>S + H</a:t>
              </a:r>
              <a:r>
                <a:rPr lang="en-GB" altLang="en-US" sz="3629" b="1" baseline="-25000">
                  <a:solidFill>
                    <a:srgbClr val="FFFF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" name="Group 16">
            <a:extLst>
              <a:ext uri="{FF2B5EF4-FFF2-40B4-BE49-F238E27FC236}">
                <a16:creationId xmlns:a16="http://schemas.microsoft.com/office/drawing/2014/main" id="{936518A7-2163-4108-B018-C932C0604997}"/>
              </a:ext>
            </a:extLst>
          </p:cNvPr>
          <p:cNvGrpSpPr>
            <a:grpSpLocks/>
          </p:cNvGrpSpPr>
          <p:nvPr/>
        </p:nvGrpSpPr>
        <p:grpSpPr bwMode="auto">
          <a:xfrm>
            <a:off x="3040000" y="3296507"/>
            <a:ext cx="2625395" cy="967782"/>
            <a:chOff x="1053" y="2289"/>
            <a:chExt cx="1823" cy="672"/>
          </a:xfrm>
        </p:grpSpPr>
        <p:sp>
          <p:nvSpPr>
            <p:cNvPr id="10254" name="Text Box 7">
              <a:extLst>
                <a:ext uri="{FF2B5EF4-FFF2-40B4-BE49-F238E27FC236}">
                  <a16:creationId xmlns:a16="http://schemas.microsoft.com/office/drawing/2014/main" id="{C8E5ED4F-FB4C-43E0-BD19-027B8D039E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92" y="2289"/>
              <a:ext cx="158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46" tIns="42456" rIns="81646" bIns="42456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ts val="1361"/>
                </a:spcBef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000000"/>
                  </a:solidFill>
                  <a:latin typeface="Arial" panose="020B0604020202020204" pitchFamily="34" charset="0"/>
                </a:rPr>
                <a:t>Reactant </a:t>
              </a:r>
            </a:p>
          </p:txBody>
        </p:sp>
        <p:sp>
          <p:nvSpPr>
            <p:cNvPr id="10255" name="AutoShape 9">
              <a:extLst>
                <a:ext uri="{FF2B5EF4-FFF2-40B4-BE49-F238E27FC236}">
                  <a16:creationId xmlns:a16="http://schemas.microsoft.com/office/drawing/2014/main" id="{80D714CB-58B0-4971-87E2-A9A7ECE9E7B1}"/>
                </a:ext>
              </a:extLst>
            </p:cNvPr>
            <p:cNvSpPr>
              <a:spLocks/>
            </p:cNvSpPr>
            <p:nvPr/>
          </p:nvSpPr>
          <p:spPr bwMode="auto">
            <a:xfrm rot="5340000">
              <a:off x="1509" y="2169"/>
              <a:ext cx="336" cy="1248"/>
            </a:xfrm>
            <a:prstGeom prst="leftBrace">
              <a:avLst>
                <a:gd name="adj1" fmla="val 57038"/>
                <a:gd name="adj2" fmla="val 49718"/>
              </a:avLst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15">
            <a:extLst>
              <a:ext uri="{FF2B5EF4-FFF2-40B4-BE49-F238E27FC236}">
                <a16:creationId xmlns:a16="http://schemas.microsoft.com/office/drawing/2014/main" id="{265B2BBC-5250-4363-99EE-3C866C4560B4}"/>
              </a:ext>
            </a:extLst>
          </p:cNvPr>
          <p:cNvGrpSpPr>
            <a:grpSpLocks/>
          </p:cNvGrpSpPr>
          <p:nvPr/>
        </p:nvGrpSpPr>
        <p:grpSpPr bwMode="auto">
          <a:xfrm>
            <a:off x="7049381" y="3296507"/>
            <a:ext cx="1797309" cy="967782"/>
            <a:chOff x="3837" y="2289"/>
            <a:chExt cx="1248" cy="672"/>
          </a:xfrm>
        </p:grpSpPr>
        <p:sp>
          <p:nvSpPr>
            <p:cNvPr id="10252" name="Text Box 6">
              <a:extLst>
                <a:ext uri="{FF2B5EF4-FFF2-40B4-BE49-F238E27FC236}">
                  <a16:creationId xmlns:a16="http://schemas.microsoft.com/office/drawing/2014/main" id="{E3DD0615-32E7-4CFD-9573-B2F24E0025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76" y="2289"/>
              <a:ext cx="91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46" tIns="42456" rIns="81646" bIns="42456">
              <a:spAutoFit/>
            </a:bodyPr>
            <a:lstStyle>
              <a:lvl1pPr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ts val="1361"/>
                </a:spcBef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000000"/>
                  </a:solidFill>
                  <a:latin typeface="Arial" panose="020B0604020202020204" pitchFamily="34" charset="0"/>
                </a:rPr>
                <a:t>Product</a:t>
              </a:r>
            </a:p>
          </p:txBody>
        </p:sp>
        <p:sp>
          <p:nvSpPr>
            <p:cNvPr id="10253" name="AutoShape 10">
              <a:extLst>
                <a:ext uri="{FF2B5EF4-FFF2-40B4-BE49-F238E27FC236}">
                  <a16:creationId xmlns:a16="http://schemas.microsoft.com/office/drawing/2014/main" id="{CA5322B5-4FFC-4685-BC1B-7FFBA499E116}"/>
                </a:ext>
              </a:extLst>
            </p:cNvPr>
            <p:cNvSpPr>
              <a:spLocks/>
            </p:cNvSpPr>
            <p:nvPr/>
          </p:nvSpPr>
          <p:spPr bwMode="auto">
            <a:xfrm rot="5340000">
              <a:off x="4293" y="2169"/>
              <a:ext cx="336" cy="1248"/>
            </a:xfrm>
            <a:prstGeom prst="leftBrace">
              <a:avLst>
                <a:gd name="adj1" fmla="val 57038"/>
                <a:gd name="adj2" fmla="val 49718"/>
              </a:avLst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14">
            <a:extLst>
              <a:ext uri="{FF2B5EF4-FFF2-40B4-BE49-F238E27FC236}">
                <a16:creationId xmlns:a16="http://schemas.microsoft.com/office/drawing/2014/main" id="{7231AD5B-7011-47EF-A0F9-FF2F068C2926}"/>
              </a:ext>
            </a:extLst>
          </p:cNvPr>
          <p:cNvGrpSpPr>
            <a:grpSpLocks/>
          </p:cNvGrpSpPr>
          <p:nvPr/>
        </p:nvGrpSpPr>
        <p:grpSpPr bwMode="auto">
          <a:xfrm>
            <a:off x="5112377" y="4955563"/>
            <a:ext cx="1803069" cy="1512158"/>
            <a:chOff x="2492" y="3441"/>
            <a:chExt cx="1252" cy="1050"/>
          </a:xfrm>
        </p:grpSpPr>
        <p:sp>
          <p:nvSpPr>
            <p:cNvPr id="10250" name="AutoShape 8">
              <a:extLst>
                <a:ext uri="{FF2B5EF4-FFF2-40B4-BE49-F238E27FC236}">
                  <a16:creationId xmlns:a16="http://schemas.microsoft.com/office/drawing/2014/main" id="{235FFE20-5A69-49FB-A394-34E7D5A945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2" y="3441"/>
              <a:ext cx="240" cy="720"/>
            </a:xfrm>
            <a:prstGeom prst="upArrow">
              <a:avLst>
                <a:gd name="adj1" fmla="val 21667"/>
                <a:gd name="adj2" fmla="val 82083"/>
              </a:avLst>
            </a:prstGeom>
            <a:solidFill>
              <a:srgbClr val="000000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45000"/>
                <a:buFont typeface="Wingdings" panose="05000000000000000000" pitchFamily="2" charset="2"/>
                <a:buNone/>
              </a:pPr>
              <a:endParaRPr lang="en-US" altLang="en-US" sz="1633">
                <a:latin typeface="Arial" panose="020B0604020202020204" pitchFamily="34" charset="0"/>
              </a:endParaRPr>
            </a:p>
          </p:txBody>
        </p:sp>
        <p:sp>
          <p:nvSpPr>
            <p:cNvPr id="10251" name="Text Box 11">
              <a:extLst>
                <a:ext uri="{FF2B5EF4-FFF2-40B4-BE49-F238E27FC236}">
                  <a16:creationId xmlns:a16="http://schemas.microsoft.com/office/drawing/2014/main" id="{C5472F99-13C8-4F4B-B3C4-191D16DC1B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92" y="4257"/>
              <a:ext cx="125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81646" tIns="42456" rIns="81646" bIns="42456">
              <a:spAutoFit/>
            </a:bodyPr>
            <a:lstStyle>
              <a:lvl1pPr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723900" algn="l"/>
                  <a:tab pos="1447800" algn="l"/>
                  <a:tab pos="2171700" algn="l"/>
                  <a:tab pos="2895600" algn="l"/>
                  <a:tab pos="3619500" algn="l"/>
                </a:tabLs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ts val="1361"/>
                </a:spcBef>
                <a:buClr>
                  <a:srgbClr val="000000"/>
                </a:buClr>
                <a:buSzPct val="45000"/>
              </a:pPr>
              <a:r>
                <a:rPr lang="en-GB" altLang="en-US" sz="1633">
                  <a:solidFill>
                    <a:srgbClr val="000000"/>
                  </a:solidFill>
                  <a:latin typeface="Arial" panose="020B0604020202020204" pitchFamily="34" charset="0"/>
                </a:rPr>
                <a:t>Reaction symbol</a:t>
              </a:r>
            </a:p>
          </p:txBody>
        </p:sp>
      </p:grpSp>
      <p:pic>
        <p:nvPicPr>
          <p:cNvPr id="10248" name="Picture 5">
            <a:extLst>
              <a:ext uri="{FF2B5EF4-FFF2-40B4-BE49-F238E27FC236}">
                <a16:creationId xmlns:a16="http://schemas.microsoft.com/office/drawing/2014/main" id="{A9125516-4059-4259-9F47-DCABCEBD80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473" y="-23042"/>
            <a:ext cx="1697938" cy="1627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5" descr="Diagram, text&#10;&#10;Description automatically generated">
            <a:extLst>
              <a:ext uri="{FF2B5EF4-FFF2-40B4-BE49-F238E27FC236}">
                <a16:creationId xmlns:a16="http://schemas.microsoft.com/office/drawing/2014/main" id="{B1C4A3D8-D596-4C1B-8ABC-4D2666C9F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343" y="5351602"/>
            <a:ext cx="4738657" cy="1506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bldLvl="5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6F6AD31C-A291-4CF6-B7C4-7EFBFA723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</p:spPr>
        <p:txBody>
          <a:bodyPr/>
          <a:lstStyle/>
          <a:p>
            <a:pPr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3300"/>
              <a:t>Reactants and Products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2E0B8D4C-B9C1-485A-AAEA-972185A02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049" y="1604329"/>
            <a:ext cx="8229024" cy="4444307"/>
          </a:xfrm>
        </p:spPr>
        <p:txBody>
          <a:bodyPr/>
          <a:lstStyle/>
          <a:p>
            <a:pPr marL="171466" indent="-171466" defTabSz="685867">
              <a:spcBef>
                <a:spcPts val="750"/>
              </a:spcBef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2100" b="1">
                <a:solidFill>
                  <a:srgbClr val="FF0000"/>
                </a:solidFill>
              </a:rPr>
              <a:t>Reactant</a:t>
            </a:r>
            <a:r>
              <a:rPr lang="en-GB" altLang="en-US" sz="2100">
                <a:solidFill>
                  <a:srgbClr val="FF0000"/>
                </a:solidFill>
              </a:rPr>
              <a:t> - The chemical(s) you start with</a:t>
            </a:r>
          </a:p>
          <a:p>
            <a:pPr marL="514400" lvl="1" indent="-171466"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1800"/>
              <a:t>Written on left side of equation.</a:t>
            </a:r>
          </a:p>
          <a:p>
            <a:pPr marL="171466" indent="-171466" defTabSz="685867">
              <a:spcBef>
                <a:spcPts val="750"/>
              </a:spcBef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2100" b="1">
                <a:solidFill>
                  <a:srgbClr val="FF0000"/>
                </a:solidFill>
              </a:rPr>
              <a:t>Product</a:t>
            </a:r>
            <a:r>
              <a:rPr lang="en-GB" altLang="en-US" sz="2100">
                <a:solidFill>
                  <a:srgbClr val="FF0000"/>
                </a:solidFill>
              </a:rPr>
              <a:t> - The new chemical(s) formed </a:t>
            </a:r>
          </a:p>
          <a:p>
            <a:pPr marL="514400" lvl="1" indent="-171466"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1800"/>
              <a:t>Written on right side of equation.</a:t>
            </a:r>
          </a:p>
        </p:txBody>
      </p:sp>
      <p:pic>
        <p:nvPicPr>
          <p:cNvPr id="12292" name="Picture 1">
            <a:extLst>
              <a:ext uri="{FF2B5EF4-FFF2-40B4-BE49-F238E27FC236}">
                <a16:creationId xmlns:a16="http://schemas.microsoft.com/office/drawing/2014/main" id="{B621A6A5-AAE4-400B-9CA6-BEBF336E91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473" y="-4320"/>
            <a:ext cx="1600008" cy="1608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" descr="Diagram, text&#10;&#10;Description automatically generated">
            <a:extLst>
              <a:ext uri="{FF2B5EF4-FFF2-40B4-BE49-F238E27FC236}">
                <a16:creationId xmlns:a16="http://schemas.microsoft.com/office/drawing/2014/main" id="{914A3E2D-730A-4DEF-B6D8-033B8A1FB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222" y="4789217"/>
            <a:ext cx="4377541" cy="2041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bldLvl="5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>
            <a:extLst>
              <a:ext uri="{FF2B5EF4-FFF2-40B4-BE49-F238E27FC236}">
                <a16:creationId xmlns:a16="http://schemas.microsoft.com/office/drawing/2014/main" id="{CEBB639B-46E9-49EA-A12C-46299A3779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0049" y="313954"/>
            <a:ext cx="8229024" cy="1062832"/>
          </a:xfrm>
        </p:spPr>
        <p:txBody>
          <a:bodyPr/>
          <a:lstStyle/>
          <a:p>
            <a:pPr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sz="3300"/>
              <a:t>Subscripts and Coefficients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5DD51C6E-392B-4ED5-A733-1923FDBEA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049" y="1604329"/>
            <a:ext cx="8229024" cy="4444307"/>
          </a:xfrm>
        </p:spPr>
        <p:txBody>
          <a:bodyPr/>
          <a:lstStyle/>
          <a:p>
            <a:pPr marL="171466" indent="-171466" defTabSz="685867">
              <a:spcBef>
                <a:spcPts val="750"/>
              </a:spcBef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2100" b="1">
                <a:solidFill>
                  <a:srgbClr val="FF0000"/>
                </a:solidFill>
              </a:rPr>
              <a:t>Subscript</a:t>
            </a:r>
            <a:r>
              <a:rPr lang="en-GB" altLang="en-US" sz="2100">
                <a:solidFill>
                  <a:srgbClr val="FF0000"/>
                </a:solidFill>
              </a:rPr>
              <a:t> - shows how many atoms of an element are in a molecule.</a:t>
            </a:r>
          </a:p>
          <a:p>
            <a:pPr marL="514400" lvl="1" indent="-171466"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1800"/>
              <a:t>EX: H</a:t>
            </a:r>
            <a:r>
              <a:rPr lang="en-GB" altLang="en-US" sz="1800" baseline="-33000">
                <a:solidFill>
                  <a:srgbClr val="FF0000"/>
                </a:solidFill>
              </a:rPr>
              <a:t>2</a:t>
            </a:r>
            <a:r>
              <a:rPr lang="en-GB" altLang="en-US" sz="1800"/>
              <a:t>O</a:t>
            </a:r>
          </a:p>
          <a:p>
            <a:pPr marL="857333" lvl="2" indent="-171466"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1501"/>
              <a:t>2 atoms of hydrogen (H)</a:t>
            </a:r>
            <a:r>
              <a:rPr lang="ar-SA" altLang="en-US" sz="1501"/>
              <a:t>‏</a:t>
            </a:r>
            <a:endParaRPr lang="en-GB" altLang="en-US" sz="1501"/>
          </a:p>
          <a:p>
            <a:pPr marL="857333" lvl="2" indent="-171466"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1501"/>
              <a:t>1 atom of oxygen (O)</a:t>
            </a:r>
            <a:r>
              <a:rPr lang="ar-SA" altLang="en-US" sz="1501"/>
              <a:t>‏</a:t>
            </a:r>
            <a:endParaRPr lang="en-GB" altLang="en-US" sz="1501"/>
          </a:p>
          <a:p>
            <a:pPr marL="171466" indent="-171466" defTabSz="685867">
              <a:spcBef>
                <a:spcPts val="750"/>
              </a:spcBef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2100" b="1">
                <a:solidFill>
                  <a:srgbClr val="FF0000"/>
                </a:solidFill>
              </a:rPr>
              <a:t>Coefficient</a:t>
            </a:r>
            <a:r>
              <a:rPr lang="en-GB" altLang="en-US" sz="2100">
                <a:solidFill>
                  <a:srgbClr val="FF0000"/>
                </a:solidFill>
              </a:rPr>
              <a:t> - shows how many molecules there are of a particular chemical.</a:t>
            </a:r>
          </a:p>
          <a:p>
            <a:pPr marL="514400" lvl="1" indent="-171466"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1800"/>
              <a:t>EX: </a:t>
            </a:r>
            <a:r>
              <a:rPr lang="en-GB" altLang="en-US" sz="1800">
                <a:solidFill>
                  <a:srgbClr val="FF0000"/>
                </a:solidFill>
              </a:rPr>
              <a:t>3 </a:t>
            </a:r>
            <a:r>
              <a:rPr lang="en-GB" altLang="en-US" sz="1800"/>
              <a:t>H</a:t>
            </a:r>
            <a:r>
              <a:rPr lang="en-GB" altLang="en-US" sz="1800" baseline="-33000"/>
              <a:t>2</a:t>
            </a:r>
            <a:r>
              <a:rPr lang="en-GB" altLang="en-US" sz="1800"/>
              <a:t>O</a:t>
            </a:r>
          </a:p>
          <a:p>
            <a:pPr marL="857333" lvl="2" indent="-171466" defTabSz="685867">
              <a:tabLst>
                <a:tab pos="656722" algn="l"/>
                <a:tab pos="1313444" algn="l"/>
                <a:tab pos="1970166" algn="l"/>
                <a:tab pos="2626888" algn="l"/>
                <a:tab pos="3283610" algn="l"/>
                <a:tab pos="3940332" algn="l"/>
                <a:tab pos="4597055" algn="l"/>
                <a:tab pos="5253777" algn="l"/>
                <a:tab pos="5910499" algn="l"/>
                <a:tab pos="6567221" algn="l"/>
                <a:tab pos="7223943" algn="l"/>
                <a:tab pos="7880665" algn="l"/>
              </a:tabLst>
              <a:defRPr/>
            </a:pPr>
            <a:r>
              <a:rPr lang="en-GB" altLang="en-US" sz="1501"/>
              <a:t>Means there are 3 water molecules.</a:t>
            </a:r>
          </a:p>
        </p:txBody>
      </p:sp>
      <p:pic>
        <p:nvPicPr>
          <p:cNvPr id="14340" name="Picture 1">
            <a:extLst>
              <a:ext uri="{FF2B5EF4-FFF2-40B4-BE49-F238E27FC236}">
                <a16:creationId xmlns:a16="http://schemas.microsoft.com/office/drawing/2014/main" id="{53B80B38-60D6-42EC-85C5-8E52325EF9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346" y="30244"/>
            <a:ext cx="1669135" cy="1463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" descr="Diagram, text&#10;&#10;Description automatically generated">
            <a:extLst>
              <a:ext uri="{FF2B5EF4-FFF2-40B4-BE49-F238E27FC236}">
                <a16:creationId xmlns:a16="http://schemas.microsoft.com/office/drawing/2014/main" id="{99177004-FC3B-4487-B2B2-85231CCCC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222" y="4613763"/>
            <a:ext cx="4753778" cy="221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bldLvl="5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659</Words>
  <Application>Microsoft Office PowerPoint</Application>
  <PresentationFormat>Widescreen</PresentationFormat>
  <Paragraphs>117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Tahoma</vt:lpstr>
      <vt:lpstr>Times New Roman</vt:lpstr>
      <vt:lpstr>Wingdings</vt:lpstr>
      <vt:lpstr>Wingdings 2</vt:lpstr>
      <vt:lpstr>Office Theme</vt:lpstr>
      <vt:lpstr>Homeroom Warm Up </vt:lpstr>
      <vt:lpstr>Science Warm Up 11/17/2020</vt:lpstr>
      <vt:lpstr>Agenda</vt:lpstr>
      <vt:lpstr>PowerPoint Presentation</vt:lpstr>
      <vt:lpstr>Vocabulary Terms should be defined and written in notebook</vt:lpstr>
      <vt:lpstr>PowerPoint Presentation</vt:lpstr>
      <vt:lpstr>What is a chemical equation?</vt:lpstr>
      <vt:lpstr>Reactants and Products</vt:lpstr>
      <vt:lpstr>Subscripts and Coefficients</vt:lpstr>
      <vt:lpstr>A Chemical Reaction</vt:lpstr>
      <vt:lpstr>Law of Conservation of Mass</vt:lpstr>
      <vt:lpstr>An Unbalanced Equation</vt:lpstr>
      <vt:lpstr>PowerPoint Presentation</vt:lpstr>
      <vt:lpstr>Rules of the Game</vt:lpstr>
      <vt:lpstr>Balancing Equations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Homeroom Warm Up</dc:title>
  <dc:creator>Ebony Stanford</dc:creator>
  <cp:lastModifiedBy>Ebony Stanford</cp:lastModifiedBy>
  <cp:revision>3</cp:revision>
  <dcterms:created xsi:type="dcterms:W3CDTF">2020-11-17T12:50:11Z</dcterms:created>
  <dcterms:modified xsi:type="dcterms:W3CDTF">2020-11-17T20:06:25Z</dcterms:modified>
</cp:coreProperties>
</file>