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1" r:id="rId2"/>
    <p:sldId id="342" r:id="rId3"/>
    <p:sldId id="257" r:id="rId4"/>
    <p:sldId id="310" r:id="rId5"/>
    <p:sldId id="312" r:id="rId6"/>
    <p:sldId id="314" r:id="rId7"/>
    <p:sldId id="331" r:id="rId8"/>
    <p:sldId id="332" r:id="rId9"/>
    <p:sldId id="333" r:id="rId10"/>
    <p:sldId id="334" r:id="rId11"/>
    <p:sldId id="335" r:id="rId12"/>
    <p:sldId id="315" r:id="rId13"/>
    <p:sldId id="336" r:id="rId14"/>
    <p:sldId id="280" r:id="rId15"/>
    <p:sldId id="289" r:id="rId16"/>
    <p:sldId id="325" r:id="rId17"/>
    <p:sldId id="294" r:id="rId18"/>
    <p:sldId id="323" r:id="rId19"/>
    <p:sldId id="324" r:id="rId20"/>
    <p:sldId id="327" r:id="rId21"/>
    <p:sldId id="328" r:id="rId22"/>
    <p:sldId id="271" r:id="rId23"/>
    <p:sldId id="272" r:id="rId24"/>
    <p:sldId id="275" r:id="rId25"/>
    <p:sldId id="260" r:id="rId26"/>
    <p:sldId id="326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231CC-73FA-4EFE-BA24-B379A697C5C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673D2-AD8A-4850-AC58-BDF06EE5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08E1C38-3336-449A-9064-48F7C9F25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F63576-09AB-436B-A497-73ED17EDC84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360EAE5-C617-4ABF-B26E-CC33910FE0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688703F-A7D0-464F-BDEC-091D2E9D2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D5D2344-9310-4FB3-B203-59926BBFB0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D86938-F24C-48BB-A20D-9310159F3CC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602F090-094A-4294-A4C3-E9C45F6E97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E9E3174-9150-472B-8C33-453ABB92E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156FAC9-6158-4BE1-8FE7-25B48C476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A7F656-1F57-41DD-B514-10B178FE1B2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424EB23-BB19-4202-8624-5D07E30037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C63596C-EEDB-4934-9BDE-0431ABC7A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623446D-2511-4799-808B-38AF582DA2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D2B079-F431-4B5D-9971-02F69478A8E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C3F162-414E-4910-8F7A-DD942F450A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F840724-1DC1-4E63-995F-D7468641C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9C7272E-A662-44AB-9EB9-072F81030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EF3BA9-10AA-43BC-BDC9-9AB638CC139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65C371B-7215-4675-AE2F-CB3C1E1F23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F74189E-E575-49BC-B84B-11E0062A1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DA92-5CE0-4032-A7E3-38F7A83F0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171C-360C-43AA-B945-0D00D7BE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DA70-6218-480F-A78E-1F20BE67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939FF-E652-4077-AC69-9D19DB91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AD179-34DA-4DA5-B850-E3AC34A5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2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9A00-9DE6-42B4-BEFA-95002BCD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B627B-6C43-494A-B428-F81FA8B1B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DB7C-E760-447D-B755-3676985D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F3F51-7DD8-49A3-92EF-4128E3C5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0D232-FA5E-4603-8681-EE35CF7B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8A9AE3-7FD1-446E-B850-198ED5B02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796F4-FF6A-4931-9AE9-6BDBAF230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7770-2E41-41B2-97CE-DACE7A33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15629-D5BB-40ED-AB8A-816FEE72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1A2-D28B-46A6-9266-B238A7DC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9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E340B-FD3E-49B2-9DF7-BF439388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A1464-1F37-4880-A6D2-E49FD529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13C8D-8560-477E-B54C-DD66C8F5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BDF346A-CA59-441F-AB7C-87FEA78EA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2272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283E4A-0020-4A8D-B278-06D2E7DD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9DCAFF-3E2B-47C5-A492-49F86BD6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4CE24C-9938-42DB-8069-BB8C7069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FA753-AC0C-49D4-BD06-66FA71358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6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D28236-5822-48AB-879C-CE359A17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1D0ADB-D972-4393-940E-B6EC70D6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E6AB0B-EF8D-4624-B96E-6DE9CB3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F2D11-C658-424F-9732-82A7352D6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D771-3E57-497B-96E1-208D5C27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C7078-7497-41FC-AC28-244285543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E6774-724F-4A5F-8513-3EA6A385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57E6C-768C-471B-90AA-FAF94F08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92268-4A9A-49BE-A97C-D8753ADA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3E89-BDBA-4B3D-A3D8-2269DFA6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EE16E-80B0-4D62-84BD-F89CB3575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BD66-96F3-4364-9190-DAC465AF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25FAF-913D-4714-A868-00C2DB39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FB83-0D96-4F9B-89AF-B9881104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5A5F-51B5-40D2-990B-2A5D7550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D263-1CDF-43B1-8623-A564F224E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C395E-9986-498D-88AC-4988C8662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B7D36-498C-44F0-941B-9BAA8759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48F5C-473B-4CAD-A5AC-FC1A256F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644DF-02D0-4C2B-9322-43EB033B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C250-E04F-4F8C-AE20-FC664BF0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74989-63B7-48DF-A644-7EC90F13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67CAF-321F-418E-8B65-F3B0C3A32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69621-9CA6-4F9C-B8C3-A85423D2E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3E89F-67F4-4D99-AE0C-EED54818E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49B1A1-0282-481F-B741-94E64F0E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BFE98-3035-4904-86FA-80BFDD36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81D67-BFBD-40A7-94A7-A2D98153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6C3D1-EBFA-4415-B964-3DEDB54B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8A53E-2FEA-44FE-B80C-CD02A665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26974-A776-4252-86A8-9E2A2064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3489E-313A-4BBE-8D0C-1C956E63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B1E5B-7467-472F-A510-F0ABF514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EB928-6F3F-424E-AF02-7421852E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4591D-FC4B-4B53-A005-A4D1AF88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6C71-C51E-48AC-BE24-4C53E89F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AC3C-3288-41FD-BBC8-B92734CE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C7C83-458E-4638-921B-04436D07A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9FF1D-FDF1-45D7-9708-9F1F8062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A001D-2B2C-4B10-B42E-C2CDC466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EA036-6219-4B5B-8E74-A0C5A750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029EE-E5E2-471E-AB07-EC1FA36D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246A5-0E35-4FAB-BECA-077036158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C8580-7BA2-45B2-9161-ABF478722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610AF-6CFD-4BDB-8BFC-296BD0D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5CAD1-88E0-4F56-82CA-08BDD151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E62A4-DE13-46C0-BDAA-849040CB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7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C2004-6890-4719-B991-2C55646D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C6B33-8E5E-4A28-9875-1FBCE6AF2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967BB-C65D-40F6-B9CC-68C1A1FE8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7B225-8635-43FF-AE3F-1C051564D845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EAC42-0D6D-4011-8E3E-4F453DFA5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CC828-EB47-4412-B49B-ACD3D4BAD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C99C9-5D38-4C21-B4D1-09520B81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6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78CC-A39D-4B70-BED3-B8F95502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800" dirty="0"/>
              <a:t>Science Warm Up</a:t>
            </a:r>
            <a:br>
              <a:rPr lang="en-US" sz="4800" dirty="0"/>
            </a:br>
            <a:r>
              <a:rPr lang="en-US" sz="4800" dirty="0"/>
              <a:t>12/4/2020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C624-BEDE-454B-B398-00FCC2434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4000" dirty="0">
                <a:solidFill>
                  <a:srgbClr val="FF0000"/>
                </a:solidFill>
              </a:rPr>
              <a:t> What coefficients will balance the skeletal equation below?</a:t>
            </a:r>
          </a:p>
          <a:p>
            <a:pPr marL="0" indent="0">
              <a:buNone/>
              <a:defRPr/>
            </a:pPr>
            <a:endParaRPr lang="en-US" sz="4000" dirty="0"/>
          </a:p>
          <a:p>
            <a:pPr marL="0" indent="0">
              <a:buNone/>
              <a:defRPr/>
            </a:pPr>
            <a:r>
              <a:rPr lang="pt-BR" sz="4000" dirty="0">
                <a:latin typeface="arial" panose="020B0604020202020204" pitchFamily="34" charset="0"/>
              </a:rPr>
              <a:t>___N</a:t>
            </a:r>
            <a:r>
              <a:rPr lang="pt-BR" sz="4000" baseline="-25000" dirty="0">
                <a:latin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</a:rPr>
              <a:t>  +____ O</a:t>
            </a:r>
            <a:r>
              <a:rPr lang="pt-BR" sz="4000" baseline="-25000" dirty="0">
                <a:latin typeface="arial" panose="020B0604020202020204" pitchFamily="34" charset="0"/>
              </a:rPr>
              <a:t>2</a:t>
            </a:r>
            <a:r>
              <a:rPr lang="pt-BR" sz="4000" dirty="0">
                <a:latin typeface="arial" panose="020B0604020202020204" pitchFamily="34" charset="0"/>
              </a:rPr>
              <a:t>   →  ______NO</a:t>
            </a:r>
            <a:r>
              <a:rPr lang="pt-BR" sz="4000" baseline="-25000" dirty="0">
                <a:latin typeface="arial" panose="020B0604020202020204" pitchFamily="34" charset="0"/>
              </a:rPr>
              <a:t>2</a:t>
            </a:r>
            <a:r>
              <a:rPr lang="pt-BR" sz="4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  <a:defRPr/>
            </a:pPr>
            <a:endParaRPr lang="pt-BR" sz="40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t-BR" sz="4000" dirty="0">
                <a:latin typeface="arial" panose="020B0604020202020204" pitchFamily="34" charset="0"/>
              </a:rPr>
              <a:t>A. 2, 2, 3</a:t>
            </a:r>
          </a:p>
          <a:p>
            <a:pPr marL="0" indent="0">
              <a:buNone/>
              <a:defRPr/>
            </a:pPr>
            <a:r>
              <a:rPr lang="pt-BR" sz="4000" dirty="0">
                <a:latin typeface="arial" panose="020B0604020202020204" pitchFamily="34" charset="0"/>
              </a:rPr>
              <a:t>B. 1, 2, 2</a:t>
            </a:r>
          </a:p>
          <a:p>
            <a:pPr marL="0" indent="0">
              <a:buNone/>
              <a:defRPr/>
            </a:pPr>
            <a:r>
              <a:rPr lang="pt-BR" sz="4000" dirty="0">
                <a:latin typeface="arial" panose="020B0604020202020204" pitchFamily="34" charset="0"/>
              </a:rPr>
              <a:t>C. 3, 2, 1</a:t>
            </a:r>
          </a:p>
          <a:p>
            <a:pPr marL="0" indent="0">
              <a:buNone/>
              <a:defRPr/>
            </a:pPr>
            <a:r>
              <a:rPr lang="pt-BR" sz="4000" dirty="0">
                <a:latin typeface="arial" panose="020B0604020202020204" pitchFamily="34" charset="0"/>
              </a:rPr>
              <a:t>D. 1, 2, 1</a:t>
            </a:r>
            <a:endParaRPr lang="en-US" sz="4000" dirty="0"/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05A7B121-2034-4A85-A16C-D48A201B2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43351"/>
            <a:ext cx="2971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D2BDEE9-77D5-4591-A6A0-84529A3F4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98474"/>
            <a:ext cx="4189227" cy="1491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355FB7A4-EBFE-4CC8-822C-0767D964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“Typical” Animal Cell</a:t>
            </a:r>
          </a:p>
        </p:txBody>
      </p:sp>
      <p:pic>
        <p:nvPicPr>
          <p:cNvPr id="28675" name="Picture 4" descr="cell1">
            <a:extLst>
              <a:ext uri="{FF2B5EF4-FFF2-40B4-BE49-F238E27FC236}">
                <a16:creationId xmlns:a16="http://schemas.microsoft.com/office/drawing/2014/main" id="{4C03B871-679F-4355-8D29-07A0CDFD29E0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995364"/>
            <a:ext cx="8077200" cy="5862637"/>
          </a:xfrm>
          <a:noFill/>
        </p:spPr>
      </p:pic>
      <p:sp>
        <p:nvSpPr>
          <p:cNvPr id="28676" name="Text Box 7">
            <a:extLst>
              <a:ext uri="{FF2B5EF4-FFF2-40B4-BE49-F238E27FC236}">
                <a16:creationId xmlns:a16="http://schemas.microsoft.com/office/drawing/2014/main" id="{8F84BAB5-A317-4B2A-BCF5-99441D2D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172200"/>
            <a:ext cx="762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i="1">
                <a:latin typeface="Arial" panose="020B0604020202020204" pitchFamily="34" charset="0"/>
                <a:cs typeface="Arial" panose="020B0604020202020204" pitchFamily="34" charset="0"/>
              </a:rPr>
              <a:t>http://web.jjay.cuny.edu</a:t>
            </a: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/~</a:t>
            </a:r>
            <a:r>
              <a:rPr lang="en-US" altLang="en-US" sz="1000" i="1">
                <a:latin typeface="Arial" panose="020B0604020202020204" pitchFamily="34" charset="0"/>
                <a:cs typeface="Arial" panose="020B0604020202020204" pitchFamily="34" charset="0"/>
              </a:rPr>
              <a:t>acarpi/NSC/images/cell.gif</a:t>
            </a:r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A05F8CF-1CC6-40E3-A845-373EAFCA9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4"/>
            <a:ext cx="4189227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>
            <a:extLst>
              <a:ext uri="{FF2B5EF4-FFF2-40B4-BE49-F238E27FC236}">
                <a16:creationId xmlns:a16="http://schemas.microsoft.com/office/drawing/2014/main" id="{9147A517-5043-4A72-B584-341782B4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24600"/>
            <a:ext cx="838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http://waynesword.palomar.edu/images/plant3.gif</a:t>
            </a:r>
          </a:p>
        </p:txBody>
      </p:sp>
      <p:sp>
        <p:nvSpPr>
          <p:cNvPr id="29699" name="Rectangle 21">
            <a:extLst>
              <a:ext uri="{FF2B5EF4-FFF2-40B4-BE49-F238E27FC236}">
                <a16:creationId xmlns:a16="http://schemas.microsoft.com/office/drawing/2014/main" id="{7F179F4B-420B-4F20-A18A-D92F59B3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“Typical” Plant Cell</a:t>
            </a:r>
          </a:p>
        </p:txBody>
      </p:sp>
      <p:pic>
        <p:nvPicPr>
          <p:cNvPr id="29700" name="Picture 18" descr="1plant3">
            <a:extLst>
              <a:ext uri="{FF2B5EF4-FFF2-40B4-BE49-F238E27FC236}">
                <a16:creationId xmlns:a16="http://schemas.microsoft.com/office/drawing/2014/main" id="{242D134E-1DD8-4064-8597-9EB4B21EAD80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447800"/>
            <a:ext cx="6172200" cy="4946650"/>
          </a:xfrm>
          <a:noFill/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6FCB6B5-87EB-4229-96BA-F0D63CD0F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5"/>
            <a:ext cx="4189227" cy="13202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E1F02B47-AAA2-41E2-B651-40EDFEE5E2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6350"/>
          <a:ext cx="8229600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4928616" imgH="4102608" progId="Excel.Sheet.8">
                  <p:embed/>
                </p:oleObj>
              </mc:Choice>
              <mc:Fallback>
                <p:oleObj name="Worksheet" r:id="rId4" imgW="4928616" imgH="4102608" progId="Excel.Sheet.8">
                  <p:embed/>
                  <p:pic>
                    <p:nvPicPr>
                      <p:cNvPr id="30722" name="Object 2">
                        <a:extLst>
                          <a:ext uri="{FF2B5EF4-FFF2-40B4-BE49-F238E27FC236}">
                            <a16:creationId xmlns:a16="http://schemas.microsoft.com/office/drawing/2014/main" id="{E1F02B47-AAA2-41E2-B651-40EDFEE5E2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350"/>
                        <a:ext cx="8229600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F57C931-8812-4256-B73F-46640B0BCE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7574"/>
            <a:ext cx="1981200" cy="16482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4F1654A-46E4-487F-B86D-4138FA93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09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Parts of the Cell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68052FF-60CD-483E-B57C-383C4B41A68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9144000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Each living cell carries out the tasks of taking food, transforming food into energy, getting rid of wastes, and reproducing.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E1D8AC0F-1F69-4115-8B2D-0C2D8C129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41750"/>
            <a:ext cx="41910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25D6A04-505D-4D27-8CD3-171C06647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-31451"/>
            <a:ext cx="4189227" cy="185362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620349CD-EA18-42F3-886B-23C3044D0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600"/>
              <a:t>Cell Parts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532DB267-C503-4434-950A-4B32554067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5400"/>
              <a:t>Organelles</a:t>
            </a: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F5D6FDE-143A-4A5D-A548-DDA1A571D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4"/>
            <a:ext cx="4189227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4D4ED4F6-0E4C-46EA-8A4E-1C0F1C99F8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Surrounding the Cell</a:t>
            </a: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F02EE43-A096-401C-BBB2-FD13E67F2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4"/>
            <a:ext cx="4189227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1E9BC4-F0B0-4A75-AE18-9CC49B2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452" y="2452689"/>
            <a:ext cx="3813798" cy="367347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Cell Membrane 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Outer membrane of cell that controls movement in and out of the cell</a:t>
            </a:r>
          </a:p>
          <a:p>
            <a:pPr>
              <a:defRPr/>
            </a:pPr>
            <a:r>
              <a:rPr lang="en-US" sz="2400" dirty="0"/>
              <a:t>Selectively permeable</a:t>
            </a:r>
          </a:p>
          <a:p>
            <a:pPr>
              <a:defRPr/>
            </a:pPr>
            <a:r>
              <a:rPr lang="en-US" sz="2400" dirty="0"/>
              <a:t>Found in all cells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6867" name="Content Placeholder 5">
            <a:extLst>
              <a:ext uri="{FF2B5EF4-FFF2-40B4-BE49-F238E27FC236}">
                <a16:creationId xmlns:a16="http://schemas.microsoft.com/office/drawing/2014/main" id="{77E6F656-575D-4412-9A3C-1E4989689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52701"/>
            <a:ext cx="4038600" cy="3573463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solidFill>
                  <a:srgbClr val="FF0000"/>
                </a:solidFill>
              </a:rPr>
              <a:t>Cell Wall</a:t>
            </a:r>
          </a:p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Most commonly found in plant cells &amp; bacteria</a:t>
            </a:r>
          </a:p>
          <a:p>
            <a:pPr eaLnBrk="1" hangingPunct="1"/>
            <a:r>
              <a:rPr lang="en-US" altLang="en-US" sz="3200"/>
              <a:t>Supports &amp; protects cells</a:t>
            </a:r>
          </a:p>
          <a:p>
            <a:pPr eaLnBrk="1" hangingPunct="1"/>
            <a:endParaRPr lang="en-US" altLang="en-US"/>
          </a:p>
        </p:txBody>
      </p:sp>
      <p:pic>
        <p:nvPicPr>
          <p:cNvPr id="36870" name="Picture 1">
            <a:extLst>
              <a:ext uri="{FF2B5EF4-FFF2-40B4-BE49-F238E27FC236}">
                <a16:creationId xmlns:a16="http://schemas.microsoft.com/office/drawing/2014/main" id="{D46D7046-DD09-4284-AE0C-5822EC677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14" y="140677"/>
            <a:ext cx="2943823" cy="25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9ACEBE7-E7D8-4CBF-A2BA-04FD7C8D6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4"/>
            <a:ext cx="4189227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56E6AE2-A203-41C9-978E-8260DB907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Inside the Cell</a:t>
            </a: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DD4F84D-8B51-4855-890D-549866051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4"/>
            <a:ext cx="4189227" cy="202478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>
            <a:extLst>
              <a:ext uri="{FF2B5EF4-FFF2-40B4-BE49-F238E27FC236}">
                <a16:creationId xmlns:a16="http://schemas.microsoft.com/office/drawing/2014/main" id="{5A8DBB46-F216-46D7-805A-5FB80CAB6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0"/>
            <a:ext cx="317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9">
            <a:extLst>
              <a:ext uri="{FF2B5EF4-FFF2-40B4-BE49-F238E27FC236}">
                <a16:creationId xmlns:a16="http://schemas.microsoft.com/office/drawing/2014/main" id="{91E85F9E-251B-4227-A3CB-CEF49A3DC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51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itle 3">
            <a:extLst>
              <a:ext uri="{FF2B5EF4-FFF2-40B4-BE49-F238E27FC236}">
                <a16:creationId xmlns:a16="http://schemas.microsoft.com/office/drawing/2014/main" id="{47B84D8E-68FC-4926-8AE9-F048897A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988" y="573088"/>
            <a:ext cx="7764462" cy="132556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7" name="Text Placeholder 4">
            <a:extLst>
              <a:ext uri="{FF2B5EF4-FFF2-40B4-BE49-F238E27FC236}">
                <a16:creationId xmlns:a16="http://schemas.microsoft.com/office/drawing/2014/main" id="{4E28723D-788A-4672-900C-D67BC645E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9225" y="2105026"/>
            <a:ext cx="3600450" cy="823913"/>
          </a:xfrm>
        </p:spPr>
        <p:txBody>
          <a:bodyPr/>
          <a:lstStyle/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Nucleus</a:t>
            </a:r>
          </a:p>
        </p:txBody>
      </p:sp>
      <p:sp>
        <p:nvSpPr>
          <p:cNvPr id="38918" name="Content Placeholder 5">
            <a:extLst>
              <a:ext uri="{FF2B5EF4-FFF2-40B4-BE49-F238E27FC236}">
                <a16:creationId xmlns:a16="http://schemas.microsoft.com/office/drawing/2014/main" id="{F8E5CD0C-6ED5-4E61-9504-D1EDA4AAD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3048001"/>
            <a:ext cx="4040188" cy="3078163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controls cell activities</a:t>
            </a:r>
          </a:p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Contains genetic material - DNA</a:t>
            </a:r>
          </a:p>
          <a:p>
            <a:pPr eaLnBrk="1" hangingPunct="1"/>
            <a:endParaRPr lang="en-US" altLang="en-US"/>
          </a:p>
        </p:txBody>
      </p:sp>
      <p:sp>
        <p:nvSpPr>
          <p:cNvPr id="38919" name="Text Placeholder 6">
            <a:extLst>
              <a:ext uri="{FF2B5EF4-FFF2-40B4-BE49-F238E27FC236}">
                <a16:creationId xmlns:a16="http://schemas.microsoft.com/office/drawing/2014/main" id="{88A28723-62F3-401C-8787-D88C1D543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446338"/>
            <a:ext cx="3505200" cy="1135062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Nucleolus</a:t>
            </a:r>
          </a:p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38920" name="Content Placeholder 7">
            <a:extLst>
              <a:ext uri="{FF2B5EF4-FFF2-40B4-BE49-F238E27FC236}">
                <a16:creationId xmlns:a16="http://schemas.microsoft.com/office/drawing/2014/main" id="{E83C5DD0-0686-45D5-BE0D-75249C773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3581401"/>
            <a:ext cx="4041775" cy="2544763"/>
          </a:xfrm>
        </p:spPr>
        <p:txBody>
          <a:bodyPr/>
          <a:lstStyle/>
          <a:p>
            <a:pPr eaLnBrk="1" hangingPunct="1"/>
            <a:r>
              <a:rPr lang="en-US" altLang="en-US" sz="4000"/>
              <a:t>Inside nucleus</a:t>
            </a:r>
          </a:p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Contains RNA to build proteins </a:t>
            </a:r>
          </a:p>
          <a:p>
            <a:pPr eaLnBrk="1" hangingPunct="1"/>
            <a:endParaRPr lang="en-US" alt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9D5C3A1-0EAD-4272-B924-2FD5476279CA}"/>
              </a:ext>
            </a:extLst>
          </p:cNvPr>
          <p:cNvSpPr/>
          <p:nvPr/>
        </p:nvSpPr>
        <p:spPr>
          <a:xfrm>
            <a:off x="2452688" y="2105025"/>
            <a:ext cx="914400" cy="806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E7740871-E84B-4DB5-BD69-0A006C9E499D}"/>
              </a:ext>
            </a:extLst>
          </p:cNvPr>
          <p:cNvSpPr/>
          <p:nvPr/>
        </p:nvSpPr>
        <p:spPr>
          <a:xfrm>
            <a:off x="8839200" y="1981201"/>
            <a:ext cx="1371600" cy="93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23" name="Picture 12">
            <a:extLst>
              <a:ext uri="{FF2B5EF4-FFF2-40B4-BE49-F238E27FC236}">
                <a16:creationId xmlns:a16="http://schemas.microsoft.com/office/drawing/2014/main" id="{8B4DB918-4460-4BE7-A5AA-3979391A7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5562601"/>
            <a:ext cx="20002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57CE4E0-1AF2-4BF3-9759-E93FAD0F6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3" y="4807110"/>
            <a:ext cx="4189227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>
            <a:extLst>
              <a:ext uri="{FF2B5EF4-FFF2-40B4-BE49-F238E27FC236}">
                <a16:creationId xmlns:a16="http://schemas.microsoft.com/office/drawing/2014/main" id="{43953510-407E-4A66-9DCB-0EC9465EA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04776"/>
            <a:ext cx="28114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0">
            <a:extLst>
              <a:ext uri="{FF2B5EF4-FFF2-40B4-BE49-F238E27FC236}">
                <a16:creationId xmlns:a16="http://schemas.microsoft.com/office/drawing/2014/main" id="{8AAD5449-48E9-4CEA-8890-8FF7F8B8E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1">
            <a:extLst>
              <a:ext uri="{FF2B5EF4-FFF2-40B4-BE49-F238E27FC236}">
                <a16:creationId xmlns:a16="http://schemas.microsoft.com/office/drawing/2014/main" id="{44A24C0D-C29C-460A-A290-4917F97A4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000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itle 1">
            <a:extLst>
              <a:ext uri="{FF2B5EF4-FFF2-40B4-BE49-F238E27FC236}">
                <a16:creationId xmlns:a16="http://schemas.microsoft.com/office/drawing/2014/main" id="{D891A73B-61FE-4F52-B350-4D7BA14F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42" name="Text Placeholder 2">
            <a:extLst>
              <a:ext uri="{FF2B5EF4-FFF2-40B4-BE49-F238E27FC236}">
                <a16:creationId xmlns:a16="http://schemas.microsoft.com/office/drawing/2014/main" id="{6478E921-BCC4-4FBF-B9F9-B7A1B02B0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4113" y="2135188"/>
            <a:ext cx="3600450" cy="8239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CHROMOSOMES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841A-75E8-468B-90EA-C59406280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0600" y="2943226"/>
            <a:ext cx="3830638" cy="28797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In nucleus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Made of DNA</a:t>
            </a:r>
          </a:p>
          <a:p>
            <a:pPr>
              <a:defRPr/>
            </a:pPr>
            <a:r>
              <a:rPr lang="en-US" sz="3200" dirty="0"/>
              <a:t>Contain instructions for traits &amp; characteristics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B1D6D-66C8-47CD-BB63-BAAAA1A17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373314"/>
            <a:ext cx="4114800" cy="504825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</a:rPr>
              <a:t>CYTOPLASM</a:t>
            </a:r>
          </a:p>
        </p:txBody>
      </p:sp>
      <p:sp>
        <p:nvSpPr>
          <p:cNvPr id="39945" name="Content Placeholder 5">
            <a:extLst>
              <a:ext uri="{FF2B5EF4-FFF2-40B4-BE49-F238E27FC236}">
                <a16:creationId xmlns:a16="http://schemas.microsoft.com/office/drawing/2014/main" id="{188C4B14-FD4D-4D34-84C6-462AE0AAF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3048001"/>
            <a:ext cx="4041775" cy="3078163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Gel-like mixture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sz="3200">
                <a:solidFill>
                  <a:srgbClr val="FF0000"/>
                </a:solidFill>
              </a:rPr>
              <a:t>that holds everything in place.</a:t>
            </a:r>
          </a:p>
        </p:txBody>
      </p:sp>
      <p:pic>
        <p:nvPicPr>
          <p:cNvPr id="39946" name="Picture 8">
            <a:extLst>
              <a:ext uri="{FF2B5EF4-FFF2-40B4-BE49-F238E27FC236}">
                <a16:creationId xmlns:a16="http://schemas.microsoft.com/office/drawing/2014/main" id="{F06123AB-E58F-4560-99DE-1BB672DE3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"/>
            <a:ext cx="4364038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DE65F6-8009-4101-9F83-1E4623088F7B}"/>
              </a:ext>
            </a:extLst>
          </p:cNvPr>
          <p:cNvCxnSpPr/>
          <p:nvPr/>
        </p:nvCxnSpPr>
        <p:spPr>
          <a:xfrm flipH="1">
            <a:off x="5105400" y="2878138"/>
            <a:ext cx="533400" cy="550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5459FF-0D49-4035-81DF-E5F64F550BD1}"/>
              </a:ext>
            </a:extLst>
          </p:cNvPr>
          <p:cNvCxnSpPr/>
          <p:nvPr/>
        </p:nvCxnSpPr>
        <p:spPr>
          <a:xfrm>
            <a:off x="9525000" y="2168525"/>
            <a:ext cx="0" cy="98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9" name="Picture 12">
            <a:extLst>
              <a:ext uri="{FF2B5EF4-FFF2-40B4-BE49-F238E27FC236}">
                <a16:creationId xmlns:a16="http://schemas.microsoft.com/office/drawing/2014/main" id="{3D9E96B9-4763-4008-BDC0-6A8C349DC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5540375"/>
            <a:ext cx="19986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627EF0A-D15B-4222-A0A7-7F9F5CB08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4810559"/>
            <a:ext cx="4189227" cy="202478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3DA7629-BB26-481A-B459-3E8A90A24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r="-2" b="878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0AF9EC-B6DD-403B-ACE7-37C74231C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31" r="-2" b="9474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E1FB0F-1788-465D-8A0E-60F02ECD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F6B2F-8345-4281-A1C4-960ADCDE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Warm Up</a:t>
            </a:r>
          </a:p>
          <a:p>
            <a:pPr marL="514350" indent="-514350">
              <a:buAutoNum type="arabicPeriod"/>
            </a:pPr>
            <a:r>
              <a:rPr lang="en-US" sz="3600" dirty="0"/>
              <a:t>Review Objective</a:t>
            </a:r>
          </a:p>
          <a:p>
            <a:pPr marL="514350" indent="-514350">
              <a:buAutoNum type="arabicPeriod"/>
            </a:pPr>
            <a:r>
              <a:rPr lang="en-US" sz="3600" dirty="0"/>
              <a:t>Intro to Cells part 2 notes</a:t>
            </a:r>
          </a:p>
          <a:p>
            <a:pPr marL="514350" indent="-514350">
              <a:buAutoNum type="arabicPeriod"/>
            </a:pPr>
            <a:r>
              <a:rPr lang="en-US" sz="3600" dirty="0"/>
              <a:t>Match Me Activity</a:t>
            </a:r>
          </a:p>
          <a:p>
            <a:pPr marL="514350" indent="-514350">
              <a:buAutoNum type="arabicPeriod"/>
            </a:pPr>
            <a:r>
              <a:rPr lang="en-US" sz="3600" dirty="0"/>
              <a:t>Closure</a:t>
            </a:r>
          </a:p>
          <a:p>
            <a:pPr marL="514350" indent="-514350">
              <a:buAutoNum type="arabicPeriod"/>
            </a:pPr>
            <a:endParaRPr lang="en-US" sz="2000" dirty="0"/>
          </a:p>
          <a:p>
            <a:pPr marL="514350" indent="-51435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237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440874E-A3F8-4EC3-89A4-F398CA30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8DEA-62BD-4FD6-9D13-C04C760BD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4100" y="2286000"/>
            <a:ext cx="3600450" cy="914400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endParaRPr lang="en-US" sz="123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sz="123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123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12300" dirty="0">
                <a:solidFill>
                  <a:srgbClr val="FF0000"/>
                </a:solidFill>
              </a:rPr>
              <a:t>RIBOSOMES</a:t>
            </a:r>
          </a:p>
          <a:p>
            <a:pPr algn="ctr">
              <a:defRPr/>
            </a:pPr>
            <a:r>
              <a:rPr lang="en-US" sz="5800" dirty="0"/>
              <a:t>	</a:t>
            </a:r>
            <a:r>
              <a:rPr lang="en-US" dirty="0"/>
              <a:t>	</a:t>
            </a:r>
          </a:p>
        </p:txBody>
      </p:sp>
      <p:sp>
        <p:nvSpPr>
          <p:cNvPr id="40964" name="Content Placeholder 3">
            <a:extLst>
              <a:ext uri="{FF2B5EF4-FFF2-40B4-BE49-F238E27FC236}">
                <a16:creationId xmlns:a16="http://schemas.microsoft.com/office/drawing/2014/main" id="{6D5D6728-B88F-425A-ABE1-49F545741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3352801"/>
            <a:ext cx="4040188" cy="27733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Makes proteins</a:t>
            </a:r>
          </a:p>
          <a:p>
            <a:pPr eaLnBrk="1" hangingPunct="1"/>
            <a:r>
              <a:rPr lang="en-US" altLang="en-US"/>
              <a:t>Found on ER or floating throughout cell</a:t>
            </a:r>
          </a:p>
        </p:txBody>
      </p:sp>
      <p:sp>
        <p:nvSpPr>
          <p:cNvPr id="40965" name="Text Placeholder 4">
            <a:extLst>
              <a:ext uri="{FF2B5EF4-FFF2-40B4-BE49-F238E27FC236}">
                <a16:creationId xmlns:a16="http://schemas.microsoft.com/office/drawing/2014/main" id="{DDBDF04E-A4B0-471F-9387-22D13DB05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3200" y="2133600"/>
            <a:ext cx="3657600" cy="762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MITOCHONDRIA </a:t>
            </a:r>
          </a:p>
        </p:txBody>
      </p:sp>
      <p:pic>
        <p:nvPicPr>
          <p:cNvPr id="40966" name="Picture 6" descr="mitochondria">
            <a:extLst>
              <a:ext uri="{FF2B5EF4-FFF2-40B4-BE49-F238E27FC236}">
                <a16:creationId xmlns:a16="http://schemas.microsoft.com/office/drawing/2014/main" id="{D6AF479A-81CF-46E9-ACC6-1E2D93EF0FD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228600"/>
            <a:ext cx="2057400" cy="2057400"/>
          </a:xfr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A306A-B3B6-42A8-8154-97C43BCD6E6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629400" y="3352800"/>
            <a:ext cx="4038600" cy="24384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Provide energy for the cell</a:t>
            </a:r>
          </a:p>
          <a:p>
            <a:pPr>
              <a:defRPr/>
            </a:pPr>
            <a:r>
              <a:rPr lang="en-US" dirty="0"/>
              <a:t>Site of cellular respiration</a:t>
            </a:r>
          </a:p>
          <a:p>
            <a:pPr>
              <a:defRPr/>
            </a:pPr>
            <a:r>
              <a:rPr lang="en-US" dirty="0"/>
              <a:t>Known as the power house of the cell</a:t>
            </a:r>
          </a:p>
        </p:txBody>
      </p:sp>
      <p:pic>
        <p:nvPicPr>
          <p:cNvPr id="40968" name="Picture 7">
            <a:extLst>
              <a:ext uri="{FF2B5EF4-FFF2-40B4-BE49-F238E27FC236}">
                <a16:creationId xmlns:a16="http://schemas.microsoft.com/office/drawing/2014/main" id="{0C5E2192-E3B0-404B-9C84-E8BB72273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32351"/>
            <a:ext cx="2362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6" descr="ribosomes">
            <a:extLst>
              <a:ext uri="{FF2B5EF4-FFF2-40B4-BE49-F238E27FC236}">
                <a16:creationId xmlns:a16="http://schemas.microsoft.com/office/drawing/2014/main" id="{EB0957A6-871D-4C70-9F45-AED53EC2A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1" y="0"/>
            <a:ext cx="2347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C1348B9-8FF5-47D4-93AB-5007AD46F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3" y="4862513"/>
            <a:ext cx="3246105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576C-00A5-4618-93A6-114A5DD2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Endoplasmic reticulum</a:t>
            </a:r>
            <a:br>
              <a:rPr lang="en-US" dirty="0"/>
            </a:br>
            <a:endParaRPr lang="en-US" dirty="0"/>
          </a:p>
        </p:txBody>
      </p:sp>
      <p:pic>
        <p:nvPicPr>
          <p:cNvPr id="41987" name="Picture 20" descr="er">
            <a:extLst>
              <a:ext uri="{FF2B5EF4-FFF2-40B4-BE49-F238E27FC236}">
                <a16:creationId xmlns:a16="http://schemas.microsoft.com/office/drawing/2014/main" id="{4A0C80BD-1A19-4ECF-A172-0591EC0ABF0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9338" y="2133600"/>
            <a:ext cx="3581400" cy="3581400"/>
          </a:xfr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BF984B-1F38-4C80-98CF-6CC92C76CC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FF0000"/>
                </a:solidFill>
              </a:rPr>
              <a:t>Intercellular highway (a path along which molecules move from one part of the cell to another) </a:t>
            </a:r>
          </a:p>
          <a:p>
            <a:pPr>
              <a:defRPr/>
            </a:pPr>
            <a:r>
              <a:rPr lang="en-US" altLang="en-US" dirty="0"/>
              <a:t>Smooth ER: lacks ribosomes</a:t>
            </a:r>
          </a:p>
          <a:p>
            <a:pPr>
              <a:defRPr/>
            </a:pPr>
            <a:r>
              <a:rPr lang="en-US" altLang="en-US" dirty="0"/>
              <a:t>Rough ER (pictured): ribosomes embedded in surface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43E4910-E1E8-47E1-8092-47C815915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5"/>
            <a:ext cx="4189227" cy="15631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BAC020B-2B2F-467B-AFE6-57D83A2D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Golgi Bodies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DDFE7F9-00E3-420C-92B9-58EA34B6071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600200"/>
            <a:ext cx="3962400" cy="495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Protein 'packaging plant‘ of the cell</a:t>
            </a:r>
          </a:p>
          <a:p>
            <a:pPr eaLnBrk="1" hangingPunct="1"/>
            <a:r>
              <a:rPr lang="en-US" altLang="en-US"/>
              <a:t>Move materials out of the cell </a:t>
            </a:r>
          </a:p>
        </p:txBody>
      </p:sp>
      <p:pic>
        <p:nvPicPr>
          <p:cNvPr id="43012" name="Picture 6" descr="golgi">
            <a:extLst>
              <a:ext uri="{FF2B5EF4-FFF2-40B4-BE49-F238E27FC236}">
                <a16:creationId xmlns:a16="http://schemas.microsoft.com/office/drawing/2014/main" id="{029C174B-7359-4A8B-BF1B-8C6623BEAB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387475"/>
            <a:ext cx="4191000" cy="4191000"/>
          </a:xfrm>
          <a:noFill/>
        </p:spPr>
      </p:pic>
      <p:sp>
        <p:nvSpPr>
          <p:cNvPr id="43013" name="Text Box 7">
            <a:extLst>
              <a:ext uri="{FF2B5EF4-FFF2-40B4-BE49-F238E27FC236}">
                <a16:creationId xmlns:a16="http://schemas.microsoft.com/office/drawing/2014/main" id="{B2982A69-FCB4-4148-A95F-1C481677D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78539"/>
            <a:ext cx="731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http://library.thinkquest.org/12413/structures.html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4" name="Picture 1">
            <a:extLst>
              <a:ext uri="{FF2B5EF4-FFF2-40B4-BE49-F238E27FC236}">
                <a16:creationId xmlns:a16="http://schemas.microsoft.com/office/drawing/2014/main" id="{30112C63-F60B-45F8-8813-ABA018675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35" y="92075"/>
            <a:ext cx="2000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B3B60E6-E211-4170-818E-D006EB690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0"/>
            <a:ext cx="4189227" cy="1417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13FAC3E-35D4-43E0-9CED-96B92E2A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Lysosome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0FEAEE7-ED05-40BE-BF57-CA60D33A8A6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81200" y="1295400"/>
            <a:ext cx="4419600" cy="5257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Function: breaks down food particles, invading objects, or worn out cell parts</a:t>
            </a:r>
            <a:endParaRPr lang="en-US" altLang="en-US" sz="4000">
              <a:solidFill>
                <a:srgbClr val="FF0000"/>
              </a:solidFill>
            </a:endParaRPr>
          </a:p>
        </p:txBody>
      </p:sp>
      <p:pic>
        <p:nvPicPr>
          <p:cNvPr id="44036" name="Picture 6" descr="lysosome">
            <a:extLst>
              <a:ext uri="{FF2B5EF4-FFF2-40B4-BE49-F238E27FC236}">
                <a16:creationId xmlns:a16="http://schemas.microsoft.com/office/drawing/2014/main" id="{FF571F1E-7820-4CC4-BF71-49B04A8E05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905000"/>
            <a:ext cx="3733800" cy="3733800"/>
          </a:xfrm>
          <a:noFill/>
        </p:spPr>
      </p:pic>
      <p:sp>
        <p:nvSpPr>
          <p:cNvPr id="44037" name="Text Box 7">
            <a:extLst>
              <a:ext uri="{FF2B5EF4-FFF2-40B4-BE49-F238E27FC236}">
                <a16:creationId xmlns:a16="http://schemas.microsoft.com/office/drawing/2014/main" id="{BCD84666-75C1-4C40-B365-E7E3166A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67476"/>
            <a:ext cx="739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http://library.thinkquest.org/12413/structures.html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8" name="Picture 1">
            <a:extLst>
              <a:ext uri="{FF2B5EF4-FFF2-40B4-BE49-F238E27FC236}">
                <a16:creationId xmlns:a16="http://schemas.microsoft.com/office/drawing/2014/main" id="{F6F9CDBB-FE48-4A4F-9026-4C28E3EE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24300"/>
            <a:ext cx="2000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28CCEAC-E78C-4AC8-82B1-CAE9FC2A3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5"/>
            <a:ext cx="4189227" cy="1777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0B4102C-BC4D-471E-B979-63C76BDA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Vacuoles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0158520-7940-4A7F-951C-E193B28F2D1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Function: used for  STORAGE of wastes, nutrients, and water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45060" name="Picture 6" descr="vacuoles">
            <a:extLst>
              <a:ext uri="{FF2B5EF4-FFF2-40B4-BE49-F238E27FC236}">
                <a16:creationId xmlns:a16="http://schemas.microsoft.com/office/drawing/2014/main" id="{1616CBFE-6E77-4BFB-97C5-2BFA41BA5D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600200"/>
            <a:ext cx="4114800" cy="4114800"/>
          </a:xfrm>
          <a:noFill/>
        </p:spPr>
      </p:pic>
      <p:sp>
        <p:nvSpPr>
          <p:cNvPr id="45061" name="Text Box 7">
            <a:extLst>
              <a:ext uri="{FF2B5EF4-FFF2-40B4-BE49-F238E27FC236}">
                <a16:creationId xmlns:a16="http://schemas.microsoft.com/office/drawing/2014/main" id="{C6DAC50C-E780-4082-AE95-15CEDD787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8401"/>
            <a:ext cx="617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http://library.thinkquest.org/12413/structures.html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2" name="Picture 1">
            <a:extLst>
              <a:ext uri="{FF2B5EF4-FFF2-40B4-BE49-F238E27FC236}">
                <a16:creationId xmlns:a16="http://schemas.microsoft.com/office/drawing/2014/main" id="{9165ACC3-EFCE-4619-B067-D6E9104FA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2075"/>
            <a:ext cx="2000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259D3F2-94DD-490D-A693-18292A85A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3" y="4810994"/>
            <a:ext cx="4189227" cy="20247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31EFB5D8-F637-4C2E-A25C-61854C57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Chloroplast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806CAC40-F8B2-45AF-A5A9-678520799CB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found in plant cells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Contains green chlorophyll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Site of photosynthesis </a:t>
            </a:r>
          </a:p>
        </p:txBody>
      </p:sp>
      <p:pic>
        <p:nvPicPr>
          <p:cNvPr id="46084" name="Picture 7" descr="chloroplast">
            <a:extLst>
              <a:ext uri="{FF2B5EF4-FFF2-40B4-BE49-F238E27FC236}">
                <a16:creationId xmlns:a16="http://schemas.microsoft.com/office/drawing/2014/main" id="{DC1EC11B-588E-4781-869F-DD28200D53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768475"/>
            <a:ext cx="4038600" cy="4038600"/>
          </a:xfrm>
          <a:noFill/>
        </p:spPr>
      </p:pic>
      <p:sp>
        <p:nvSpPr>
          <p:cNvPr id="46085" name="Text Box 8">
            <a:extLst>
              <a:ext uri="{FF2B5EF4-FFF2-40B4-BE49-F238E27FC236}">
                <a16:creationId xmlns:a16="http://schemas.microsoft.com/office/drawing/2014/main" id="{3BC785EE-E8B7-4A06-AED4-61E51FD61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172201"/>
            <a:ext cx="594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http://library.thinkquest.org/12413/structures.html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6" name="Picture 1">
            <a:extLst>
              <a:ext uri="{FF2B5EF4-FFF2-40B4-BE49-F238E27FC236}">
                <a16:creationId xmlns:a16="http://schemas.microsoft.com/office/drawing/2014/main" id="{30CECA8A-367D-4BB2-A1BF-EDC530BF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152401"/>
            <a:ext cx="2000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2EBA834-A439-46B4-8E9B-1C03B1245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3" y="4696693"/>
            <a:ext cx="4189227" cy="202478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6">
            <a:extLst>
              <a:ext uri="{FF2B5EF4-FFF2-40B4-BE49-F238E27FC236}">
                <a16:creationId xmlns:a16="http://schemas.microsoft.com/office/drawing/2014/main" id="{36CC237D-2F9C-42AB-B233-DAB12CBC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MATCH ME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12FA12-27F9-45D2-A3C8-6577EB20F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0" y="2332038"/>
            <a:ext cx="4038600" cy="4525962"/>
          </a:xfrm>
        </p:spPr>
        <p:txBody>
          <a:bodyPr rtlCol="0">
            <a:normAutofit fontScale="70000" lnSpcReduction="20000"/>
          </a:bodyPr>
          <a:lstStyle/>
          <a:p>
            <a:pPr marL="914400" indent="-914400">
              <a:buFont typeface="+mj-lt"/>
              <a:buAutoNum type="arabicPeriod"/>
              <a:defRPr/>
            </a:pPr>
            <a:r>
              <a:rPr lang="en-US" sz="5100" dirty="0"/>
              <a:t>Ribosomes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5100" dirty="0"/>
              <a:t>Mitochondria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5100" dirty="0"/>
              <a:t>Golgi Body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5100" dirty="0"/>
              <a:t>Lysosomes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5100" dirty="0"/>
              <a:t>Vacuole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037CFC-7DC4-4C4D-8C7A-EB744C0DB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8850" y="2362200"/>
            <a:ext cx="4324350" cy="3429000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r>
              <a:rPr lang="en-US" sz="4000" dirty="0"/>
              <a:t>A. Packaging center for the cell </a:t>
            </a:r>
          </a:p>
          <a:p>
            <a:pPr>
              <a:defRPr/>
            </a:pPr>
            <a:r>
              <a:rPr lang="en-US" sz="4000" dirty="0"/>
              <a:t>B. Breaks down unwanted waste</a:t>
            </a:r>
          </a:p>
          <a:p>
            <a:pPr>
              <a:defRPr/>
            </a:pPr>
            <a:r>
              <a:rPr lang="en-US" sz="4000" dirty="0"/>
              <a:t>C. Provides energy for the cell</a:t>
            </a:r>
          </a:p>
          <a:p>
            <a:pPr>
              <a:defRPr/>
            </a:pPr>
            <a:r>
              <a:rPr lang="en-US" sz="4000" dirty="0"/>
              <a:t>D. Stores water, nutrients, and other items</a:t>
            </a:r>
          </a:p>
          <a:p>
            <a:pPr>
              <a:defRPr/>
            </a:pPr>
            <a:r>
              <a:rPr lang="en-US" sz="4000" dirty="0"/>
              <a:t>E. Makes proteins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7109" name="Picture 9">
            <a:extLst>
              <a:ext uri="{FF2B5EF4-FFF2-40B4-BE49-F238E27FC236}">
                <a16:creationId xmlns:a16="http://schemas.microsoft.com/office/drawing/2014/main" id="{1BBED745-5DE2-43CF-9046-B14C5C190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8575"/>
            <a:ext cx="28956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D2A97F4-5816-4FF6-8CF7-704041662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4"/>
            <a:ext cx="4189227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D38D9A3-8868-4773-A16E-CAA3CA04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Science Closure</a:t>
            </a:r>
            <a:br>
              <a:rPr lang="en-US" altLang="en-US" dirty="0"/>
            </a:br>
            <a:r>
              <a:rPr lang="en-US" altLang="en-US" dirty="0"/>
              <a:t>12/4/2020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BCCA3FE6-E0B2-4377-BB4B-6BCBA7DC4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988" y="1935164"/>
            <a:ext cx="7764462" cy="4313237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altLang="en-US" sz="9600" dirty="0">
                <a:solidFill>
                  <a:srgbClr val="FF0000"/>
                </a:solidFill>
              </a:rPr>
              <a:t>Which of the following statements are true? </a:t>
            </a:r>
          </a:p>
          <a:p>
            <a:pPr marL="0" indent="0">
              <a:buNone/>
              <a:defRPr/>
            </a:pPr>
            <a:r>
              <a:rPr lang="en-US" altLang="en-US" sz="9600" dirty="0">
                <a:solidFill>
                  <a:srgbClr val="00B0F0"/>
                </a:solidFill>
              </a:rPr>
              <a:t>(Select  all that apply.)</a:t>
            </a:r>
          </a:p>
          <a:p>
            <a:pPr marL="0" indent="0">
              <a:buNone/>
              <a:defRPr/>
            </a:pPr>
            <a:endParaRPr lang="en-US" altLang="en-US" sz="9600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US" altLang="en-US" sz="9600" dirty="0"/>
              <a:t>The nucleus controls the activities of the cell.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US" altLang="en-US" sz="9600" dirty="0"/>
              <a:t>The vacuole is the site of cellular respiration.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US" altLang="en-US" sz="9600" dirty="0"/>
              <a:t>The cell wall controls what goes in and comes out of the cell. </a:t>
            </a:r>
          </a:p>
          <a:p>
            <a:pPr marL="457200" indent="-457200">
              <a:buFont typeface="Arial" panose="020B0604020202020204" pitchFamily="34" charset="0"/>
              <a:buAutoNum type="alphaUcPeriod"/>
              <a:defRPr/>
            </a:pPr>
            <a:r>
              <a:rPr lang="en-US" altLang="en-US" sz="9600" dirty="0"/>
              <a:t>The </a:t>
            </a:r>
            <a:r>
              <a:rPr lang="en-US" altLang="en-US" sz="9600" dirty="0" err="1"/>
              <a:t>golgi</a:t>
            </a:r>
            <a:r>
              <a:rPr lang="en-US" altLang="en-US" sz="9600" dirty="0"/>
              <a:t> body is the packing center of the cell. </a:t>
            </a:r>
          </a:p>
          <a:p>
            <a:pPr marL="0" indent="0">
              <a:buNone/>
              <a:defRPr/>
            </a:pPr>
            <a:endParaRPr lang="en-US" altLang="en-US" sz="9600" dirty="0"/>
          </a:p>
          <a:p>
            <a:pPr marL="0" indent="0">
              <a:buNone/>
              <a:defRPr/>
            </a:pP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D038F6F-B8CC-4C18-82BD-70BE45B9C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5514"/>
            <a:ext cx="4189227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4B3E6-5DBC-4ED4-AB14-A1E6CECD918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90261" y="1825625"/>
            <a:ext cx="106017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SWBAT </a:t>
            </a:r>
            <a:r>
              <a:rPr lang="en-US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develop</a:t>
            </a:r>
            <a:r>
              <a:rPr lang="en-US" dirty="0">
                <a:effectLst/>
                <a:latin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construct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models</a:t>
            </a:r>
            <a:r>
              <a:rPr lang="en-US" dirty="0">
                <a:effectLst/>
                <a:latin typeface="Arial" panose="020B0604020202020204" pitchFamily="34" charset="0"/>
              </a:rPr>
              <a:t> of cells IOT </a:t>
            </a:r>
            <a:r>
              <a:rPr lang="en-US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identify</a:t>
            </a:r>
            <a:r>
              <a:rPr lang="en-US" dirty="0">
                <a:effectLst/>
                <a:latin typeface="Arial" panose="020B0604020202020204" pitchFamily="34" charset="0"/>
              </a:rPr>
              <a:t> and </a:t>
            </a:r>
            <a:r>
              <a:rPr lang="en-US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en-US" dirty="0">
                <a:effectLst/>
                <a:latin typeface="Arial" panose="020B0604020202020204" pitchFamily="34" charset="0"/>
              </a:rPr>
              <a:t> the 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structure</a:t>
            </a:r>
            <a:r>
              <a:rPr lang="en-US" dirty="0">
                <a:effectLst/>
                <a:latin typeface="Arial" panose="020B0604020202020204" pitchFamily="34" charset="0"/>
              </a:rPr>
              <a:t> and 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function</a:t>
            </a:r>
            <a:r>
              <a:rPr lang="en-US" dirty="0">
                <a:effectLst/>
                <a:latin typeface="Arial" panose="020B0604020202020204" pitchFamily="34" charset="0"/>
              </a:rPr>
              <a:t> of major cell 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organelles</a:t>
            </a:r>
            <a:r>
              <a:rPr lang="en-US" dirty="0">
                <a:effectLst/>
                <a:latin typeface="Arial" panose="020B0604020202020204" pitchFamily="34" charset="0"/>
              </a:rPr>
              <a:t> as they </a:t>
            </a:r>
            <a:r>
              <a:rPr lang="en-US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contribute</a:t>
            </a:r>
            <a:r>
              <a:rPr lang="en-US" dirty="0">
                <a:effectLst/>
                <a:latin typeface="Arial" panose="020B0604020202020204" pitchFamily="34" charset="0"/>
              </a:rPr>
              <a:t> to life activities of the cell and 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organism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4" name="Picture 4" descr="Clientmoji">
            <a:extLst>
              <a:ext uri="{FF2B5EF4-FFF2-40B4-BE49-F238E27FC236}">
                <a16:creationId xmlns:a16="http://schemas.microsoft.com/office/drawing/2014/main" id="{795DCFD4-7F9F-4B39-8A7C-AB3D0F724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22" y="4332681"/>
            <a:ext cx="2527919" cy="25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8B8B49-596C-4B20-A0F9-AC2A5CB8D169}"/>
              </a:ext>
            </a:extLst>
          </p:cNvPr>
          <p:cNvSpPr/>
          <p:nvPr/>
        </p:nvSpPr>
        <p:spPr>
          <a:xfrm>
            <a:off x="2294054" y="454025"/>
            <a:ext cx="2305877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to create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579D25E-6D7D-4C24-B8F5-649F39FE9B77}"/>
              </a:ext>
            </a:extLst>
          </p:cNvPr>
          <p:cNvSpPr/>
          <p:nvPr/>
        </p:nvSpPr>
        <p:spPr>
          <a:xfrm>
            <a:off x="3700850" y="3194444"/>
            <a:ext cx="1958485" cy="10567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arrangement of parts in an Organism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DE0DE4-419B-466A-99CE-5023382EB26B}"/>
              </a:ext>
            </a:extLst>
          </p:cNvPr>
          <p:cNvSpPr/>
          <p:nvPr/>
        </p:nvSpPr>
        <p:spPr>
          <a:xfrm>
            <a:off x="0" y="2091089"/>
            <a:ext cx="1590260" cy="1195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make clear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A9FD9F-471B-4FB4-A680-D21F0C6F0259}"/>
              </a:ext>
            </a:extLst>
          </p:cNvPr>
          <p:cNvSpPr/>
          <p:nvPr/>
        </p:nvSpPr>
        <p:spPr>
          <a:xfrm>
            <a:off x="9897946" y="519289"/>
            <a:ext cx="191305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determine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EC495C-0B01-4474-8B5F-204C2DA76F47}"/>
              </a:ext>
            </a:extLst>
          </p:cNvPr>
          <p:cNvSpPr/>
          <p:nvPr/>
        </p:nvSpPr>
        <p:spPr>
          <a:xfrm>
            <a:off x="7374885" y="365125"/>
            <a:ext cx="1714616" cy="1119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miniature representation of something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5ADADB-C2E4-49B9-B1F6-F2C9F5B9560B}"/>
              </a:ext>
            </a:extLst>
          </p:cNvPr>
          <p:cNvSpPr/>
          <p:nvPr/>
        </p:nvSpPr>
        <p:spPr>
          <a:xfrm>
            <a:off x="5004125" y="576611"/>
            <a:ext cx="157751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make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A118D6-4C88-48A2-A1C1-00CFE633855B}"/>
              </a:ext>
            </a:extLst>
          </p:cNvPr>
          <p:cNvSpPr/>
          <p:nvPr/>
        </p:nvSpPr>
        <p:spPr>
          <a:xfrm>
            <a:off x="742122" y="3530926"/>
            <a:ext cx="215467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give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4D1DA9-33E5-4197-9711-9592B568A43B}"/>
              </a:ext>
            </a:extLst>
          </p:cNvPr>
          <p:cNvSpPr/>
          <p:nvPr/>
        </p:nvSpPr>
        <p:spPr>
          <a:xfrm>
            <a:off x="6164313" y="3194444"/>
            <a:ext cx="1661491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special activity of a part.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DA35224-B926-4E6D-894F-FADAC499062F}"/>
              </a:ext>
            </a:extLst>
          </p:cNvPr>
          <p:cNvSpPr/>
          <p:nvPr/>
        </p:nvSpPr>
        <p:spPr>
          <a:xfrm>
            <a:off x="8673942" y="3336749"/>
            <a:ext cx="1661491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living thing.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47129C-F474-436F-A4FC-727F420615D4}"/>
              </a:ext>
            </a:extLst>
          </p:cNvPr>
          <p:cNvCxnSpPr>
            <a:cxnSpLocks/>
          </p:cNvCxnSpPr>
          <p:nvPr/>
        </p:nvCxnSpPr>
        <p:spPr>
          <a:xfrm flipH="1">
            <a:off x="2739223" y="2951533"/>
            <a:ext cx="387049" cy="677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43CC42-AA0E-4372-BDEE-5FD2628F9035}"/>
              </a:ext>
            </a:extLst>
          </p:cNvPr>
          <p:cNvCxnSpPr>
            <a:cxnSpLocks/>
          </p:cNvCxnSpPr>
          <p:nvPr/>
        </p:nvCxnSpPr>
        <p:spPr>
          <a:xfrm>
            <a:off x="3496029" y="1368425"/>
            <a:ext cx="0" cy="53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1E75ADE-6DE1-4DEF-8E63-2925484D1BFA}"/>
              </a:ext>
            </a:extLst>
          </p:cNvPr>
          <p:cNvCxnSpPr>
            <a:cxnSpLocks/>
          </p:cNvCxnSpPr>
          <p:nvPr/>
        </p:nvCxnSpPr>
        <p:spPr>
          <a:xfrm>
            <a:off x="5659336" y="1502091"/>
            <a:ext cx="0" cy="400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58E920-C7C8-4F02-B39C-33DF6E6CC04E}"/>
              </a:ext>
            </a:extLst>
          </p:cNvPr>
          <p:cNvCxnSpPr>
            <a:cxnSpLocks/>
          </p:cNvCxnSpPr>
          <p:nvPr/>
        </p:nvCxnSpPr>
        <p:spPr>
          <a:xfrm flipH="1">
            <a:off x="10429461" y="1433689"/>
            <a:ext cx="250300" cy="458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CCF4AF-9277-44EF-955B-4FF5B3E35C91}"/>
              </a:ext>
            </a:extLst>
          </p:cNvPr>
          <p:cNvCxnSpPr>
            <a:cxnSpLocks/>
          </p:cNvCxnSpPr>
          <p:nvPr/>
        </p:nvCxnSpPr>
        <p:spPr>
          <a:xfrm flipH="1">
            <a:off x="7302132" y="1482698"/>
            <a:ext cx="352375" cy="404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42C2E5-92D3-4F8A-8430-44D2744FAE32}"/>
              </a:ext>
            </a:extLst>
          </p:cNvPr>
          <p:cNvCxnSpPr>
            <a:cxnSpLocks/>
          </p:cNvCxnSpPr>
          <p:nvPr/>
        </p:nvCxnSpPr>
        <p:spPr>
          <a:xfrm>
            <a:off x="9306340" y="2871905"/>
            <a:ext cx="43070" cy="55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64F7238-AE01-4C8C-9F53-995CC89EB3BD}"/>
              </a:ext>
            </a:extLst>
          </p:cNvPr>
          <p:cNvCxnSpPr>
            <a:cxnSpLocks/>
          </p:cNvCxnSpPr>
          <p:nvPr/>
        </p:nvCxnSpPr>
        <p:spPr>
          <a:xfrm>
            <a:off x="4226001" y="2523020"/>
            <a:ext cx="0" cy="758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B8C292-2662-4BA7-B045-908796EFB2B2}"/>
              </a:ext>
            </a:extLst>
          </p:cNvPr>
          <p:cNvCxnSpPr>
            <a:cxnSpLocks/>
          </p:cNvCxnSpPr>
          <p:nvPr/>
        </p:nvCxnSpPr>
        <p:spPr>
          <a:xfrm>
            <a:off x="6606096" y="2543667"/>
            <a:ext cx="0" cy="671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84CF9A-B1D6-475B-A94B-A7B8A8B3AADF}"/>
              </a:ext>
            </a:extLst>
          </p:cNvPr>
          <p:cNvCxnSpPr>
            <a:cxnSpLocks/>
          </p:cNvCxnSpPr>
          <p:nvPr/>
        </p:nvCxnSpPr>
        <p:spPr>
          <a:xfrm>
            <a:off x="10538008" y="2523020"/>
            <a:ext cx="487801" cy="257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5182E5-D55D-452E-A54A-70E0F64668CC}"/>
              </a:ext>
            </a:extLst>
          </p:cNvPr>
          <p:cNvCxnSpPr>
            <a:cxnSpLocks/>
          </p:cNvCxnSpPr>
          <p:nvPr/>
        </p:nvCxnSpPr>
        <p:spPr>
          <a:xfrm flipH="1">
            <a:off x="1387685" y="2523020"/>
            <a:ext cx="354975" cy="29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2FF5F32-8281-4E4E-B718-6724986FA3E9}"/>
              </a:ext>
            </a:extLst>
          </p:cNvPr>
          <p:cNvSpPr/>
          <p:nvPr/>
        </p:nvSpPr>
        <p:spPr>
          <a:xfrm>
            <a:off x="10601740" y="2671082"/>
            <a:ext cx="1562132" cy="1051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One of the small bodies in a cell’s cytoplasm</a:t>
            </a:r>
          </a:p>
        </p:txBody>
      </p:sp>
    </p:spTree>
    <p:extLst>
      <p:ext uri="{BB962C8B-B14F-4D97-AF65-F5344CB8AC3E}">
        <p14:creationId xmlns:p14="http://schemas.microsoft.com/office/powerpoint/2010/main" val="3499531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38F0211-E83F-4688-93B3-8A5512E8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09600"/>
            <a:ext cx="3597965" cy="755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The Cell Theory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443668A-1587-47C0-BAFE-B15EB7620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577009"/>
            <a:ext cx="7696200" cy="505239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Who developed the cell theory?</a:t>
            </a:r>
          </a:p>
          <a:p>
            <a:pPr lvl="1" eaLnBrk="1" hangingPunct="1"/>
            <a:r>
              <a:rPr lang="en-US" altLang="en-US" sz="3600" dirty="0"/>
              <a:t>Matthias Schleiden (1838): concluded that all plants are composed of cells</a:t>
            </a:r>
          </a:p>
          <a:p>
            <a:pPr lvl="1" eaLnBrk="1" hangingPunct="1"/>
            <a:r>
              <a:rPr lang="en-US" altLang="en-US" sz="3600" dirty="0"/>
              <a:t>Theodor Schwann (1839): concluded that all animals are composed of cells</a:t>
            </a:r>
          </a:p>
          <a:p>
            <a:pPr lvl="1" eaLnBrk="1" hangingPunct="1"/>
            <a:r>
              <a:rPr lang="en-US" altLang="en-US" sz="3600" dirty="0"/>
              <a:t>Rudolph Virchow (1855): determined that cells come only from other cells</a:t>
            </a:r>
          </a:p>
        </p:txBody>
      </p:sp>
      <p:pic>
        <p:nvPicPr>
          <p:cNvPr id="17412" name="Picture 5" descr="schleiden">
            <a:extLst>
              <a:ext uri="{FF2B5EF4-FFF2-40B4-BE49-F238E27FC236}">
                <a16:creationId xmlns:a16="http://schemas.microsoft.com/office/drawing/2014/main" id="{D249B1C5-4086-467D-A9DD-3116A55E0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1373188"/>
            <a:ext cx="1408112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schwann">
            <a:extLst>
              <a:ext uri="{FF2B5EF4-FFF2-40B4-BE49-F238E27FC236}">
                <a16:creationId xmlns:a16="http://schemas.microsoft.com/office/drawing/2014/main" id="{74042FC5-DD40-49F8-AA29-5622E90B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4" y="3208338"/>
            <a:ext cx="1379537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rudolf_virchow">
            <a:extLst>
              <a:ext uri="{FF2B5EF4-FFF2-40B4-BE49-F238E27FC236}">
                <a16:creationId xmlns:a16="http://schemas.microsoft.com/office/drawing/2014/main" id="{7049F67C-86E7-482E-AAB4-26B9FCA4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5022850"/>
            <a:ext cx="13620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2E62E92-D8D4-43A2-8A48-7546EB494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"/>
            <a:ext cx="4189227" cy="1379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8C28C66-4D54-4842-8561-64E6BCF7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09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/>
              <a:t>Cell Diversity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16EE335-3EC7-4258-A05B-0DA20A088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0" y="1981200"/>
            <a:ext cx="5867400" cy="4648200"/>
          </a:xfrm>
        </p:spPr>
        <p:txBody>
          <a:bodyPr/>
          <a:lstStyle/>
          <a:p>
            <a:pPr eaLnBrk="1" hangingPunct="1"/>
            <a:r>
              <a:rPr lang="en-US" altLang="en-US"/>
              <a:t>Size</a:t>
            </a:r>
          </a:p>
          <a:p>
            <a:pPr eaLnBrk="1" hangingPunct="1"/>
            <a:r>
              <a:rPr lang="en-US" altLang="en-US"/>
              <a:t>Shape</a:t>
            </a:r>
          </a:p>
          <a:p>
            <a:pPr eaLnBrk="1" hangingPunct="1"/>
            <a:r>
              <a:rPr lang="en-US" altLang="en-US"/>
              <a:t>Internal Organization</a:t>
            </a: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A2350AB-6AD7-46F9-92F7-B2543D361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127574"/>
            <a:ext cx="4189227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0" name="Picture 12" descr="ostrich">
            <a:extLst>
              <a:ext uri="{FF2B5EF4-FFF2-40B4-BE49-F238E27FC236}">
                <a16:creationId xmlns:a16="http://schemas.microsoft.com/office/drawing/2014/main" id="{C5ACCA6C-C8F6-454E-ACEE-1C69580A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191000"/>
            <a:ext cx="26892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B91BD014-E1E6-49C8-BB65-45B306367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362200"/>
            <a:ext cx="8382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Cell Diversity- Size</a:t>
            </a:r>
          </a:p>
        </p:txBody>
      </p:sp>
      <p:pic>
        <p:nvPicPr>
          <p:cNvPr id="89092" name="Picture 4" descr="bacterium">
            <a:extLst>
              <a:ext uri="{FF2B5EF4-FFF2-40B4-BE49-F238E27FC236}">
                <a16:creationId xmlns:a16="http://schemas.microsoft.com/office/drawing/2014/main" id="{B08E9220-385A-49D8-89DD-F94C0712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"/>
            <a:ext cx="32766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giraffe">
            <a:extLst>
              <a:ext uri="{FF2B5EF4-FFF2-40B4-BE49-F238E27FC236}">
                <a16:creationId xmlns:a16="http://schemas.microsoft.com/office/drawing/2014/main" id="{08CFB496-2DDF-4F95-B1B2-7A92C1AD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76714"/>
            <a:ext cx="3656013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 descr="ostrich_egg">
            <a:extLst>
              <a:ext uri="{FF2B5EF4-FFF2-40B4-BE49-F238E27FC236}">
                <a16:creationId xmlns:a16="http://schemas.microsoft.com/office/drawing/2014/main" id="{A1A0D517-86DC-494F-A33D-33407BE7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4117976"/>
            <a:ext cx="365601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7">
            <a:extLst>
              <a:ext uri="{FF2B5EF4-FFF2-40B4-BE49-F238E27FC236}">
                <a16:creationId xmlns:a16="http://schemas.microsoft.com/office/drawing/2014/main" id="{F2B265C7-443E-4F78-BB75-FB1F839C3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6" y="3657600"/>
            <a:ext cx="4147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6 inches long, 5 inches wide, 3 pounds</a:t>
            </a:r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D9FEB913-E38D-427E-AE6F-8774A6A3D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9" y="768350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Smallest Cells:</a:t>
            </a:r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EEC0D2FD-519E-4E43-B894-EF0790C7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657600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Longest Cells:</a:t>
            </a:r>
          </a:p>
        </p:txBody>
      </p:sp>
      <p:sp>
        <p:nvSpPr>
          <p:cNvPr id="89098" name="Rectangle 10">
            <a:extLst>
              <a:ext uri="{FF2B5EF4-FFF2-40B4-BE49-F238E27FC236}">
                <a16:creationId xmlns:a16="http://schemas.microsoft.com/office/drawing/2014/main" id="{525D9AE0-14A4-4194-9F3E-0AB79AB3E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29200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Ostrich Egg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FE9375FE-7C80-4710-BB45-4E3AC272F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1" y="3200400"/>
            <a:ext cx="1595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Biggest Cells:</a:t>
            </a:r>
          </a:p>
        </p:txBody>
      </p:sp>
      <p:pic>
        <p:nvPicPr>
          <p:cNvPr id="12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C630F17-F36A-4056-AFE2-9F87F3411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0"/>
            <a:ext cx="4189227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  <p:bldP spid="89098" grpId="0"/>
      <p:bldP spid="890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9C48FC5E-66B7-407B-A7A8-126712AD2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533401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/>
              <a:t>Two Types of Cells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D5C89256-EAC5-47E4-BD1E-FF4FF8EEAC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2362200"/>
            <a:ext cx="6400800" cy="1752600"/>
          </a:xfrm>
        </p:spPr>
        <p:txBody>
          <a:bodyPr/>
          <a:lstStyle/>
          <a:p>
            <a:pPr algn="l" eaLnBrk="1" hangingPunct="1">
              <a:buFontTx/>
              <a:buChar char="•"/>
              <a:defRPr/>
            </a:pPr>
            <a:r>
              <a:rPr lang="en-US" altLang="en-US"/>
              <a:t>Prokaryotic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altLang="en-US"/>
              <a:t>Eukaryotic</a:t>
            </a: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3E8911D-0AB1-402A-A0E5-D57D5904C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0"/>
            <a:ext cx="4189227" cy="1294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B96424B-A645-4012-BDB5-2900BCB2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Prokaryotic Cells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9B40E0D-2469-4A2B-8557-3AFEC6BC7DB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Do not have structures surrounded by membranes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Few internal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One-celled organisms, Bacteria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pic>
        <p:nvPicPr>
          <p:cNvPr id="26628" name="Picture 4" descr="prokaryote">
            <a:extLst>
              <a:ext uri="{FF2B5EF4-FFF2-40B4-BE49-F238E27FC236}">
                <a16:creationId xmlns:a16="http://schemas.microsoft.com/office/drawing/2014/main" id="{E7C43ADD-33C1-45BB-B4E7-786F4AC84B1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143001"/>
            <a:ext cx="3581400" cy="3101975"/>
          </a:xfrm>
          <a:noFill/>
        </p:spPr>
      </p:pic>
      <p:sp>
        <p:nvSpPr>
          <p:cNvPr id="26629" name="Text Box 6">
            <a:extLst>
              <a:ext uri="{FF2B5EF4-FFF2-40B4-BE49-F238E27FC236}">
                <a16:creationId xmlns:a16="http://schemas.microsoft.com/office/drawing/2014/main" id="{33AE4F09-5AB9-4A82-AA6C-6E7AB0638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400800"/>
            <a:ext cx="655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http://library.thinkquest.org/C004535/prokaryotic_cells.html</a:t>
            </a:r>
          </a:p>
        </p:txBody>
      </p:sp>
      <p:pic>
        <p:nvPicPr>
          <p:cNvPr id="26630" name="Picture 5">
            <a:extLst>
              <a:ext uri="{FF2B5EF4-FFF2-40B4-BE49-F238E27FC236}">
                <a16:creationId xmlns:a16="http://schemas.microsoft.com/office/drawing/2014/main" id="{8329ADAB-CC3E-4398-8340-76FF4D56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7" r="-1785" b="9525"/>
          <a:stretch>
            <a:fillRect/>
          </a:stretch>
        </p:blipFill>
        <p:spPr bwMode="auto">
          <a:xfrm>
            <a:off x="6096000" y="4581526"/>
            <a:ext cx="33528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A2CFFA7-595A-4BF7-AC52-0B16D762B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3" y="4833217"/>
            <a:ext cx="4189227" cy="202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F76BA5F-07AE-424E-A1A0-2D730D7E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Eukaryotic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F9F760B-48BB-4D9A-B0D2-588262974B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057400" y="1295400"/>
            <a:ext cx="8077200" cy="1219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Contain </a:t>
            </a:r>
            <a:r>
              <a:rPr lang="en-US" altLang="en-US" i="1" u="sng">
                <a:solidFill>
                  <a:srgbClr val="FF0000"/>
                </a:solidFill>
              </a:rPr>
              <a:t>organelles</a:t>
            </a:r>
            <a:r>
              <a:rPr lang="en-US" altLang="en-US">
                <a:solidFill>
                  <a:srgbClr val="FF0000"/>
                </a:solidFill>
              </a:rPr>
              <a:t> surrounded by membranes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Most living organisms</a:t>
            </a:r>
          </a:p>
          <a:p>
            <a:pPr eaLnBrk="1" hangingPunct="1"/>
            <a:endParaRPr lang="en-US" altLang="en-US"/>
          </a:p>
        </p:txBody>
      </p:sp>
      <p:pic>
        <p:nvPicPr>
          <p:cNvPr id="27652" name="Picture 13" descr="eukaryote_animal">
            <a:extLst>
              <a:ext uri="{FF2B5EF4-FFF2-40B4-BE49-F238E27FC236}">
                <a16:creationId xmlns:a16="http://schemas.microsoft.com/office/drawing/2014/main" id="{6382FBE0-C0D5-4C79-9B2C-1B434FAE13F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743200"/>
            <a:ext cx="4375150" cy="3646488"/>
          </a:xfrm>
          <a:noFill/>
        </p:spPr>
      </p:pic>
      <p:pic>
        <p:nvPicPr>
          <p:cNvPr id="27653" name="Picture 14" descr="eukaryote_plant">
            <a:extLst>
              <a:ext uri="{FF2B5EF4-FFF2-40B4-BE49-F238E27FC236}">
                <a16:creationId xmlns:a16="http://schemas.microsoft.com/office/drawing/2014/main" id="{16A8A649-67EF-469F-BFD9-6B244902A97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895600"/>
            <a:ext cx="4191000" cy="3168650"/>
          </a:xfrm>
          <a:noFill/>
        </p:spPr>
      </p:pic>
      <p:sp>
        <p:nvSpPr>
          <p:cNvPr id="27654" name="Text Box 15">
            <a:extLst>
              <a:ext uri="{FF2B5EF4-FFF2-40B4-BE49-F238E27FC236}">
                <a16:creationId xmlns:a16="http://schemas.microsoft.com/office/drawing/2014/main" id="{C59CB541-606B-4611-BE5E-6C99E871B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43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</a:p>
        </p:txBody>
      </p:sp>
      <p:sp>
        <p:nvSpPr>
          <p:cNvPr id="27655" name="Text Box 16">
            <a:extLst>
              <a:ext uri="{FF2B5EF4-FFF2-40B4-BE49-F238E27FC236}">
                <a16:creationId xmlns:a16="http://schemas.microsoft.com/office/drawing/2014/main" id="{B5CFAB3D-4063-46BA-B68E-F888FB30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</a:p>
        </p:txBody>
      </p:sp>
      <p:sp>
        <p:nvSpPr>
          <p:cNvPr id="27656" name="Text Box 17">
            <a:extLst>
              <a:ext uri="{FF2B5EF4-FFF2-40B4-BE49-F238E27FC236}">
                <a16:creationId xmlns:a16="http://schemas.microsoft.com/office/drawing/2014/main" id="{183F1D63-29B0-4140-B9CF-B4B355CA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1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Text Box 18">
            <a:extLst>
              <a:ext uri="{FF2B5EF4-FFF2-40B4-BE49-F238E27FC236}">
                <a16:creationId xmlns:a16="http://schemas.microsoft.com/office/drawing/2014/main" id="{11466333-91A4-4010-9B5B-B524D2573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324600"/>
            <a:ext cx="525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cs typeface="Arial" panose="020B0604020202020204" pitchFamily="34" charset="0"/>
              </a:rPr>
              <a:t>http://library.thinkquest.org/C004535/eukaryotic_cells.html</a:t>
            </a:r>
          </a:p>
        </p:txBody>
      </p:sp>
      <p:pic>
        <p:nvPicPr>
          <p:cNvPr id="10" name="Picture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5767FD0-8954-41C1-9644-F1AE0F6B4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3" y="46038"/>
            <a:ext cx="4189227" cy="1300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726</Words>
  <Application>Microsoft Office PowerPoint</Application>
  <PresentationFormat>Widescreen</PresentationFormat>
  <Paragraphs>141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Office Theme</vt:lpstr>
      <vt:lpstr>Microsoft Excel Worksheet</vt:lpstr>
      <vt:lpstr>Science Warm Up 12/4/2020</vt:lpstr>
      <vt:lpstr>Agenda</vt:lpstr>
      <vt:lpstr>PowerPoint Presentation</vt:lpstr>
      <vt:lpstr>The Cell Theory</vt:lpstr>
      <vt:lpstr>Cell Diversity</vt:lpstr>
      <vt:lpstr>Cell Diversity- Size</vt:lpstr>
      <vt:lpstr>Two Types of Cells</vt:lpstr>
      <vt:lpstr>Prokaryotic Cells</vt:lpstr>
      <vt:lpstr>Eukaryotic</vt:lpstr>
      <vt:lpstr>“Typical” Animal Cell</vt:lpstr>
      <vt:lpstr>“Typical” Plant Cell</vt:lpstr>
      <vt:lpstr>PowerPoint Presentation</vt:lpstr>
      <vt:lpstr>The Parts of the Cell</vt:lpstr>
      <vt:lpstr>Cell Parts</vt:lpstr>
      <vt:lpstr>Surrounding the Cell</vt:lpstr>
      <vt:lpstr>PowerPoint Presentation</vt:lpstr>
      <vt:lpstr>Inside the Cell</vt:lpstr>
      <vt:lpstr>PowerPoint Presentation</vt:lpstr>
      <vt:lpstr>PowerPoint Presentation</vt:lpstr>
      <vt:lpstr>PowerPoint Presentation</vt:lpstr>
      <vt:lpstr>Endoplasmic reticulum </vt:lpstr>
      <vt:lpstr>Golgi Bodies</vt:lpstr>
      <vt:lpstr>Lysosome</vt:lpstr>
      <vt:lpstr>Vacuoles</vt:lpstr>
      <vt:lpstr>Chloroplast</vt:lpstr>
      <vt:lpstr>MATCH ME </vt:lpstr>
      <vt:lpstr>Science Closure 12/4/2020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Warm Up 12/4/2020</dc:title>
  <dc:creator>Ebony Stanford</dc:creator>
  <cp:lastModifiedBy>Ebony Stanford</cp:lastModifiedBy>
  <cp:revision>2</cp:revision>
  <dcterms:created xsi:type="dcterms:W3CDTF">2020-12-04T13:07:21Z</dcterms:created>
  <dcterms:modified xsi:type="dcterms:W3CDTF">2020-12-04T13:21:46Z</dcterms:modified>
</cp:coreProperties>
</file>