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2" r:id="rId2"/>
    <p:sldId id="339" r:id="rId3"/>
    <p:sldId id="340" r:id="rId4"/>
    <p:sldId id="257" r:id="rId5"/>
    <p:sldId id="341" r:id="rId6"/>
    <p:sldId id="258" r:id="rId7"/>
    <p:sldId id="290" r:id="rId8"/>
    <p:sldId id="267" r:id="rId9"/>
    <p:sldId id="330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25658-1004-4592-AC04-7CEBAAA42EE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FDA9A6-4A30-44C5-8C2E-C0E3154739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Cell-the smallest unit that can perform all life’s processes.</a:t>
          </a:r>
        </a:p>
      </dgm:t>
    </dgm:pt>
    <dgm:pt modelId="{256167D7-180F-49A3-BCFD-25C0454C83EC}" type="parTrans" cxnId="{371BBA05-7CB4-46E1-8C6C-332EACFD52EB}">
      <dgm:prSet/>
      <dgm:spPr/>
      <dgm:t>
        <a:bodyPr/>
        <a:lstStyle/>
        <a:p>
          <a:endParaRPr lang="en-US"/>
        </a:p>
      </dgm:t>
    </dgm:pt>
    <dgm:pt modelId="{39CC0EF9-AA12-4FAA-B7A8-E4D380F477E2}" type="sibTrans" cxnId="{371BBA05-7CB4-46E1-8C6C-332EACFD52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066812-824B-46F7-8F3A-15B4F22987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Organism-anything that can carry out life processes independently.</a:t>
          </a:r>
        </a:p>
      </dgm:t>
    </dgm:pt>
    <dgm:pt modelId="{A1BA44E0-1039-4349-B4C1-4A7493C59FCB}" type="parTrans" cxnId="{2E42E0CA-A2A9-42ED-A5E0-DECD88006690}">
      <dgm:prSet/>
      <dgm:spPr/>
      <dgm:t>
        <a:bodyPr/>
        <a:lstStyle/>
        <a:p>
          <a:endParaRPr lang="en-US"/>
        </a:p>
      </dgm:t>
    </dgm:pt>
    <dgm:pt modelId="{AB0265E8-78DD-4B01-AA12-CE4C85DE4150}" type="sibTrans" cxnId="{2E42E0CA-A2A9-42ED-A5E0-DECD880066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AF3974-E596-4AB0-93C4-DD9116517D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Cell Membrane- a layer that covers a cell and acts as a barrier between the inside of a cell and the cell’s environment.</a:t>
          </a:r>
        </a:p>
      </dgm:t>
    </dgm:pt>
    <dgm:pt modelId="{6A49E4B7-3E20-4F5D-91BD-138E1A5E6D54}" type="parTrans" cxnId="{9365E40A-7B9E-42A5-98A2-094EAAEA8567}">
      <dgm:prSet/>
      <dgm:spPr/>
      <dgm:t>
        <a:bodyPr/>
        <a:lstStyle/>
        <a:p>
          <a:endParaRPr lang="en-US"/>
        </a:p>
      </dgm:t>
    </dgm:pt>
    <dgm:pt modelId="{ED03E33D-AECB-472A-AA02-81AB856CC91A}" type="sibTrans" cxnId="{9365E40A-7B9E-42A5-98A2-094EAAEA85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FCFCFA-6C65-4CCF-87FC-C07BA9D8B9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Cytoplasm- the region inside the cell that includes the fluid.</a:t>
          </a:r>
        </a:p>
      </dgm:t>
    </dgm:pt>
    <dgm:pt modelId="{77E5987D-4031-44B2-9BD6-5C66551544D2}" type="parTrans" cxnId="{F8A8E1CD-2132-40CD-9D2C-243D74F86ED9}">
      <dgm:prSet/>
      <dgm:spPr/>
      <dgm:t>
        <a:bodyPr/>
        <a:lstStyle/>
        <a:p>
          <a:endParaRPr lang="en-US"/>
        </a:p>
      </dgm:t>
    </dgm:pt>
    <dgm:pt modelId="{42B16A15-C962-4840-B3D8-9BF6C20990C7}" type="sibTrans" cxnId="{F8A8E1CD-2132-40CD-9D2C-243D74F86E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9EA983-8D91-4DCB-9114-4287B7C715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Organelle- one of the small bodies in a cell’s cytoplasm that are specialized to perform a specific function.</a:t>
          </a:r>
        </a:p>
      </dgm:t>
    </dgm:pt>
    <dgm:pt modelId="{8180FF23-DAEB-4610-8807-36E22E9B6324}" type="parTrans" cxnId="{58400A35-805D-40A9-95EE-EA6B1EC367DB}">
      <dgm:prSet/>
      <dgm:spPr/>
      <dgm:t>
        <a:bodyPr/>
        <a:lstStyle/>
        <a:p>
          <a:endParaRPr lang="en-US"/>
        </a:p>
      </dgm:t>
    </dgm:pt>
    <dgm:pt modelId="{51620FE3-9238-49C2-831B-D53722543D23}" type="sibTrans" cxnId="{58400A35-805D-40A9-95EE-EA6B1EC367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8E2392-5F72-4530-BE1A-6202DFE8E2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Nucleus- a membrane bound organelle that contains the cell’s DNA and controls the cell’s activities.</a:t>
          </a:r>
        </a:p>
      </dgm:t>
    </dgm:pt>
    <dgm:pt modelId="{53C27A47-8666-4637-9479-9E6AAD7BE992}" type="parTrans" cxnId="{9F75A6BD-ACA6-455B-8733-89999DB691BE}">
      <dgm:prSet/>
      <dgm:spPr/>
      <dgm:t>
        <a:bodyPr/>
        <a:lstStyle/>
        <a:p>
          <a:endParaRPr lang="en-US"/>
        </a:p>
      </dgm:t>
    </dgm:pt>
    <dgm:pt modelId="{2B1B6FF9-B0F5-429F-B6A9-963C59F06876}" type="sibTrans" cxnId="{9F75A6BD-ACA6-455B-8733-89999DB691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4BAC79-AE6B-4D48-ADD9-D611DF55ED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Prokaryote- A single celled organism that does not have a nucleus or membrane bound organelles.</a:t>
          </a:r>
        </a:p>
      </dgm:t>
    </dgm:pt>
    <dgm:pt modelId="{D1CF2EAE-920D-4562-9AE7-FAC42C5C0675}" type="parTrans" cxnId="{AAD6CE2E-1A94-44D7-81D9-43AB777C69A7}">
      <dgm:prSet/>
      <dgm:spPr/>
      <dgm:t>
        <a:bodyPr/>
        <a:lstStyle/>
        <a:p>
          <a:endParaRPr lang="en-US"/>
        </a:p>
      </dgm:t>
    </dgm:pt>
    <dgm:pt modelId="{3ECB48CF-BA82-43DF-930B-F67519A08D9C}" type="sibTrans" cxnId="{AAD6CE2E-1A94-44D7-81D9-43AB777C69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958324-C7BC-4830-ABDC-8E8CFAC152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Eukaryote- An organism made up of cells that have a nucleus enclosed by a membrane.</a:t>
          </a:r>
        </a:p>
      </dgm:t>
    </dgm:pt>
    <dgm:pt modelId="{32172466-2C7C-4A7F-86CE-20E27F713468}" type="parTrans" cxnId="{82801E1F-855A-4E6F-B999-9F694F8C15C2}">
      <dgm:prSet/>
      <dgm:spPr/>
      <dgm:t>
        <a:bodyPr/>
        <a:lstStyle/>
        <a:p>
          <a:endParaRPr lang="en-US"/>
        </a:p>
      </dgm:t>
    </dgm:pt>
    <dgm:pt modelId="{3A7729E4-AFDA-4B12-BB55-123E6BB8EEE4}" type="sibTrans" cxnId="{82801E1F-855A-4E6F-B999-9F694F8C15C2}">
      <dgm:prSet/>
      <dgm:spPr/>
      <dgm:t>
        <a:bodyPr/>
        <a:lstStyle/>
        <a:p>
          <a:endParaRPr lang="en-US"/>
        </a:p>
      </dgm:t>
    </dgm:pt>
    <dgm:pt modelId="{33809DD4-38DF-40C1-B7F0-3324FA88355E}" type="pres">
      <dgm:prSet presAssocID="{1F525658-1004-4592-AC04-7CEBAAA42EE6}" presName="diagram" presStyleCnt="0">
        <dgm:presLayoutVars>
          <dgm:dir/>
          <dgm:resizeHandles val="exact"/>
        </dgm:presLayoutVars>
      </dgm:prSet>
      <dgm:spPr/>
    </dgm:pt>
    <dgm:pt modelId="{40F47111-F643-42E6-8B17-B2A3A2C4262F}" type="pres">
      <dgm:prSet presAssocID="{C3FDA9A6-4A30-44C5-8C2E-C0E31547398D}" presName="node" presStyleLbl="node1" presStyleIdx="0" presStyleCnt="8">
        <dgm:presLayoutVars>
          <dgm:bulletEnabled val="1"/>
        </dgm:presLayoutVars>
      </dgm:prSet>
      <dgm:spPr/>
    </dgm:pt>
    <dgm:pt modelId="{F3360204-A023-4AFD-AB55-6377E6BA9340}" type="pres">
      <dgm:prSet presAssocID="{39CC0EF9-AA12-4FAA-B7A8-E4D380F477E2}" presName="sibTrans" presStyleCnt="0"/>
      <dgm:spPr/>
    </dgm:pt>
    <dgm:pt modelId="{DC4BBA05-CAE3-4157-B0EA-C900CA9B4BAC}" type="pres">
      <dgm:prSet presAssocID="{C5066812-824B-46F7-8F3A-15B4F22987A2}" presName="node" presStyleLbl="node1" presStyleIdx="1" presStyleCnt="8">
        <dgm:presLayoutVars>
          <dgm:bulletEnabled val="1"/>
        </dgm:presLayoutVars>
      </dgm:prSet>
      <dgm:spPr/>
    </dgm:pt>
    <dgm:pt modelId="{853A88E2-F8C3-422B-921A-CCFC2A143E08}" type="pres">
      <dgm:prSet presAssocID="{AB0265E8-78DD-4B01-AA12-CE4C85DE4150}" presName="sibTrans" presStyleCnt="0"/>
      <dgm:spPr/>
    </dgm:pt>
    <dgm:pt modelId="{73DF75B5-6289-4B71-AF6F-32DC6AE5C33B}" type="pres">
      <dgm:prSet presAssocID="{B5AF3974-E596-4AB0-93C4-DD9116517D9F}" presName="node" presStyleLbl="node1" presStyleIdx="2" presStyleCnt="8">
        <dgm:presLayoutVars>
          <dgm:bulletEnabled val="1"/>
        </dgm:presLayoutVars>
      </dgm:prSet>
      <dgm:spPr/>
    </dgm:pt>
    <dgm:pt modelId="{62E6A430-97FF-4C6B-9AF4-5ADC058B6E37}" type="pres">
      <dgm:prSet presAssocID="{ED03E33D-AECB-472A-AA02-81AB856CC91A}" presName="sibTrans" presStyleCnt="0"/>
      <dgm:spPr/>
    </dgm:pt>
    <dgm:pt modelId="{BD541E49-501F-4BA9-AFD5-9DBD476AF3AC}" type="pres">
      <dgm:prSet presAssocID="{79FCFCFA-6C65-4CCF-87FC-C07BA9D8B988}" presName="node" presStyleLbl="node1" presStyleIdx="3" presStyleCnt="8">
        <dgm:presLayoutVars>
          <dgm:bulletEnabled val="1"/>
        </dgm:presLayoutVars>
      </dgm:prSet>
      <dgm:spPr/>
    </dgm:pt>
    <dgm:pt modelId="{396D550D-FD56-408B-BA30-9B2485BC9BD7}" type="pres">
      <dgm:prSet presAssocID="{42B16A15-C962-4840-B3D8-9BF6C20990C7}" presName="sibTrans" presStyleCnt="0"/>
      <dgm:spPr/>
    </dgm:pt>
    <dgm:pt modelId="{00F7458D-CD63-45A1-B0BA-A6A4B646FE6D}" type="pres">
      <dgm:prSet presAssocID="{3A9EA983-8D91-4DCB-9114-4287B7C715AB}" presName="node" presStyleLbl="node1" presStyleIdx="4" presStyleCnt="8">
        <dgm:presLayoutVars>
          <dgm:bulletEnabled val="1"/>
        </dgm:presLayoutVars>
      </dgm:prSet>
      <dgm:spPr/>
    </dgm:pt>
    <dgm:pt modelId="{E01968FA-6FA0-43FF-9803-D11978BC6FB0}" type="pres">
      <dgm:prSet presAssocID="{51620FE3-9238-49C2-831B-D53722543D23}" presName="sibTrans" presStyleCnt="0"/>
      <dgm:spPr/>
    </dgm:pt>
    <dgm:pt modelId="{C2947E3F-404D-4D1E-9662-7B87084CCC1C}" type="pres">
      <dgm:prSet presAssocID="{4B8E2392-5F72-4530-BE1A-6202DFE8E215}" presName="node" presStyleLbl="node1" presStyleIdx="5" presStyleCnt="8">
        <dgm:presLayoutVars>
          <dgm:bulletEnabled val="1"/>
        </dgm:presLayoutVars>
      </dgm:prSet>
      <dgm:spPr/>
    </dgm:pt>
    <dgm:pt modelId="{12BA2257-3AF4-455D-AEF1-BA6CD0D5F33C}" type="pres">
      <dgm:prSet presAssocID="{2B1B6FF9-B0F5-429F-B6A9-963C59F06876}" presName="sibTrans" presStyleCnt="0"/>
      <dgm:spPr/>
    </dgm:pt>
    <dgm:pt modelId="{1B91B80E-328E-42E2-8800-C75FD26881B5}" type="pres">
      <dgm:prSet presAssocID="{0F4BAC79-AE6B-4D48-ADD9-D611DF55EDCF}" presName="node" presStyleLbl="node1" presStyleIdx="6" presStyleCnt="8">
        <dgm:presLayoutVars>
          <dgm:bulletEnabled val="1"/>
        </dgm:presLayoutVars>
      </dgm:prSet>
      <dgm:spPr/>
    </dgm:pt>
    <dgm:pt modelId="{726F1B67-3A88-4649-8808-D51960B86786}" type="pres">
      <dgm:prSet presAssocID="{3ECB48CF-BA82-43DF-930B-F67519A08D9C}" presName="sibTrans" presStyleCnt="0"/>
      <dgm:spPr/>
    </dgm:pt>
    <dgm:pt modelId="{B5C3A410-B6C3-47DA-9A07-4253B0EF571B}" type="pres">
      <dgm:prSet presAssocID="{19958324-C7BC-4830-ABDC-8E8CFAC15286}" presName="node" presStyleLbl="node1" presStyleIdx="7" presStyleCnt="8">
        <dgm:presLayoutVars>
          <dgm:bulletEnabled val="1"/>
        </dgm:presLayoutVars>
      </dgm:prSet>
      <dgm:spPr/>
    </dgm:pt>
  </dgm:ptLst>
  <dgm:cxnLst>
    <dgm:cxn modelId="{371BBA05-7CB4-46E1-8C6C-332EACFD52EB}" srcId="{1F525658-1004-4592-AC04-7CEBAAA42EE6}" destId="{C3FDA9A6-4A30-44C5-8C2E-C0E31547398D}" srcOrd="0" destOrd="0" parTransId="{256167D7-180F-49A3-BCFD-25C0454C83EC}" sibTransId="{39CC0EF9-AA12-4FAA-B7A8-E4D380F477E2}"/>
    <dgm:cxn modelId="{B3BD4309-F8C9-47DA-8BB9-785C721D8FFE}" type="presOf" srcId="{1F525658-1004-4592-AC04-7CEBAAA42EE6}" destId="{33809DD4-38DF-40C1-B7F0-3324FA88355E}" srcOrd="0" destOrd="0" presId="urn:microsoft.com/office/officeart/2005/8/layout/default"/>
    <dgm:cxn modelId="{9365E40A-7B9E-42A5-98A2-094EAAEA8567}" srcId="{1F525658-1004-4592-AC04-7CEBAAA42EE6}" destId="{B5AF3974-E596-4AB0-93C4-DD9116517D9F}" srcOrd="2" destOrd="0" parTransId="{6A49E4B7-3E20-4F5D-91BD-138E1A5E6D54}" sibTransId="{ED03E33D-AECB-472A-AA02-81AB856CC91A}"/>
    <dgm:cxn modelId="{2CB78D17-A833-4842-9DA3-E8CD6DC5DB31}" type="presOf" srcId="{19958324-C7BC-4830-ABDC-8E8CFAC15286}" destId="{B5C3A410-B6C3-47DA-9A07-4253B0EF571B}" srcOrd="0" destOrd="0" presId="urn:microsoft.com/office/officeart/2005/8/layout/default"/>
    <dgm:cxn modelId="{82801E1F-855A-4E6F-B999-9F694F8C15C2}" srcId="{1F525658-1004-4592-AC04-7CEBAAA42EE6}" destId="{19958324-C7BC-4830-ABDC-8E8CFAC15286}" srcOrd="7" destOrd="0" parTransId="{32172466-2C7C-4A7F-86CE-20E27F713468}" sibTransId="{3A7729E4-AFDA-4B12-BB55-123E6BB8EEE4}"/>
    <dgm:cxn modelId="{AAD6CE2E-1A94-44D7-81D9-43AB777C69A7}" srcId="{1F525658-1004-4592-AC04-7CEBAAA42EE6}" destId="{0F4BAC79-AE6B-4D48-ADD9-D611DF55EDCF}" srcOrd="6" destOrd="0" parTransId="{D1CF2EAE-920D-4562-9AE7-FAC42C5C0675}" sibTransId="{3ECB48CF-BA82-43DF-930B-F67519A08D9C}"/>
    <dgm:cxn modelId="{58400A35-805D-40A9-95EE-EA6B1EC367DB}" srcId="{1F525658-1004-4592-AC04-7CEBAAA42EE6}" destId="{3A9EA983-8D91-4DCB-9114-4287B7C715AB}" srcOrd="4" destOrd="0" parTransId="{8180FF23-DAEB-4610-8807-36E22E9B6324}" sibTransId="{51620FE3-9238-49C2-831B-D53722543D23}"/>
    <dgm:cxn modelId="{3205D33C-B94E-4212-BC8E-5C50F382C146}" type="presOf" srcId="{79FCFCFA-6C65-4CCF-87FC-C07BA9D8B988}" destId="{BD541E49-501F-4BA9-AFD5-9DBD476AF3AC}" srcOrd="0" destOrd="0" presId="urn:microsoft.com/office/officeart/2005/8/layout/default"/>
    <dgm:cxn modelId="{3451B73F-E220-45FC-87F6-44A62ACA9410}" type="presOf" srcId="{0F4BAC79-AE6B-4D48-ADD9-D611DF55EDCF}" destId="{1B91B80E-328E-42E2-8800-C75FD26881B5}" srcOrd="0" destOrd="0" presId="urn:microsoft.com/office/officeart/2005/8/layout/default"/>
    <dgm:cxn modelId="{8FEDC086-2A32-4A4E-B803-8EA4B6624603}" type="presOf" srcId="{4B8E2392-5F72-4530-BE1A-6202DFE8E215}" destId="{C2947E3F-404D-4D1E-9662-7B87084CCC1C}" srcOrd="0" destOrd="0" presId="urn:microsoft.com/office/officeart/2005/8/layout/default"/>
    <dgm:cxn modelId="{25333E9C-C70F-41D9-AAD1-B4E60BDDBF84}" type="presOf" srcId="{C5066812-824B-46F7-8F3A-15B4F22987A2}" destId="{DC4BBA05-CAE3-4157-B0EA-C900CA9B4BAC}" srcOrd="0" destOrd="0" presId="urn:microsoft.com/office/officeart/2005/8/layout/default"/>
    <dgm:cxn modelId="{F09249B9-8085-4DE6-827B-4759C697F1D6}" type="presOf" srcId="{B5AF3974-E596-4AB0-93C4-DD9116517D9F}" destId="{73DF75B5-6289-4B71-AF6F-32DC6AE5C33B}" srcOrd="0" destOrd="0" presId="urn:microsoft.com/office/officeart/2005/8/layout/default"/>
    <dgm:cxn modelId="{9F75A6BD-ACA6-455B-8733-89999DB691BE}" srcId="{1F525658-1004-4592-AC04-7CEBAAA42EE6}" destId="{4B8E2392-5F72-4530-BE1A-6202DFE8E215}" srcOrd="5" destOrd="0" parTransId="{53C27A47-8666-4637-9479-9E6AAD7BE992}" sibTransId="{2B1B6FF9-B0F5-429F-B6A9-963C59F06876}"/>
    <dgm:cxn modelId="{2E42E0CA-A2A9-42ED-A5E0-DECD88006690}" srcId="{1F525658-1004-4592-AC04-7CEBAAA42EE6}" destId="{C5066812-824B-46F7-8F3A-15B4F22987A2}" srcOrd="1" destOrd="0" parTransId="{A1BA44E0-1039-4349-B4C1-4A7493C59FCB}" sibTransId="{AB0265E8-78DD-4B01-AA12-CE4C85DE4150}"/>
    <dgm:cxn modelId="{F8A8E1CD-2132-40CD-9D2C-243D74F86ED9}" srcId="{1F525658-1004-4592-AC04-7CEBAAA42EE6}" destId="{79FCFCFA-6C65-4CCF-87FC-C07BA9D8B988}" srcOrd="3" destOrd="0" parTransId="{77E5987D-4031-44B2-9BD6-5C66551544D2}" sibTransId="{42B16A15-C962-4840-B3D8-9BF6C20990C7}"/>
    <dgm:cxn modelId="{37F889D7-2D2F-489F-B3CC-78A4140FBDB2}" type="presOf" srcId="{3A9EA983-8D91-4DCB-9114-4287B7C715AB}" destId="{00F7458D-CD63-45A1-B0BA-A6A4B646FE6D}" srcOrd="0" destOrd="0" presId="urn:microsoft.com/office/officeart/2005/8/layout/default"/>
    <dgm:cxn modelId="{3997AFDC-082E-4B4B-8FA1-75E92536971B}" type="presOf" srcId="{C3FDA9A6-4A30-44C5-8C2E-C0E31547398D}" destId="{40F47111-F643-42E6-8B17-B2A3A2C4262F}" srcOrd="0" destOrd="0" presId="urn:microsoft.com/office/officeart/2005/8/layout/default"/>
    <dgm:cxn modelId="{3C077DF5-6691-47BA-9468-4FEE9D358C06}" type="presParOf" srcId="{33809DD4-38DF-40C1-B7F0-3324FA88355E}" destId="{40F47111-F643-42E6-8B17-B2A3A2C4262F}" srcOrd="0" destOrd="0" presId="urn:microsoft.com/office/officeart/2005/8/layout/default"/>
    <dgm:cxn modelId="{1B4860FB-E440-4828-AC35-6D5D40F58827}" type="presParOf" srcId="{33809DD4-38DF-40C1-B7F0-3324FA88355E}" destId="{F3360204-A023-4AFD-AB55-6377E6BA9340}" srcOrd="1" destOrd="0" presId="urn:microsoft.com/office/officeart/2005/8/layout/default"/>
    <dgm:cxn modelId="{1C105F26-4304-4B5C-9D8F-6F23CC9F1BE9}" type="presParOf" srcId="{33809DD4-38DF-40C1-B7F0-3324FA88355E}" destId="{DC4BBA05-CAE3-4157-B0EA-C900CA9B4BAC}" srcOrd="2" destOrd="0" presId="urn:microsoft.com/office/officeart/2005/8/layout/default"/>
    <dgm:cxn modelId="{F7C843DF-14A5-42AA-8BD4-EC26D01181A7}" type="presParOf" srcId="{33809DD4-38DF-40C1-B7F0-3324FA88355E}" destId="{853A88E2-F8C3-422B-921A-CCFC2A143E08}" srcOrd="3" destOrd="0" presId="urn:microsoft.com/office/officeart/2005/8/layout/default"/>
    <dgm:cxn modelId="{E1CEA81E-5114-49C2-83D6-822C0EF62AA6}" type="presParOf" srcId="{33809DD4-38DF-40C1-B7F0-3324FA88355E}" destId="{73DF75B5-6289-4B71-AF6F-32DC6AE5C33B}" srcOrd="4" destOrd="0" presId="urn:microsoft.com/office/officeart/2005/8/layout/default"/>
    <dgm:cxn modelId="{F93805DD-7D9B-4EA2-A32A-F0E1851010D0}" type="presParOf" srcId="{33809DD4-38DF-40C1-B7F0-3324FA88355E}" destId="{62E6A430-97FF-4C6B-9AF4-5ADC058B6E37}" srcOrd="5" destOrd="0" presId="urn:microsoft.com/office/officeart/2005/8/layout/default"/>
    <dgm:cxn modelId="{ED81A46B-3CF5-475A-8B69-C318102BC82B}" type="presParOf" srcId="{33809DD4-38DF-40C1-B7F0-3324FA88355E}" destId="{BD541E49-501F-4BA9-AFD5-9DBD476AF3AC}" srcOrd="6" destOrd="0" presId="urn:microsoft.com/office/officeart/2005/8/layout/default"/>
    <dgm:cxn modelId="{CA6A76B3-D15C-4FEE-B195-01DD31874AE4}" type="presParOf" srcId="{33809DD4-38DF-40C1-B7F0-3324FA88355E}" destId="{396D550D-FD56-408B-BA30-9B2485BC9BD7}" srcOrd="7" destOrd="0" presId="urn:microsoft.com/office/officeart/2005/8/layout/default"/>
    <dgm:cxn modelId="{8334F873-2206-40B4-B284-A07EB3564471}" type="presParOf" srcId="{33809DD4-38DF-40C1-B7F0-3324FA88355E}" destId="{00F7458D-CD63-45A1-B0BA-A6A4B646FE6D}" srcOrd="8" destOrd="0" presId="urn:microsoft.com/office/officeart/2005/8/layout/default"/>
    <dgm:cxn modelId="{466C6151-DD4D-4C9A-A862-BA52C25B2241}" type="presParOf" srcId="{33809DD4-38DF-40C1-B7F0-3324FA88355E}" destId="{E01968FA-6FA0-43FF-9803-D11978BC6FB0}" srcOrd="9" destOrd="0" presId="urn:microsoft.com/office/officeart/2005/8/layout/default"/>
    <dgm:cxn modelId="{E536BE49-634A-4A6C-8EA5-3CC1AF797935}" type="presParOf" srcId="{33809DD4-38DF-40C1-B7F0-3324FA88355E}" destId="{C2947E3F-404D-4D1E-9662-7B87084CCC1C}" srcOrd="10" destOrd="0" presId="urn:microsoft.com/office/officeart/2005/8/layout/default"/>
    <dgm:cxn modelId="{3618C881-D760-4961-B57B-C00905B0DEF4}" type="presParOf" srcId="{33809DD4-38DF-40C1-B7F0-3324FA88355E}" destId="{12BA2257-3AF4-455D-AEF1-BA6CD0D5F33C}" srcOrd="11" destOrd="0" presId="urn:microsoft.com/office/officeart/2005/8/layout/default"/>
    <dgm:cxn modelId="{91B148C5-335F-4EC1-80BB-2E4A343C4150}" type="presParOf" srcId="{33809DD4-38DF-40C1-B7F0-3324FA88355E}" destId="{1B91B80E-328E-42E2-8800-C75FD26881B5}" srcOrd="12" destOrd="0" presId="urn:microsoft.com/office/officeart/2005/8/layout/default"/>
    <dgm:cxn modelId="{D84BB734-B8D4-49A3-A104-C504136D055D}" type="presParOf" srcId="{33809DD4-38DF-40C1-B7F0-3324FA88355E}" destId="{726F1B67-3A88-4649-8808-D51960B86786}" srcOrd="13" destOrd="0" presId="urn:microsoft.com/office/officeart/2005/8/layout/default"/>
    <dgm:cxn modelId="{51AE5E1A-61C4-4D0E-9CC4-D1DEAEF5F2B9}" type="presParOf" srcId="{33809DD4-38DF-40C1-B7F0-3324FA88355E}" destId="{B5C3A410-B6C3-47DA-9A07-4253B0EF571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47111-F643-42E6-8B17-B2A3A2C4262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Cell-the smallest unit that can perform all life’s processes.</a:t>
          </a:r>
        </a:p>
      </dsp:txBody>
      <dsp:txXfrm>
        <a:off x="3080" y="587032"/>
        <a:ext cx="2444055" cy="1466433"/>
      </dsp:txXfrm>
    </dsp:sp>
    <dsp:sp modelId="{DC4BBA05-CAE3-4157-B0EA-C900CA9B4BAC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Organism-anything that can carry out life processes independently.</a:t>
          </a:r>
        </a:p>
      </dsp:txBody>
      <dsp:txXfrm>
        <a:off x="2691541" y="587032"/>
        <a:ext cx="2444055" cy="1466433"/>
      </dsp:txXfrm>
    </dsp:sp>
    <dsp:sp modelId="{73DF75B5-6289-4B71-AF6F-32DC6AE5C33B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Cell Membrane- a layer that covers a cell and acts as a barrier between the inside of a cell and the cell’s environment.</a:t>
          </a:r>
        </a:p>
      </dsp:txBody>
      <dsp:txXfrm>
        <a:off x="5380002" y="587032"/>
        <a:ext cx="2444055" cy="1466433"/>
      </dsp:txXfrm>
    </dsp:sp>
    <dsp:sp modelId="{BD541E49-501F-4BA9-AFD5-9DBD476AF3A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Cytoplasm- the region inside the cell that includes the fluid.</a:t>
          </a:r>
        </a:p>
      </dsp:txBody>
      <dsp:txXfrm>
        <a:off x="8068463" y="587032"/>
        <a:ext cx="2444055" cy="1466433"/>
      </dsp:txXfrm>
    </dsp:sp>
    <dsp:sp modelId="{00F7458D-CD63-45A1-B0BA-A6A4B646FE6D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Organelle- one of the small bodies in a cell’s cytoplasm that are specialized to perform a specific function.</a:t>
          </a:r>
        </a:p>
      </dsp:txBody>
      <dsp:txXfrm>
        <a:off x="3080" y="2297871"/>
        <a:ext cx="2444055" cy="1466433"/>
      </dsp:txXfrm>
    </dsp:sp>
    <dsp:sp modelId="{C2947E3F-404D-4D1E-9662-7B87084CCC1C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Nucleus- a membrane bound organelle that contains the cell’s DNA and controls the cell’s activities.</a:t>
          </a:r>
        </a:p>
      </dsp:txBody>
      <dsp:txXfrm>
        <a:off x="2691541" y="2297871"/>
        <a:ext cx="2444055" cy="1466433"/>
      </dsp:txXfrm>
    </dsp:sp>
    <dsp:sp modelId="{1B91B80E-328E-42E2-8800-C75FD26881B5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Prokaryote- A single celled organism that does not have a nucleus or membrane bound organelles.</a:t>
          </a:r>
        </a:p>
      </dsp:txBody>
      <dsp:txXfrm>
        <a:off x="5380002" y="2297871"/>
        <a:ext cx="2444055" cy="1466433"/>
      </dsp:txXfrm>
    </dsp:sp>
    <dsp:sp modelId="{B5C3A410-B6C3-47DA-9A07-4253B0EF571B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Eukaryote- An organism made up of cells that have a nucleus enclosed by a membrane.</a:t>
          </a:r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31CC-73FA-4EFE-BA24-B379A697C5C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73D2-AD8A-4850-AC58-BDF06EE5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819FD14-0C96-4332-B478-9B4D2F08E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AB3F6-AB0E-42FD-873C-264F1FB7BA1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CBCE3DD-1887-4DD5-A7FB-BCD6A31DAE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3434B01-BD3E-4E08-86AF-9685250CD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6A9CB2D-5AF6-4616-87FC-A06735E7C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9D619-9E99-456D-90A9-059BA8C0DE0D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564809D-2F1A-481C-B85F-8227367226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90029EF-F7C7-4EF4-A3C4-517B19761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DA92-5CE0-4032-A7E3-38F7A83F0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171C-360C-43AA-B945-0D00D7BE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DA70-6218-480F-A78E-1F20BE67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39FF-E652-4077-AC69-9D19DB91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D179-34DA-4DA5-B850-E3AC34A5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9A00-9DE6-42B4-BEFA-95002BCD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B627B-6C43-494A-B428-F81FA8B1B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DB7C-E760-447D-B755-3676985D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F3F51-7DD8-49A3-92EF-4128E3C5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D232-FA5E-4603-8681-EE35CF7B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A9AE3-7FD1-446E-B850-198ED5B02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796F4-FF6A-4931-9AE9-6BDBAF230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7770-2E41-41B2-97CE-DACE7A33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5629-D5BB-40ED-AB8A-816FEE72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1A2-D28B-46A6-9266-B238A7DC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781947-1132-47E0-B4C5-B7A0FCDB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A1C9AB-0FE7-4AF0-A21B-95B0BC84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16E7CB-6DDF-4E5D-987E-B9B38ECA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19FBB-210F-4AE4-9116-0884E1E5D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15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E340B-FD3E-49B2-9DF7-BF439388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A1464-1F37-4880-A6D2-E49FD529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13C8D-8560-477E-B54C-DD66C8F5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DF346A-CA59-441F-AB7C-87FEA78E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2272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D771-3E57-497B-96E1-208D5C27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7078-7497-41FC-AC28-24428554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6774-724F-4A5F-8513-3EA6A385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57E6C-768C-471B-90AA-FAF94F08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2268-4A9A-49BE-A97C-D8753ADA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3E89-BDBA-4B3D-A3D8-2269DFA6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E16E-80B0-4D62-84BD-F89CB3575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BD66-96F3-4364-9190-DAC465A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25FAF-913D-4714-A868-00C2DB39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FB83-0D96-4F9B-89AF-B9881104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5A5F-51B5-40D2-990B-2A5D7550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D263-1CDF-43B1-8623-A564F224E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C395E-9986-498D-88AC-4988C8662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B7D36-498C-44F0-941B-9BAA8759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48F5C-473B-4CAD-A5AC-FC1A256F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644DF-02D0-4C2B-9322-43EB033B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C250-E04F-4F8C-AE20-FC664BF0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74989-63B7-48DF-A644-7EC90F13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67CAF-321F-418E-8B65-F3B0C3A32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69621-9CA6-4F9C-B8C3-A85423D2E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3E89F-67F4-4D99-AE0C-EED54818E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9B1A1-0282-481F-B741-94E64F0E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BFE98-3035-4904-86FA-80BFDD36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81D67-BFBD-40A7-94A7-A2D98153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C3D1-EBFA-4415-B964-3DEDB54B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A53E-2FEA-44FE-B80C-CD02A665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26974-A776-4252-86A8-9E2A2064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3489E-313A-4BBE-8D0C-1C956E63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B1E5B-7467-472F-A510-F0ABF514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EB928-6F3F-424E-AF02-7421852E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4591D-FC4B-4B53-A005-A4D1AF88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6C71-C51E-48AC-BE24-4C53E89F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AC3C-3288-41FD-BBC8-B92734CE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C7C83-458E-4638-921B-04436D07A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FF1D-FDF1-45D7-9708-9F1F8062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A001D-2B2C-4B10-B42E-C2CDC466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EA036-6219-4B5B-8E74-A0C5A750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29EE-E5E2-471E-AB07-EC1FA36D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246A5-0E35-4FAB-BECA-077036158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C8580-7BA2-45B2-9161-ABF478722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610AF-6CFD-4BDB-8BFC-296BD0D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AD1-88E0-4F56-82CA-08BDD151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E62A4-DE13-46C0-BDAA-849040CB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C2004-6890-4719-B991-2C55646D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C6B33-8E5E-4A28-9875-1FBCE6AF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967BB-C65D-40F6-B9CC-68C1A1FE8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B225-8635-43FF-AE3F-1C051564D84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EAC42-0D6D-4011-8E3E-4F453DFA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CC828-EB47-4412-B49B-ACD3D4BA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time_continue=466&amp;v=B_zD3NxSsD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E1FB0F-1788-465D-8A0E-60F02ECD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AF9EC-B6DD-403B-ACE7-37C74231C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3" r="402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F6B2F-8345-4281-A1C4-960ADCDE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Warm Up</a:t>
            </a:r>
          </a:p>
          <a:p>
            <a:pPr marL="514350" indent="-514350">
              <a:buAutoNum type="arabicPeriod"/>
            </a:pPr>
            <a:r>
              <a:rPr lang="en-US" sz="2400" dirty="0"/>
              <a:t>Phenomena</a:t>
            </a:r>
          </a:p>
          <a:p>
            <a:pPr marL="514350" indent="-514350">
              <a:buAutoNum type="arabicPeriod"/>
            </a:pPr>
            <a:r>
              <a:rPr lang="en-US" sz="2400" dirty="0"/>
              <a:t>Overview of Objective</a:t>
            </a:r>
          </a:p>
          <a:p>
            <a:pPr marL="514350" indent="-514350">
              <a:buAutoNum type="arabicPeriod"/>
            </a:pPr>
            <a:r>
              <a:rPr lang="en-US" sz="2400" dirty="0"/>
              <a:t>Define Weekly Vocabulary Terms</a:t>
            </a:r>
          </a:p>
          <a:p>
            <a:pPr marL="514350" indent="-514350">
              <a:buAutoNum type="arabicPeriod"/>
            </a:pPr>
            <a:r>
              <a:rPr lang="en-US" sz="2400" dirty="0"/>
              <a:t>Video &amp; notes 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3DA7629-BB26-481A-B459-3E8A90A24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0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BE37DA-F0F7-41B8-9E32-86C04E6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Cell Theory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FFFF896-7CBA-437A-97A1-927D4EA4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81188"/>
            <a:ext cx="9144000" cy="3757612"/>
          </a:xfrm>
        </p:spPr>
        <p:txBody>
          <a:bodyPr/>
          <a:lstStyle/>
          <a:p>
            <a:pPr marL="463550" indent="-463550">
              <a:buNone/>
            </a:pPr>
            <a:r>
              <a:rPr lang="en-US" altLang="en-US" sz="3600">
                <a:solidFill>
                  <a:srgbClr val="FF0000"/>
                </a:solidFill>
              </a:rPr>
              <a:t>	1.	All living things are composed of one or more cells.</a:t>
            </a:r>
          </a:p>
          <a:p>
            <a:pPr marL="463550" indent="-463550">
              <a:buNone/>
            </a:pPr>
            <a:r>
              <a:rPr lang="en-US" altLang="en-US" sz="3600">
                <a:solidFill>
                  <a:srgbClr val="FF0000"/>
                </a:solidFill>
              </a:rPr>
              <a:t>	2.	Cells are organisms’ basic units of  structure and function.</a:t>
            </a:r>
          </a:p>
          <a:p>
            <a:pPr marL="463550" indent="-463550">
              <a:buNone/>
            </a:pPr>
            <a:r>
              <a:rPr lang="en-US" altLang="en-US" sz="3600">
                <a:solidFill>
                  <a:srgbClr val="FF0000"/>
                </a:solidFill>
              </a:rPr>
              <a:t>	3.	Cells come only from existing cells.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ED951A43-C925-4368-9135-F7E038563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0014"/>
            <a:ext cx="2000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4FE73D9-9F65-4929-87E1-AE98531F3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1"/>
            <a:ext cx="4189227" cy="175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5F6CDE63-2545-46BF-9D47-6247700A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463" y="107951"/>
            <a:ext cx="7581900" cy="165417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Take a look at the picture below and complete the following sentences with your own responses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D7D0A-2E08-4854-BD1E-E549A25BD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550" y="2154238"/>
            <a:ext cx="4108450" cy="37131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omic Sans MS" panose="030F0702030302020204" pitchFamily="66" charset="0"/>
              </a:rPr>
              <a:t>1. This makes me think of….</a:t>
            </a:r>
          </a:p>
          <a:p>
            <a:pPr marL="0" indent="0">
              <a:buNone/>
              <a:defRPr/>
            </a:pPr>
            <a:r>
              <a:rPr lang="en-US" dirty="0">
                <a:latin typeface="Comic Sans MS" panose="030F0702030302020204" pitchFamily="66" charset="0"/>
              </a:rPr>
              <a:t>2. I wonder….</a:t>
            </a:r>
          </a:p>
          <a:p>
            <a:pPr marL="0" indent="0">
              <a:buNone/>
              <a:defRPr/>
            </a:pPr>
            <a:r>
              <a:rPr lang="en-US" dirty="0">
                <a:latin typeface="Comic Sans MS" panose="030F0702030302020204" pitchFamily="66" charset="0"/>
              </a:rPr>
              <a:t>3. I have some questions….</a:t>
            </a:r>
          </a:p>
          <a:p>
            <a:pPr marL="0" indent="0">
              <a:buNone/>
              <a:defRPr/>
            </a:pPr>
            <a:r>
              <a:rPr lang="en-US" dirty="0">
                <a:latin typeface="Comic Sans MS" panose="030F0702030302020204" pitchFamily="66" charset="0"/>
              </a:rPr>
              <a:t>4. This makes me want to….</a:t>
            </a:r>
          </a:p>
          <a:p>
            <a:pPr marL="0" indent="0">
              <a:buNone/>
              <a:defRPr/>
            </a:pPr>
            <a:endParaRPr lang="en-US" sz="1600" dirty="0">
              <a:solidFill>
                <a:schemeClr val="bg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Content Placeholder 6">
            <a:hlinkClick r:id="rId2"/>
            <a:extLst>
              <a:ext uri="{FF2B5EF4-FFF2-40B4-BE49-F238E27FC236}">
                <a16:creationId xmlns:a16="http://schemas.microsoft.com/office/drawing/2014/main" id="{B629E96E-5259-4A71-ADCE-240B7EB4F8F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54238"/>
            <a:ext cx="4343400" cy="3560762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ell1">
            <a:extLst>
              <a:ext uri="{FF2B5EF4-FFF2-40B4-BE49-F238E27FC236}">
                <a16:creationId xmlns:a16="http://schemas.microsoft.com/office/drawing/2014/main" id="{6E37EEB6-C3BB-4282-B2FF-809D48EC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4139"/>
            <a:ext cx="861060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F68B7E12-3C4D-4494-A0A0-4F68378F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371600"/>
            <a:ext cx="7696200" cy="2533650"/>
          </a:xfrm>
        </p:spPr>
        <p:txBody>
          <a:bodyPr/>
          <a:lstStyle/>
          <a:p>
            <a:pPr eaLnBrk="1" hangingPunct="1"/>
            <a:r>
              <a:rPr lang="en-US" altLang="en-US" sz="5400"/>
              <a:t>Cell Structure </a:t>
            </a:r>
            <a:br>
              <a:rPr lang="en-US" altLang="en-US" sz="5400"/>
            </a:br>
            <a:r>
              <a:rPr lang="en-US" altLang="en-US" sz="5400"/>
              <a:t>&amp; Function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0419D0AA-C2B9-4EBA-BA34-EB7B962E3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08726"/>
            <a:ext cx="487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1C0A838-85AD-4D7F-83AF-69FDA986A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217"/>
            <a:ext cx="3076134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B3E6-5DBC-4ED4-AB14-A1E6CECD91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0261" y="1825625"/>
            <a:ext cx="106017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SWBAT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develop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construct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models</a:t>
            </a:r>
            <a:r>
              <a:rPr lang="en-US" dirty="0">
                <a:effectLst/>
                <a:latin typeface="Arial" panose="020B0604020202020204" pitchFamily="34" charset="0"/>
              </a:rPr>
              <a:t> of cells IOT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identify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n-US" dirty="0">
                <a:effectLst/>
                <a:latin typeface="Arial" panose="020B0604020202020204" pitchFamily="34" charset="0"/>
              </a:rPr>
              <a:t> the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structure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lang="en-US" dirty="0">
                <a:effectLst/>
                <a:latin typeface="Arial" panose="020B0604020202020204" pitchFamily="34" charset="0"/>
              </a:rPr>
              <a:t> of major cell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organelles</a:t>
            </a:r>
            <a:r>
              <a:rPr lang="en-US" dirty="0">
                <a:effectLst/>
                <a:latin typeface="Arial" panose="020B0604020202020204" pitchFamily="34" charset="0"/>
              </a:rPr>
              <a:t> as they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contribute</a:t>
            </a:r>
            <a:r>
              <a:rPr lang="en-US" dirty="0">
                <a:effectLst/>
                <a:latin typeface="Arial" panose="020B0604020202020204" pitchFamily="34" charset="0"/>
              </a:rPr>
              <a:t> to life activities of the cell and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organism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4" name="Picture 4" descr="Clientmoji">
            <a:extLst>
              <a:ext uri="{FF2B5EF4-FFF2-40B4-BE49-F238E27FC236}">
                <a16:creationId xmlns:a16="http://schemas.microsoft.com/office/drawing/2014/main" id="{795DCFD4-7F9F-4B39-8A7C-AB3D0F72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22" y="4332681"/>
            <a:ext cx="2527919" cy="25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8B8B49-596C-4B20-A0F9-AC2A5CB8D169}"/>
              </a:ext>
            </a:extLst>
          </p:cNvPr>
          <p:cNvSpPr/>
          <p:nvPr/>
        </p:nvSpPr>
        <p:spPr>
          <a:xfrm>
            <a:off x="2294054" y="454025"/>
            <a:ext cx="230587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to create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79D25E-6D7D-4C24-B8F5-649F39FE9B77}"/>
              </a:ext>
            </a:extLst>
          </p:cNvPr>
          <p:cNvSpPr/>
          <p:nvPr/>
        </p:nvSpPr>
        <p:spPr>
          <a:xfrm>
            <a:off x="3700850" y="3194444"/>
            <a:ext cx="1958485" cy="10567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arrangement of parts in an Organism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DE0DE4-419B-466A-99CE-5023382EB26B}"/>
              </a:ext>
            </a:extLst>
          </p:cNvPr>
          <p:cNvSpPr/>
          <p:nvPr/>
        </p:nvSpPr>
        <p:spPr>
          <a:xfrm>
            <a:off x="0" y="2091089"/>
            <a:ext cx="1590260" cy="1195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make clear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A9FD9F-471B-4FB4-A680-D21F0C6F0259}"/>
              </a:ext>
            </a:extLst>
          </p:cNvPr>
          <p:cNvSpPr/>
          <p:nvPr/>
        </p:nvSpPr>
        <p:spPr>
          <a:xfrm>
            <a:off x="9897946" y="519289"/>
            <a:ext cx="191305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determine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C495C-0B01-4474-8B5F-204C2DA76F47}"/>
              </a:ext>
            </a:extLst>
          </p:cNvPr>
          <p:cNvSpPr/>
          <p:nvPr/>
        </p:nvSpPr>
        <p:spPr>
          <a:xfrm>
            <a:off x="7374885" y="365125"/>
            <a:ext cx="1714616" cy="1119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miniature representation of something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5ADADB-C2E4-49B9-B1F6-F2C9F5B9560B}"/>
              </a:ext>
            </a:extLst>
          </p:cNvPr>
          <p:cNvSpPr/>
          <p:nvPr/>
        </p:nvSpPr>
        <p:spPr>
          <a:xfrm>
            <a:off x="5004125" y="576611"/>
            <a:ext cx="157751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make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A118D6-4C88-48A2-A1C1-00CFE633855B}"/>
              </a:ext>
            </a:extLst>
          </p:cNvPr>
          <p:cNvSpPr/>
          <p:nvPr/>
        </p:nvSpPr>
        <p:spPr>
          <a:xfrm>
            <a:off x="742122" y="3530926"/>
            <a:ext cx="215467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give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4D1DA9-33E5-4197-9711-9592B568A43B}"/>
              </a:ext>
            </a:extLst>
          </p:cNvPr>
          <p:cNvSpPr/>
          <p:nvPr/>
        </p:nvSpPr>
        <p:spPr>
          <a:xfrm>
            <a:off x="6164313" y="3194444"/>
            <a:ext cx="166149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special activity of a part.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A35224-B926-4E6D-894F-FADAC499062F}"/>
              </a:ext>
            </a:extLst>
          </p:cNvPr>
          <p:cNvSpPr/>
          <p:nvPr/>
        </p:nvSpPr>
        <p:spPr>
          <a:xfrm>
            <a:off x="8673942" y="3336749"/>
            <a:ext cx="166149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living thing.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47129C-F474-436F-A4FC-727F420615D4}"/>
              </a:ext>
            </a:extLst>
          </p:cNvPr>
          <p:cNvCxnSpPr>
            <a:cxnSpLocks/>
          </p:cNvCxnSpPr>
          <p:nvPr/>
        </p:nvCxnSpPr>
        <p:spPr>
          <a:xfrm flipH="1">
            <a:off x="2739223" y="2951533"/>
            <a:ext cx="387049" cy="67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43CC42-AA0E-4372-BDEE-5FD2628F9035}"/>
              </a:ext>
            </a:extLst>
          </p:cNvPr>
          <p:cNvCxnSpPr>
            <a:cxnSpLocks/>
          </p:cNvCxnSpPr>
          <p:nvPr/>
        </p:nvCxnSpPr>
        <p:spPr>
          <a:xfrm>
            <a:off x="3496029" y="1368425"/>
            <a:ext cx="0" cy="53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E75ADE-6DE1-4DEF-8E63-2925484D1BFA}"/>
              </a:ext>
            </a:extLst>
          </p:cNvPr>
          <p:cNvCxnSpPr>
            <a:cxnSpLocks/>
          </p:cNvCxnSpPr>
          <p:nvPr/>
        </p:nvCxnSpPr>
        <p:spPr>
          <a:xfrm>
            <a:off x="5659336" y="1502091"/>
            <a:ext cx="0" cy="400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8E920-C7C8-4F02-B39C-33DF6E6CC04E}"/>
              </a:ext>
            </a:extLst>
          </p:cNvPr>
          <p:cNvCxnSpPr>
            <a:cxnSpLocks/>
          </p:cNvCxnSpPr>
          <p:nvPr/>
        </p:nvCxnSpPr>
        <p:spPr>
          <a:xfrm flipH="1">
            <a:off x="10429461" y="1433689"/>
            <a:ext cx="250300" cy="45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CCF4AF-9277-44EF-955B-4FF5B3E35C91}"/>
              </a:ext>
            </a:extLst>
          </p:cNvPr>
          <p:cNvCxnSpPr>
            <a:cxnSpLocks/>
          </p:cNvCxnSpPr>
          <p:nvPr/>
        </p:nvCxnSpPr>
        <p:spPr>
          <a:xfrm flipH="1">
            <a:off x="7302132" y="1482698"/>
            <a:ext cx="352375" cy="40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42C2E5-92D3-4F8A-8430-44D2744FAE32}"/>
              </a:ext>
            </a:extLst>
          </p:cNvPr>
          <p:cNvCxnSpPr>
            <a:cxnSpLocks/>
          </p:cNvCxnSpPr>
          <p:nvPr/>
        </p:nvCxnSpPr>
        <p:spPr>
          <a:xfrm>
            <a:off x="9306340" y="2871905"/>
            <a:ext cx="43070" cy="55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4F7238-AE01-4C8C-9F53-995CC89EB3BD}"/>
              </a:ext>
            </a:extLst>
          </p:cNvPr>
          <p:cNvCxnSpPr>
            <a:cxnSpLocks/>
          </p:cNvCxnSpPr>
          <p:nvPr/>
        </p:nvCxnSpPr>
        <p:spPr>
          <a:xfrm>
            <a:off x="4226001" y="2523020"/>
            <a:ext cx="0" cy="75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8C292-2662-4BA7-B045-908796EFB2B2}"/>
              </a:ext>
            </a:extLst>
          </p:cNvPr>
          <p:cNvCxnSpPr>
            <a:cxnSpLocks/>
          </p:cNvCxnSpPr>
          <p:nvPr/>
        </p:nvCxnSpPr>
        <p:spPr>
          <a:xfrm>
            <a:off x="6606096" y="2543667"/>
            <a:ext cx="0" cy="67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84CF9A-B1D6-475B-A94B-A7B8A8B3AADF}"/>
              </a:ext>
            </a:extLst>
          </p:cNvPr>
          <p:cNvCxnSpPr>
            <a:cxnSpLocks/>
          </p:cNvCxnSpPr>
          <p:nvPr/>
        </p:nvCxnSpPr>
        <p:spPr>
          <a:xfrm>
            <a:off x="10538008" y="2523020"/>
            <a:ext cx="487801" cy="257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5182E5-D55D-452E-A54A-70E0F64668CC}"/>
              </a:ext>
            </a:extLst>
          </p:cNvPr>
          <p:cNvCxnSpPr>
            <a:cxnSpLocks/>
          </p:cNvCxnSpPr>
          <p:nvPr/>
        </p:nvCxnSpPr>
        <p:spPr>
          <a:xfrm flipH="1">
            <a:off x="1387685" y="2523020"/>
            <a:ext cx="354975" cy="29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2FF5F32-8281-4E4E-B718-6724986FA3E9}"/>
              </a:ext>
            </a:extLst>
          </p:cNvPr>
          <p:cNvSpPr/>
          <p:nvPr/>
        </p:nvSpPr>
        <p:spPr>
          <a:xfrm>
            <a:off x="10601740" y="2671082"/>
            <a:ext cx="1562132" cy="1051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of the small bodies in a cell’s cytoplasm</a:t>
            </a:r>
          </a:p>
        </p:txBody>
      </p:sp>
    </p:spTree>
    <p:extLst>
      <p:ext uri="{BB962C8B-B14F-4D97-AF65-F5344CB8AC3E}">
        <p14:creationId xmlns:p14="http://schemas.microsoft.com/office/powerpoint/2010/main" val="349953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13B08-9250-48D6-9840-C10B8370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Unit Vocabulary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8658-0216-48F9-9CF2-6C34363A5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Cell</a:t>
            </a:r>
          </a:p>
          <a:p>
            <a:pPr marL="514350" indent="-514350">
              <a:buAutoNum type="arabicPeriod"/>
            </a:pPr>
            <a:r>
              <a:rPr lang="en-US" sz="3200" dirty="0"/>
              <a:t>Organism</a:t>
            </a:r>
          </a:p>
          <a:p>
            <a:pPr marL="514350" indent="-514350">
              <a:buAutoNum type="arabicPeriod"/>
            </a:pPr>
            <a:r>
              <a:rPr lang="en-US" sz="3200" dirty="0"/>
              <a:t>Cell Membrane</a:t>
            </a:r>
          </a:p>
          <a:p>
            <a:pPr marL="514350" indent="-514350">
              <a:buAutoNum type="arabicPeriod"/>
            </a:pPr>
            <a:r>
              <a:rPr lang="en-US" sz="3200" dirty="0"/>
              <a:t>Cytoplasm</a:t>
            </a:r>
          </a:p>
          <a:p>
            <a:pPr marL="514350" indent="-514350">
              <a:buAutoNum type="arabicPeriod"/>
            </a:pPr>
            <a:r>
              <a:rPr lang="en-US" sz="3200" dirty="0"/>
              <a:t>Organelle</a:t>
            </a:r>
          </a:p>
          <a:p>
            <a:pPr marL="514350" indent="-514350">
              <a:buAutoNum type="arabicPeriod"/>
            </a:pPr>
            <a:r>
              <a:rPr lang="en-US" sz="3200" dirty="0"/>
              <a:t>Nucleus</a:t>
            </a:r>
          </a:p>
          <a:p>
            <a:pPr marL="514350" indent="-514350">
              <a:buAutoNum type="arabicPeriod"/>
            </a:pPr>
            <a:r>
              <a:rPr lang="en-US" sz="3200" dirty="0"/>
              <a:t>Prokaryote</a:t>
            </a:r>
          </a:p>
          <a:p>
            <a:pPr marL="514350" indent="-514350">
              <a:buAutoNum type="arabicPeriod"/>
            </a:pPr>
            <a:r>
              <a:rPr lang="en-US" sz="3200" dirty="0"/>
              <a:t>Eukaryote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AFF85-E2A7-4DDD-B61D-A150CB751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Homework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Read Science textbook pages 145-153 and define all vocabulary terms.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B4E0E80-E411-47F9-8FFC-6938FAA7B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4833217"/>
            <a:ext cx="4189227" cy="20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575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ADA454-1416-4AE1-9E01-7FD81F1D8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649EC3C-9443-4FAC-A7A1-3A896698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Word Wall	</a:t>
            </a:r>
          </a:p>
        </p:txBody>
      </p:sp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29D1D013-143E-455F-896A-D2C403F66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275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3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965C2CE-3639-4440-BE59-4F331907B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2" y="57235"/>
            <a:ext cx="4189227" cy="20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87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19AE5E1-F309-4508-A836-9DBE3216C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1" y="5873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Definition of Cell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F100C6FB-5A50-4F5D-A18F-9A9998F6D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514600"/>
            <a:ext cx="6400800" cy="2209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A cell is the smallest unit that is capable of performing life functions. 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2752A36B-A6F0-4572-8F76-5A6E8EBB5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0"/>
            <a:ext cx="2400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2912662-DAB6-44B7-8BC5-C75D9FAC1AAF}"/>
              </a:ext>
            </a:extLst>
          </p:cNvPr>
          <p:cNvSpPr/>
          <p:nvPr/>
        </p:nvSpPr>
        <p:spPr>
          <a:xfrm>
            <a:off x="1524000" y="5181600"/>
            <a:ext cx="91440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1F482F6-E48B-406B-86B8-DB6613880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2" y="57235"/>
            <a:ext cx="4189227" cy="20247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616E260F-5496-4770-A77E-8C760202D06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Cells</a:t>
            </a:r>
          </a:p>
        </p:txBody>
      </p:sp>
      <p:pic>
        <p:nvPicPr>
          <p:cNvPr id="12291" name="Picture 9" descr="amoebaproteus">
            <a:extLst>
              <a:ext uri="{FF2B5EF4-FFF2-40B4-BE49-F238E27FC236}">
                <a16:creationId xmlns:a16="http://schemas.microsoft.com/office/drawing/2014/main" id="{898866C7-9F2C-43BB-92A1-AB0E36031C3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762000"/>
            <a:ext cx="1436688" cy="2298700"/>
          </a:xfrm>
          <a:noFill/>
        </p:spPr>
      </p:pic>
      <p:pic>
        <p:nvPicPr>
          <p:cNvPr id="12292" name="Picture 10" descr="poplarleaf">
            <a:extLst>
              <a:ext uri="{FF2B5EF4-FFF2-40B4-BE49-F238E27FC236}">
                <a16:creationId xmlns:a16="http://schemas.microsoft.com/office/drawing/2014/main" id="{B69538D4-E088-4DF7-B6E0-CD9E9EAEFBD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1219200"/>
            <a:ext cx="1919288" cy="1893888"/>
          </a:xfrm>
          <a:noFill/>
        </p:spPr>
      </p:pic>
      <p:pic>
        <p:nvPicPr>
          <p:cNvPr id="12293" name="Picture 15" descr="nrn956-i1">
            <a:extLst>
              <a:ext uri="{FF2B5EF4-FFF2-40B4-BE49-F238E27FC236}">
                <a16:creationId xmlns:a16="http://schemas.microsoft.com/office/drawing/2014/main" id="{4754EFC7-671D-4663-A619-DEFC5B1ACF4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4114801"/>
            <a:ext cx="1597025" cy="2187575"/>
          </a:xfrm>
          <a:noFill/>
        </p:spPr>
      </p:pic>
      <p:pic>
        <p:nvPicPr>
          <p:cNvPr id="12294" name="Picture 11" descr="redbloodcells">
            <a:extLst>
              <a:ext uri="{FF2B5EF4-FFF2-40B4-BE49-F238E27FC236}">
                <a16:creationId xmlns:a16="http://schemas.microsoft.com/office/drawing/2014/main" id="{F94AD2DE-B71B-425E-8262-E3763D7E531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4713289"/>
            <a:ext cx="685800" cy="638175"/>
          </a:xfrm>
          <a:noFill/>
        </p:spPr>
      </p:pic>
      <p:sp>
        <p:nvSpPr>
          <p:cNvPr id="12295" name="AutoShape 12">
            <a:extLst>
              <a:ext uri="{FF2B5EF4-FFF2-40B4-BE49-F238E27FC236}">
                <a16:creationId xmlns:a16="http://schemas.microsoft.com/office/drawing/2014/main" id="{8C4AEF1A-2361-4D8C-B466-EA2D1998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2819400" cy="533400"/>
          </a:xfrm>
          <a:prstGeom prst="wedgeRoundRectCallout">
            <a:avLst>
              <a:gd name="adj1" fmla="val -78435"/>
              <a:gd name="adj2" fmla="val 3541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Amoeba Proteus</a:t>
            </a:r>
          </a:p>
        </p:txBody>
      </p:sp>
      <p:sp>
        <p:nvSpPr>
          <p:cNvPr id="12296" name="AutoShape 13">
            <a:extLst>
              <a:ext uri="{FF2B5EF4-FFF2-40B4-BE49-F238E27FC236}">
                <a16:creationId xmlns:a16="http://schemas.microsoft.com/office/drawing/2014/main" id="{D079F2FD-427E-4E4F-8BFB-A146B519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38400"/>
            <a:ext cx="1981200" cy="381000"/>
          </a:xfrm>
          <a:prstGeom prst="wedgeRoundRectCallout">
            <a:avLst>
              <a:gd name="adj1" fmla="val 97116"/>
              <a:gd name="adj2" fmla="val -5125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Plant Stem</a:t>
            </a:r>
          </a:p>
        </p:txBody>
      </p:sp>
      <p:sp>
        <p:nvSpPr>
          <p:cNvPr id="12297" name="AutoShape 14">
            <a:extLst>
              <a:ext uri="{FF2B5EF4-FFF2-40B4-BE49-F238E27FC236}">
                <a16:creationId xmlns:a16="http://schemas.microsoft.com/office/drawing/2014/main" id="{36414DAE-5515-4AD9-AA83-2B2C171F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14800"/>
            <a:ext cx="2362200" cy="457200"/>
          </a:xfrm>
          <a:prstGeom prst="wedgeRoundRectCallout">
            <a:avLst>
              <a:gd name="adj1" fmla="val -34208"/>
              <a:gd name="adj2" fmla="val 209375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Red Blood Cell</a:t>
            </a:r>
          </a:p>
        </p:txBody>
      </p:sp>
      <p:sp>
        <p:nvSpPr>
          <p:cNvPr id="12298" name="AutoShape 16">
            <a:extLst>
              <a:ext uri="{FF2B5EF4-FFF2-40B4-BE49-F238E27FC236}">
                <a16:creationId xmlns:a16="http://schemas.microsoft.com/office/drawing/2014/main" id="{95CF0EE1-CCA4-46E6-B4E3-CF9B83B5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1981200" cy="457200"/>
          </a:xfrm>
          <a:prstGeom prst="wedgeRoundRectCallout">
            <a:avLst>
              <a:gd name="adj1" fmla="val -107292"/>
              <a:gd name="adj2" fmla="val 7777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Nerve Cell</a:t>
            </a:r>
          </a:p>
        </p:txBody>
      </p:sp>
      <p:pic>
        <p:nvPicPr>
          <p:cNvPr id="12299" name="Picture 17" descr="bacteria">
            <a:extLst>
              <a:ext uri="{FF2B5EF4-FFF2-40B4-BE49-F238E27FC236}">
                <a16:creationId xmlns:a16="http://schemas.microsoft.com/office/drawing/2014/main" id="{636E8D5F-AE2A-445B-AF17-C065A64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1"/>
            <a:ext cx="20193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AutoShape 18">
            <a:extLst>
              <a:ext uri="{FF2B5EF4-FFF2-40B4-BE49-F238E27FC236}">
                <a16:creationId xmlns:a16="http://schemas.microsoft.com/office/drawing/2014/main" id="{4DD5A3E4-B7C0-4D81-A2D3-CD5542A3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2057400" cy="533400"/>
          </a:xfrm>
          <a:prstGeom prst="wedgeRoundRectCallout">
            <a:avLst>
              <a:gd name="adj1" fmla="val 114736"/>
              <a:gd name="adj2" fmla="val 4196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</a:p>
        </p:txBody>
      </p:sp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5B2A86F-2B18-430B-9762-6CA0751C0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6" y="5239146"/>
            <a:ext cx="3425824" cy="1655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55E0D2-D2D8-45F2-A3D9-552522A5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Discovery of Cells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1DFEB89-8F8C-42FE-AC8A-894ACF887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981200"/>
            <a:ext cx="5105400" cy="4648200"/>
          </a:xfrm>
        </p:spPr>
        <p:txBody>
          <a:bodyPr/>
          <a:lstStyle/>
          <a:p>
            <a:pPr eaLnBrk="1" hangingPunct="1"/>
            <a:r>
              <a:rPr lang="en-US" altLang="en-US"/>
              <a:t>The invention of the lens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u="sng"/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Robert Hooke (1665):  observed a thin slice of cork (dead plant cells) with a microscope.</a:t>
            </a:r>
            <a:r>
              <a:rPr lang="en-US" altLang="en-US"/>
              <a:t>  He described what he observed as “little boxes” (cells).</a:t>
            </a:r>
            <a:endParaRPr lang="en-US" altLang="en-US" sz="2400"/>
          </a:p>
        </p:txBody>
      </p:sp>
      <p:pic>
        <p:nvPicPr>
          <p:cNvPr id="13316" name="Picture 8" descr="hooke_scope">
            <a:extLst>
              <a:ext uri="{FF2B5EF4-FFF2-40B4-BE49-F238E27FC236}">
                <a16:creationId xmlns:a16="http://schemas.microsoft.com/office/drawing/2014/main" id="{36BBF02F-D9A8-4CB2-9B26-316F1D6A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41388"/>
            <a:ext cx="24257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hookecork">
            <a:extLst>
              <a:ext uri="{FF2B5EF4-FFF2-40B4-BE49-F238E27FC236}">
                <a16:creationId xmlns:a16="http://schemas.microsoft.com/office/drawing/2014/main" id="{B197C422-85CD-4A37-AA5F-B2070A8F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11664"/>
            <a:ext cx="25908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simbio-300313rs">
            <a:extLst>
              <a:ext uri="{FF2B5EF4-FFF2-40B4-BE49-F238E27FC236}">
                <a16:creationId xmlns:a16="http://schemas.microsoft.com/office/drawing/2014/main" id="{DF316B57-9F58-402C-9CCE-EC0ECE71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6" y="0"/>
            <a:ext cx="1660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20B9746-CD58-4EB8-AD93-716BC9CBC9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" y="5105401"/>
            <a:ext cx="4189227" cy="175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404</Words>
  <Application>Microsoft Office PowerPoint</Application>
  <PresentationFormat>Widescreen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 Theme</vt:lpstr>
      <vt:lpstr>Agenda</vt:lpstr>
      <vt:lpstr>Take a look at the picture below and complete the following sentences with your own responses</vt:lpstr>
      <vt:lpstr>Cell Structure  &amp; Function</vt:lpstr>
      <vt:lpstr>PowerPoint Presentation</vt:lpstr>
      <vt:lpstr>Unit Vocabulary Terms</vt:lpstr>
      <vt:lpstr>Word Wall </vt:lpstr>
      <vt:lpstr>Definition of Cell</vt:lpstr>
      <vt:lpstr>Examples of Cells</vt:lpstr>
      <vt:lpstr>Discovery of Cells</vt:lpstr>
      <vt:lpstr>The Cell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Ebony Stanford</dc:creator>
  <cp:lastModifiedBy>Ebony Stanford</cp:lastModifiedBy>
  <cp:revision>4</cp:revision>
  <dcterms:created xsi:type="dcterms:W3CDTF">2020-11-30T13:11:57Z</dcterms:created>
  <dcterms:modified xsi:type="dcterms:W3CDTF">2020-11-30T20:52:06Z</dcterms:modified>
</cp:coreProperties>
</file>