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0" r:id="rId2"/>
    <p:sldId id="381" r:id="rId3"/>
    <p:sldId id="387" r:id="rId4"/>
    <p:sldId id="388" r:id="rId5"/>
    <p:sldId id="257" r:id="rId6"/>
    <p:sldId id="258" r:id="rId7"/>
    <p:sldId id="260" r:id="rId8"/>
    <p:sldId id="261" r:id="rId9"/>
    <p:sldId id="386" r:id="rId10"/>
    <p:sldId id="262" r:id="rId11"/>
    <p:sldId id="374" r:id="rId12"/>
    <p:sldId id="361" r:id="rId13"/>
    <p:sldId id="375" r:id="rId14"/>
    <p:sldId id="376" r:id="rId15"/>
    <p:sldId id="377" r:id="rId16"/>
    <p:sldId id="378" r:id="rId17"/>
    <p:sldId id="379" r:id="rId18"/>
    <p:sldId id="294" r:id="rId19"/>
    <p:sldId id="369" r:id="rId20"/>
    <p:sldId id="370" r:id="rId21"/>
    <p:sldId id="371" r:id="rId22"/>
    <p:sldId id="372" r:id="rId23"/>
    <p:sldId id="373" r:id="rId24"/>
    <p:sldId id="3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415695"/>
    <a:srgbClr val="4A4A4A"/>
    <a:srgbClr val="B4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ED35-B844-4C56-B8A6-27B403AD34F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Homeroom Warm Up</a:t>
            </a:r>
            <a:br>
              <a:rPr lang="en-US" dirty="0"/>
            </a:br>
            <a:r>
              <a:rPr lang="en-US" dirty="0"/>
              <a:t>11/4/19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It has been said that television has little real educational value. What is your opinion on this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issue? Write a paragraph stating your opinion and supporting it with convincing reasons. Be sure to explain your reasons in detail.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65" y="3550721"/>
            <a:ext cx="2225723" cy="3406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4098981"/>
            <a:ext cx="2296754" cy="26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7634A0-47F2-4601-9D0A-F2D230582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rgbClr val="3E5D78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modern system of classification has 8 levels: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AE2ED79-7CB6-427D-9F74-39389E8FDB8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4041775" cy="32766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Domain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Kingdom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Phylum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Class</a:t>
            </a:r>
          </a:p>
          <a:p>
            <a:pPr eaLnBrk="1" hangingPunct="1"/>
            <a:endParaRPr lang="en-US" altLang="en-US" sz="4400">
              <a:latin typeface="American Typewriter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A6BCC88-F2F1-4AAC-AD80-C3609E99870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572000" y="1981200"/>
            <a:ext cx="4041775" cy="3355975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Order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Family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Genus</a:t>
            </a:r>
          </a:p>
          <a:p>
            <a:pPr eaLnBrk="1" hangingPunct="1"/>
            <a:r>
              <a:rPr lang="en-US" altLang="en-US" sz="4400">
                <a:latin typeface="American Typewriter" charset="0"/>
                <a:ea typeface="ＭＳ Ｐゴシック" panose="020B0600070205080204" pitchFamily="34" charset="-128"/>
              </a:rPr>
              <a:t>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Kingdoms of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128581"/>
            <a:ext cx="8929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3 Domains – Archaea, Bacteria, and Eukaryota are split into 6 kingdoms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6 Kingdoms of Life – Animalia, Plantae, Protista, Fungi, Bacteria, and Archaebacteria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Organisms are classified and placed into kingdoms based on their characteristics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80081"/>
              </p:ext>
            </p:extLst>
          </p:nvPr>
        </p:nvGraphicFramePr>
        <p:xfrm>
          <a:off x="238897" y="4185283"/>
          <a:ext cx="866620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Three Domains of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Bacteria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Archaea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Eukaryota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68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Eubacteria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Archaebacteria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Animalia     Plantae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Protista     Fungi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6" descr="Grass, Rush, Juicy, Green, Blades Of Grass, Hal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06" y="5410926"/>
            <a:ext cx="743651" cy="4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5410926"/>
            <a:ext cx="751632" cy="501088"/>
          </a:xfrm>
          <a:prstGeom prst="rect">
            <a:avLst/>
          </a:prstGeom>
        </p:spPr>
      </p:pic>
      <p:pic>
        <p:nvPicPr>
          <p:cNvPr id="15" name="Picture 6" descr="https://encrypted-tbn0.gstatic.com/images?q=tbn:ANd9GcTpXaEvClNfLtUJcSY2Llm98ncXgznLg8rW8rP9cc7p6_zBgYq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7" y="5322828"/>
            <a:ext cx="764812" cy="5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ushroom, Forest, Autum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29" y="5374003"/>
            <a:ext cx="686430" cy="5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bnl.gov/bnlweb/pubaf/pr/photos/2009/10/ecoli-350p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8" y="5410926"/>
            <a:ext cx="928929" cy="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rmophi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07" y="5410926"/>
            <a:ext cx="928929" cy="5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Animalia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227437"/>
            <a:ext cx="8929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Multicellular organisms that contain a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Must consume food to obtain energy in order to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Made up of the most complex organisms on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Animalia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427" y="4086841"/>
            <a:ext cx="241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Wolf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3757" y="4085467"/>
            <a:ext cx="188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Rabbit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252" y="4086840"/>
            <a:ext cx="185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Shark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5" y="4615480"/>
            <a:ext cx="2233785" cy="1554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9" y="4615480"/>
            <a:ext cx="2233785" cy="1554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07" y="4615480"/>
            <a:ext cx="2233785" cy="1554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5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Plantae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54" y="1136819"/>
            <a:ext cx="89298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Multicellular organisms that contain a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Convert energy from the sun into food through the process of photosynthesis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Organisms are fixed in one place and cannot freely move around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Plantae 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6427" y="4383409"/>
            <a:ext cx="241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Dandelion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3757" y="4382035"/>
            <a:ext cx="188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Tree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252" y="4383408"/>
            <a:ext cx="185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Grass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07" y="4903205"/>
            <a:ext cx="2233785" cy="1563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6" y="4907590"/>
            <a:ext cx="2233784" cy="1559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9" y="4912048"/>
            <a:ext cx="2233785" cy="1554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8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Protista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219199"/>
            <a:ext cx="8929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Mostly single-celled organisms that contain a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Generally live in the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Some move around with the help of cilia or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Protista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427" y="4012699"/>
            <a:ext cx="241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Euglena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3757" y="4011325"/>
            <a:ext cx="188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Amoeba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676" y="4012698"/>
            <a:ext cx="214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Paramecium</a:t>
            </a:r>
          </a:p>
        </p:txBody>
      </p:sp>
      <p:pic>
        <p:nvPicPr>
          <p:cNvPr id="12" name="Picture 6" descr="https://encrypted-tbn0.gstatic.com/images?q=tbn:ANd9GcTpXaEvClNfLtUJcSY2Llm98ncXgznLg8rW8rP9cc7p6_zBgYqn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5" y="4541338"/>
            <a:ext cx="2233786" cy="15546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nster, Amoeba, Brown, Painting, Image, Art, Pa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28" y="4541338"/>
            <a:ext cx="2233786" cy="15546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1.gstatic.com/images?q=tbn:ANd9GcRD6A1IOXPzshkS9pT6wBgzpiYtJ5bfL0Kj-LlASqRisX1mxS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07" y="4541337"/>
            <a:ext cx="2233786" cy="15546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Fungi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881" y="1169769"/>
            <a:ext cx="8942118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Multicellular organisms that contain a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Absorb nutrients from other 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Play a major role in an ecosystem as decomposers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Fungi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427" y="3963276"/>
            <a:ext cx="241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Yeast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3757" y="3961298"/>
            <a:ext cx="188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Mold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676" y="3963275"/>
            <a:ext cx="214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Mushroom</a:t>
            </a:r>
          </a:p>
        </p:txBody>
      </p:sp>
      <p:pic>
        <p:nvPicPr>
          <p:cNvPr id="12" name="Picture 2" descr="http://theculinarycook.com/wp-content/uploads/2012/04/active-dry-y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06" y="4491914"/>
            <a:ext cx="2233787" cy="15546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5" y="4491914"/>
            <a:ext cx="2233786" cy="1554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9" y="4491902"/>
            <a:ext cx="2233786" cy="15546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33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Eubacteria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169771"/>
            <a:ext cx="8929816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type of bacteria that can be found almost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Single-celled organisms that do not contain a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Some types of this bacteria are deadly and others are beneficial to humans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Eubacteria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5283" y="4128034"/>
            <a:ext cx="221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Bacillus anthracis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3757" y="4126056"/>
            <a:ext cx="201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Escherichia coil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533" y="4128033"/>
            <a:ext cx="22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Staphylococcus aureus</a:t>
            </a:r>
          </a:p>
        </p:txBody>
      </p:sp>
      <p:pic>
        <p:nvPicPr>
          <p:cNvPr id="12" name="Picture 2" descr="http://www.bnl.gov/bnlweb/pubaf/pr/photos/2009/10/ecoli-3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28" y="4876954"/>
            <a:ext cx="2233787" cy="15732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acillus anthracis eu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06" y="4876954"/>
            <a:ext cx="2233787" cy="15918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5" y="4876955"/>
            <a:ext cx="2233786" cy="15732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29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Archaebacteria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169771"/>
            <a:ext cx="904514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type of bacteria with internal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Found in harsh environments such as deep ocean thermal vents, hot springs, and brine marine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 not need oxygen to survive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Kingdom Archaebacteria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427" y="4177464"/>
            <a:ext cx="241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Thermophiles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6291" y="4179575"/>
            <a:ext cx="23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Extremophiles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676" y="4177463"/>
            <a:ext cx="214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Halophiles</a:t>
            </a:r>
          </a:p>
        </p:txBody>
      </p:sp>
      <p:pic>
        <p:nvPicPr>
          <p:cNvPr id="14" name="Picture 6" descr="http://www.astronomy.com/-/media/import/images/2/9/d/halophiles_485.jpg?m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6" y="4706090"/>
            <a:ext cx="2233786" cy="15546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06" y="4706090"/>
            <a:ext cx="2233787" cy="15546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8" y="4706090"/>
            <a:ext cx="2233787" cy="15546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8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Checkpoint</a:t>
            </a:r>
          </a:p>
        </p:txBody>
      </p:sp>
      <p:pic>
        <p:nvPicPr>
          <p:cNvPr id="5" name="Picture 2" descr="Check mark by jhnri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40" y="3516755"/>
            <a:ext cx="3052119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854" y="1153295"/>
            <a:ext cx="8929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5 checkpoint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Discuss each question with a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Write a complete answer to each question on your notes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480391"/>
            <a:ext cx="8855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Why do you think organisms in the same kingdom are not all identical?</a:t>
            </a:r>
          </a:p>
        </p:txBody>
      </p:sp>
    </p:spTree>
    <p:extLst>
      <p:ext uri="{BB962C8B-B14F-4D97-AF65-F5344CB8AC3E}">
        <p14:creationId xmlns:p14="http://schemas.microsoft.com/office/powerpoint/2010/main" val="34646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Warm Up</a:t>
            </a:r>
            <a:br>
              <a:rPr lang="en-US" dirty="0"/>
            </a:br>
            <a:r>
              <a:rPr lang="en-US" dirty="0"/>
              <a:t>11/4/19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Despite differences in size and shape, all cells have a cytoplasm and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cell wall.</a:t>
            </a:r>
          </a:p>
          <a:p>
            <a:pPr marL="0" indent="0">
              <a:buNone/>
            </a:pPr>
            <a:r>
              <a:rPr lang="en-US" dirty="0"/>
              <a:t>B. mitochondrion.</a:t>
            </a:r>
          </a:p>
          <a:p>
            <a:pPr marL="0" indent="0">
              <a:buNone/>
            </a:pPr>
            <a:r>
              <a:rPr lang="en-US" dirty="0"/>
              <a:t>C. nucleus.</a:t>
            </a:r>
          </a:p>
          <a:p>
            <a:pPr marL="0" indent="0">
              <a:buNone/>
            </a:pPr>
            <a:r>
              <a:rPr lang="en-US" dirty="0"/>
              <a:t>D. cell membrane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645151"/>
            <a:ext cx="8855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Are all types of bacteria harmful?  Explain.</a:t>
            </a:r>
          </a:p>
        </p:txBody>
      </p:sp>
    </p:spTree>
    <p:extLst>
      <p:ext uri="{BB962C8B-B14F-4D97-AF65-F5344CB8AC3E}">
        <p14:creationId xmlns:p14="http://schemas.microsoft.com/office/powerpoint/2010/main" val="10262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150874"/>
            <a:ext cx="8855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Briefly compare and contrast Kingdom Plantae and Kingdom Eubacteria.</a:t>
            </a:r>
          </a:p>
        </p:txBody>
      </p:sp>
    </p:spTree>
    <p:extLst>
      <p:ext uri="{BB962C8B-B14F-4D97-AF65-F5344CB8AC3E}">
        <p14:creationId xmlns:p14="http://schemas.microsoft.com/office/powerpoint/2010/main" val="1633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711046"/>
            <a:ext cx="8855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Volvox are found in puddles, ditches, and shallow ponds.  They have flagella (whip-like tail) for movement through water.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731" y="1165823"/>
            <a:ext cx="859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Which kingdom am I?</a:t>
            </a:r>
          </a:p>
        </p:txBody>
      </p:sp>
    </p:spTree>
    <p:extLst>
      <p:ext uri="{BB962C8B-B14F-4D97-AF65-F5344CB8AC3E}">
        <p14:creationId xmlns:p14="http://schemas.microsoft.com/office/powerpoint/2010/main" val="8998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488629"/>
            <a:ext cx="8855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Identify 3 organisms that belong to Kingdom Animalia.</a:t>
            </a:r>
          </a:p>
        </p:txBody>
      </p:sp>
    </p:spTree>
    <p:extLst>
      <p:ext uri="{BB962C8B-B14F-4D97-AF65-F5344CB8AC3E}">
        <p14:creationId xmlns:p14="http://schemas.microsoft.com/office/powerpoint/2010/main" val="34285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Closure</a:t>
            </a:r>
            <a:br>
              <a:rPr lang="en-US" dirty="0"/>
            </a:br>
            <a:r>
              <a:rPr lang="en-US" dirty="0"/>
              <a:t>11/4/19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 following kingdoms belong to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domain Eukarya? </a:t>
            </a:r>
          </a:p>
          <a:p>
            <a:r>
              <a:rPr lang="en-US" dirty="0"/>
              <a:t>A. Bacteria, Archaea, Protista </a:t>
            </a:r>
          </a:p>
          <a:p>
            <a:r>
              <a:rPr lang="en-US" dirty="0"/>
              <a:t>B. Eubacteria, Protista, Fungi </a:t>
            </a:r>
          </a:p>
          <a:p>
            <a:r>
              <a:rPr lang="en-US" dirty="0"/>
              <a:t>C. Animalia, Eubacteria, </a:t>
            </a:r>
            <a:r>
              <a:rPr lang="en-US" dirty="0" err="1"/>
              <a:t>Archaebacteria</a:t>
            </a:r>
            <a:r>
              <a:rPr lang="en-US" dirty="0"/>
              <a:t> </a:t>
            </a:r>
          </a:p>
          <a:p>
            <a:r>
              <a:rPr lang="en-US" dirty="0"/>
              <a:t>D. Protista, Fungi, Plantae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3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51BB-E064-4243-BCA1-936F8A3F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young, woman, girl&#10;&#10;Description automatically generated">
            <a:extLst>
              <a:ext uri="{FF2B5EF4-FFF2-40B4-BE49-F238E27FC236}">
                <a16:creationId xmlns:a16="http://schemas.microsoft.com/office/drawing/2014/main" id="{4323CB06-2BC5-4CD7-BBBE-646DDB2E1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2" y="179594"/>
            <a:ext cx="4309657" cy="6678405"/>
          </a:xfrm>
        </p:spPr>
      </p:pic>
      <p:pic>
        <p:nvPicPr>
          <p:cNvPr id="7" name="Picture 6" descr="A picture containing table, sitting, laptop, food&#10;&#10;Description automatically generated">
            <a:extLst>
              <a:ext uri="{FF2B5EF4-FFF2-40B4-BE49-F238E27FC236}">
                <a16:creationId xmlns:a16="http://schemas.microsoft.com/office/drawing/2014/main" id="{95985930-D180-4B7E-BF98-3466EFB3A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79594"/>
            <a:ext cx="4657725" cy="68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6F99-9AE2-49F1-86F3-055B5CFF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man, table, sitting&#10;&#10;Description automatically generated">
            <a:extLst>
              <a:ext uri="{FF2B5EF4-FFF2-40B4-BE49-F238E27FC236}">
                <a16:creationId xmlns:a16="http://schemas.microsoft.com/office/drawing/2014/main" id="{D456F311-07EA-476F-9FB0-8A41054E4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6314" cy="6858000"/>
          </a:xfrm>
        </p:spPr>
      </p:pic>
      <p:pic>
        <p:nvPicPr>
          <p:cNvPr id="7" name="Picture 6" descr="A person sitting on a table&#10;&#10;Description automatically generated">
            <a:extLst>
              <a:ext uri="{FF2B5EF4-FFF2-40B4-BE49-F238E27FC236}">
                <a16:creationId xmlns:a16="http://schemas.microsoft.com/office/drawing/2014/main" id="{8651F02C-33A0-44B1-B43F-A0603A026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4" y="-477078"/>
            <a:ext cx="4187686" cy="85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2FBF20F-7CF0-4311-9647-DD105076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classify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9C52-6DCD-4E08-ACAF-826AEFFF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8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Say you go to the mall to get some new clothes.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would you go?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would you know to go to that particular store?</a:t>
            </a:r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249CF47E-B6DB-42A1-BFEA-5011757D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59276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3B49447-ACF3-4E51-AD3B-7D805EA5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is a mall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7028-090A-4EE3-94B6-221BB441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Food Court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 Department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Specialty Clothing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Jewelry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Electronics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Shoe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Stores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Kiosks</a:t>
            </a:r>
          </a:p>
        </p:txBody>
      </p:sp>
      <p:pic>
        <p:nvPicPr>
          <p:cNvPr id="16387" name="Picture 1" descr="C:\Documents and Settings\Ljlab\Local Settings\Temporary Internet Files\Content.IE5\ZOZW2NCI\MPj04276400000[1].jpg">
            <a:extLst>
              <a:ext uri="{FF2B5EF4-FFF2-40B4-BE49-F238E27FC236}">
                <a16:creationId xmlns:a16="http://schemas.microsoft.com/office/drawing/2014/main" id="{93C5BC81-7F98-4DAA-BA4E-85B62C41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Documents and Settings\Ljlab\Local Settings\Temporary Internet Files\Content.IE5\MJ5Y6LWR\MPj04026100000[1].jpg">
            <a:extLst>
              <a:ext uri="{FF2B5EF4-FFF2-40B4-BE49-F238E27FC236}">
                <a16:creationId xmlns:a16="http://schemas.microsoft.com/office/drawing/2014/main" id="{5473EF0F-21BB-4B3F-96A3-5EC0FF6C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0764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abt.com/sony/images/sony_main.jpg">
            <a:extLst>
              <a:ext uri="{FF2B5EF4-FFF2-40B4-BE49-F238E27FC236}">
                <a16:creationId xmlns:a16="http://schemas.microsoft.com/office/drawing/2014/main" id="{7CF5E000-D64A-4FFD-BD2F-D427CFF5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3429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www.tsdsc.com/images/boyn1_4pj5.jpg">
            <a:extLst>
              <a:ext uri="{FF2B5EF4-FFF2-40B4-BE49-F238E27FC236}">
                <a16:creationId xmlns:a16="http://schemas.microsoft.com/office/drawing/2014/main" id="{63746725-5C3C-49BE-8661-15934389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2290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3182DA1B-1740-4D9C-AAFA-E4351F14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38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 you imagine if the mall was just one big store and you had to go through rows and rows of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stuff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to find the right clothes in the right brand and the right size for you?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long would </a:t>
            </a:r>
            <a:r>
              <a:rPr lang="en-US" altLang="en-US" b="1" dirty="0">
                <a:ea typeface="ＭＳ Ｐゴシック" panose="020B0600070205080204" pitchFamily="34" charset="-128"/>
              </a:rPr>
              <a:t>that</a:t>
            </a:r>
            <a:r>
              <a:rPr lang="en-US" altLang="en-US" dirty="0">
                <a:ea typeface="ＭＳ Ｐゴシック" panose="020B0600070205080204" pitchFamily="34" charset="-128"/>
              </a:rPr>
              <a:t> take?</a:t>
            </a:r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C5769571-BFB4-46E1-8917-D3CF157C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298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F86BCBC7-00D1-49F6-98A5-315F0DF9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828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694D5E41-26E9-4352-A3F7-19C2481A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514600"/>
            <a:ext cx="19700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F8FDA11F-34A6-4BE2-A0C9-707AE5A0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86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>
            <a:extLst>
              <a:ext uri="{FF2B5EF4-FFF2-40B4-BE49-F238E27FC236}">
                <a16:creationId xmlns:a16="http://schemas.microsoft.com/office/drawing/2014/main" id="{8E62EA65-0241-45D3-84A6-A82E161C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9335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179AC2C-509A-42BC-84D2-2D63E708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 Idea: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A467680-B981-4B63-ADD0-422962A8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4876800" cy="44656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mall, your city, your school, and your closet (hopefully) are all organized so that you and other people  can get things done without wasting extra time and effort.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Scientists also organize or classify things so that they are easier to investigate and understand.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8DFC9158-C6D0-4426-B24A-81928257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B79A-A3D5-45F2-B96D-C8AAB92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Here are some things that scientists classify or organize: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932B-7108-42BA-9E46-E177A584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0"/>
            <a:ext cx="2514600" cy="4572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The human body</a:t>
            </a:r>
          </a:p>
        </p:txBody>
      </p:sp>
      <p:pic>
        <p:nvPicPr>
          <p:cNvPr id="19459" name="Picture 2" descr="http://www.hyperreader.com/HR.com/PeriodicTable.gif">
            <a:extLst>
              <a:ext uri="{FF2B5EF4-FFF2-40B4-BE49-F238E27FC236}">
                <a16:creationId xmlns:a16="http://schemas.microsoft.com/office/drawing/2014/main" id="{F4E289A5-C427-4423-BEAE-F059FA62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www.learningwonders.com/cart/images/T/humanbody04.jpg">
            <a:extLst>
              <a:ext uri="{FF2B5EF4-FFF2-40B4-BE49-F238E27FC236}">
                <a16:creationId xmlns:a16="http://schemas.microsoft.com/office/drawing/2014/main" id="{3E8978E1-61AA-4C12-B98A-C06ABDBB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6670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FEC7EE-3042-4D02-BB13-63A261E3AEFE}"/>
              </a:ext>
            </a:extLst>
          </p:cNvPr>
          <p:cNvSpPr/>
          <p:nvPr/>
        </p:nvSpPr>
        <p:spPr>
          <a:xfrm>
            <a:off x="228600" y="2057400"/>
            <a:ext cx="2743200" cy="2438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62" name="Picture 8" descr="http://media-2.web.britannica.com/eb-media/96/90496-034-7C160AA5.jpg">
            <a:extLst>
              <a:ext uri="{FF2B5EF4-FFF2-40B4-BE49-F238E27FC236}">
                <a16:creationId xmlns:a16="http://schemas.microsoft.com/office/drawing/2014/main" id="{DFFAEA47-071D-465A-8500-196338DC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335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B12EC4-6582-4A7A-9DBA-A86E7FC8196E}"/>
              </a:ext>
            </a:extLst>
          </p:cNvPr>
          <p:cNvSpPr/>
          <p:nvPr/>
        </p:nvSpPr>
        <p:spPr>
          <a:xfrm>
            <a:off x="3429000" y="4495800"/>
            <a:ext cx="3352800" cy="2133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E183E-4FB9-436F-93FB-04437F58CF80}"/>
              </a:ext>
            </a:extLst>
          </p:cNvPr>
          <p:cNvSpPr/>
          <p:nvPr/>
        </p:nvSpPr>
        <p:spPr>
          <a:xfrm>
            <a:off x="5257800" y="1981200"/>
            <a:ext cx="3048000" cy="2057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8296B0-3555-4998-9A8F-F8E40A298193}"/>
              </a:ext>
            </a:extLst>
          </p:cNvPr>
          <p:cNvSpPr txBox="1">
            <a:spLocks/>
          </p:cNvSpPr>
          <p:nvPr/>
        </p:nvSpPr>
        <p:spPr>
          <a:xfrm>
            <a:off x="6705600" y="4114800"/>
            <a:ext cx="2209800" cy="381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ea typeface="+mn-ea"/>
              </a:rPr>
              <a:t>The elements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FE6544-64F4-4345-ACDF-189C46166B75}"/>
              </a:ext>
            </a:extLst>
          </p:cNvPr>
          <p:cNvSpPr txBox="1">
            <a:spLocks/>
          </p:cNvSpPr>
          <p:nvPr/>
        </p:nvSpPr>
        <p:spPr>
          <a:xfrm>
            <a:off x="6858000" y="5715000"/>
            <a:ext cx="2514600" cy="685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200" dirty="0">
                <a:latin typeface="+mn-lt"/>
                <a:ea typeface="+mn-ea"/>
              </a:rPr>
              <a:t>Interactions in Ecosystems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20312</TotalTime>
  <Words>675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American Typewriter</vt:lpstr>
      <vt:lpstr>Arial</vt:lpstr>
      <vt:lpstr>Calibri</vt:lpstr>
      <vt:lpstr>Calibri Light</vt:lpstr>
      <vt:lpstr>Century Gothic</vt:lpstr>
      <vt:lpstr>Comic Sans MS</vt:lpstr>
      <vt:lpstr>Wingdings 2</vt:lpstr>
      <vt:lpstr>Office Theme</vt:lpstr>
      <vt:lpstr>Homeroom Warm Up 11/4/19</vt:lpstr>
      <vt:lpstr>Science Warm Up 11/4/19</vt:lpstr>
      <vt:lpstr>PowerPoint Presentation</vt:lpstr>
      <vt:lpstr>PowerPoint Presentation</vt:lpstr>
      <vt:lpstr>Why classify things?</vt:lpstr>
      <vt:lpstr>How is a mall organized?</vt:lpstr>
      <vt:lpstr>PowerPoint Presentation</vt:lpstr>
      <vt:lpstr>Big Idea:</vt:lpstr>
      <vt:lpstr>Here are some things that scientists classify or organize:</vt:lpstr>
      <vt:lpstr>The modern system of classification has 8 levels: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Closure 11/4/19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platteter</dc:creator>
  <cp:lastModifiedBy>EBONY D STANFORD</cp:lastModifiedBy>
  <cp:revision>307</cp:revision>
  <dcterms:created xsi:type="dcterms:W3CDTF">2016-09-29T17:30:32Z</dcterms:created>
  <dcterms:modified xsi:type="dcterms:W3CDTF">2019-11-04T17:28:22Z</dcterms:modified>
</cp:coreProperties>
</file>