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6" r:id="rId3"/>
    <p:sldId id="265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667A-FCF4-42A8-A9A0-086EB1558CC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8CDF-AD04-4FEB-9DB5-C34C73C1A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91C7-85BA-40A2-922A-F18D827EFCE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9C40-214E-4456-9CCC-C93126B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9C40-214E-4456-9CCC-C93126B853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96D5B-ABAE-4025-8AE9-426C8951A43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3EED2F-21E6-4A41-8B41-E3C018A722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32" y="914400"/>
            <a:ext cx="9216232" cy="616922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r>
              <a:rPr lang="en-US" dirty="0"/>
              <a:t>2/26/19</a:t>
            </a:r>
          </a:p>
        </p:txBody>
      </p:sp>
    </p:spTree>
    <p:extLst>
      <p:ext uri="{BB962C8B-B14F-4D97-AF65-F5344CB8AC3E}">
        <p14:creationId xmlns:p14="http://schemas.microsoft.com/office/powerpoint/2010/main" val="51173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 It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72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2743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individuals are heterozygous in generation II?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41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</a:t>
            </a:r>
            <a:r>
              <a:rPr lang="en-US" b="1" u="sng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493294"/>
            <a:ext cx="272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57800" y="2895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any one married in generation II?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</a:t>
            </a:r>
            <a:r>
              <a:rPr lang="en-US" b="1" u="sng" dirty="0">
                <a:solidFill>
                  <a:srgbClr val="FF0000"/>
                </a:solidFill>
              </a:rPr>
              <a:t>yes, II-1 to II-2</a:t>
            </a:r>
          </a:p>
        </p:txBody>
      </p:sp>
    </p:spTree>
    <p:extLst>
      <p:ext uri="{BB962C8B-B14F-4D97-AF65-F5344CB8AC3E}">
        <p14:creationId xmlns:p14="http://schemas.microsoft.com/office/powerpoint/2010/main" val="42578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generations are their?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u="sng" dirty="0">
                <a:solidFill>
                  <a:srgbClr val="FF0000"/>
                </a:solidFill>
              </a:rPr>
              <a:t>5</a:t>
            </a:r>
          </a:p>
          <a:p>
            <a:pPr marL="0" indent="0">
              <a:buNone/>
            </a:pPr>
            <a:r>
              <a:rPr lang="en-US" dirty="0"/>
              <a:t>What individuals are affected?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u="sng" dirty="0">
                <a:solidFill>
                  <a:srgbClr val="FF0000"/>
                </a:solidFill>
              </a:rPr>
              <a:t>II-1,V-1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9" y="3323166"/>
            <a:ext cx="2975391" cy="28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4136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Which of the following statements about pedigrees is true?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A. Boxes typically represent males and circles typically represent females.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B.  Pedigrees can only be used to trace the occurrence of dominant traits.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C. Shaded shapes typically represent people who do not have a specific trait.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D.  Pedigrees show all of the allele combinations that are possible in a cross.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Closure</a:t>
            </a:r>
            <a:br>
              <a:rPr lang="en-US" dirty="0"/>
            </a:br>
            <a:r>
              <a:rPr lang="en-US" dirty="0"/>
              <a:t>2/26/19</a:t>
            </a:r>
          </a:p>
        </p:txBody>
      </p:sp>
    </p:spTree>
    <p:extLst>
      <p:ext uri="{BB962C8B-B14F-4D97-AF65-F5344CB8AC3E}">
        <p14:creationId xmlns:p14="http://schemas.microsoft.com/office/powerpoint/2010/main" val="40238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301832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5889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Which of these lists presents the stages of the cell cycle in the correct order?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sz="2800" dirty="0"/>
              <a:t>interphase, mitosis, cytokinesis</a:t>
            </a:r>
          </a:p>
          <a:p>
            <a:pPr marL="457200" indent="-457200">
              <a:buAutoNum type="alphaUcPeriod"/>
            </a:pPr>
            <a:r>
              <a:rPr lang="en-US" sz="2800" dirty="0"/>
              <a:t> cytokinesis, mitosis, interphase</a:t>
            </a:r>
          </a:p>
          <a:p>
            <a:pPr marL="457200" indent="-457200">
              <a:buAutoNum type="alphaUcPeriod"/>
            </a:pPr>
            <a:r>
              <a:rPr lang="en-US" sz="2800" dirty="0"/>
              <a:t>mitosis, interphase, cytokinesis</a:t>
            </a:r>
          </a:p>
          <a:p>
            <a:pPr marL="457200" indent="-457200">
              <a:buAutoNum type="alphaUcPeriod"/>
            </a:pPr>
            <a:r>
              <a:rPr lang="en-US" sz="2800" dirty="0"/>
              <a:t> interphase, cytokinesis, mitosis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Warm Up</a:t>
            </a:r>
            <a:br>
              <a:rPr lang="en-US" dirty="0"/>
            </a:br>
            <a:r>
              <a:rPr lang="en-US" dirty="0"/>
              <a:t>2/26/19</a:t>
            </a:r>
          </a:p>
        </p:txBody>
      </p:sp>
    </p:spTree>
    <p:extLst>
      <p:ext uri="{BB962C8B-B14F-4D97-AF65-F5344CB8AC3E}">
        <p14:creationId xmlns:p14="http://schemas.microsoft.com/office/powerpoint/2010/main" val="243048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1-2-3 It’s as easy as your Pedigree!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19" y="2986088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2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Pedigrees</a:t>
            </a:r>
            <a:r>
              <a:rPr lang="en-US" dirty="0"/>
              <a:t> are a generational “map” that studies traits from parents to offspring. Many traits can be studied by mapping the trait from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 to 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.</a:t>
            </a:r>
          </a:p>
          <a:p>
            <a:r>
              <a:rPr lang="en-US" dirty="0"/>
              <a:t>There are specific symbols we use when making a pedigree.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Circles </a:t>
            </a:r>
            <a:r>
              <a:rPr lang="en-US" dirty="0"/>
              <a:t>are </a:t>
            </a:r>
            <a:r>
              <a:rPr lang="en-US" b="1" u="sng" dirty="0">
                <a:solidFill>
                  <a:srgbClr val="FF0000"/>
                </a:solidFill>
              </a:rPr>
              <a:t>females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squares </a:t>
            </a:r>
            <a:r>
              <a:rPr lang="en-US" dirty="0"/>
              <a:t> are </a:t>
            </a:r>
            <a:r>
              <a:rPr lang="en-US" b="1" u="sng" dirty="0">
                <a:solidFill>
                  <a:srgbClr val="FF0000"/>
                </a:solidFill>
              </a:rPr>
              <a:t>males</a:t>
            </a:r>
            <a:r>
              <a:rPr lang="en-US" dirty="0"/>
              <a:t>.</a:t>
            </a:r>
          </a:p>
          <a:p>
            <a:r>
              <a:rPr lang="en-US" dirty="0"/>
              <a:t>Individuals </a:t>
            </a:r>
            <a:r>
              <a:rPr lang="en-US" b="1" u="sng" dirty="0">
                <a:solidFill>
                  <a:srgbClr val="FF0000"/>
                </a:solidFill>
              </a:rPr>
              <a:t>affected</a:t>
            </a:r>
            <a:r>
              <a:rPr lang="en-US" dirty="0"/>
              <a:t> by the trait being studied are </a:t>
            </a:r>
            <a:r>
              <a:rPr lang="en-US" b="1" u="sng" dirty="0">
                <a:solidFill>
                  <a:srgbClr val="FF0000"/>
                </a:solidFill>
              </a:rPr>
              <a:t>colored</a:t>
            </a:r>
            <a:r>
              <a:rPr lang="en-US" dirty="0"/>
              <a:t> in.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Lines</a:t>
            </a:r>
            <a:r>
              <a:rPr lang="en-US" dirty="0"/>
              <a:t> are used to determine </a:t>
            </a:r>
            <a:r>
              <a:rPr lang="en-US" b="1" u="sng" dirty="0">
                <a:solidFill>
                  <a:srgbClr val="FF0000"/>
                </a:solidFill>
              </a:rPr>
              <a:t>sibling relationship</a:t>
            </a:r>
            <a:r>
              <a:rPr lang="en-US" dirty="0"/>
              <a:t> and other </a:t>
            </a:r>
            <a:r>
              <a:rPr lang="en-US" b="1" u="sng" dirty="0">
                <a:solidFill>
                  <a:srgbClr val="FF0000"/>
                </a:solidFill>
              </a:rPr>
              <a:t>lines</a:t>
            </a:r>
            <a:r>
              <a:rPr lang="en-US" dirty="0"/>
              <a:t> are used to attach </a:t>
            </a:r>
            <a:r>
              <a:rPr lang="en-US" b="1" u="sng" dirty="0">
                <a:solidFill>
                  <a:srgbClr val="FF0000"/>
                </a:solidFill>
              </a:rPr>
              <a:t>mates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b="1" u="sng" dirty="0">
                <a:solidFill>
                  <a:srgbClr val="FF0000"/>
                </a:solidFill>
              </a:rPr>
              <a:t>carrier </a:t>
            </a:r>
            <a:r>
              <a:rPr lang="en-US" dirty="0"/>
              <a:t> or  </a:t>
            </a:r>
            <a:r>
              <a:rPr lang="en-US" b="1" u="sng" dirty="0" err="1">
                <a:solidFill>
                  <a:srgbClr val="FF0000"/>
                </a:solidFill>
              </a:rPr>
              <a:t>heteozygous</a:t>
            </a:r>
            <a:r>
              <a:rPr lang="en-US" dirty="0"/>
              <a:t> individual only has </a:t>
            </a:r>
            <a:r>
              <a:rPr lang="en-US" b="1" u="sng" dirty="0">
                <a:solidFill>
                  <a:srgbClr val="FF0000"/>
                </a:solidFill>
              </a:rPr>
              <a:t>half</a:t>
            </a:r>
            <a:r>
              <a:rPr lang="en-US" dirty="0"/>
              <a:t> of its circle or square shaded in. </a:t>
            </a:r>
          </a:p>
          <a:p>
            <a:r>
              <a:rPr lang="en-US" dirty="0"/>
              <a:t>Take a look at all the symbols on the following slide.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Pedigree’s</a:t>
            </a:r>
          </a:p>
        </p:txBody>
      </p:sp>
    </p:spTree>
    <p:extLst>
      <p:ext uri="{BB962C8B-B14F-4D97-AF65-F5344CB8AC3E}">
        <p14:creationId xmlns:p14="http://schemas.microsoft.com/office/powerpoint/2010/main" val="27159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/>
              <a:t>Interesting Symbols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1436"/>
            <a:ext cx="7312025" cy="55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Notice Everything you need to do when constructing a pedigree.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870667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Brainstorm a list and then be ready to discuss all the things you spotted that you would need to do to complete a pedigree.</a:t>
            </a:r>
          </a:p>
        </p:txBody>
      </p:sp>
    </p:spTree>
    <p:extLst>
      <p:ext uri="{BB962C8B-B14F-4D97-AF65-F5344CB8AC3E}">
        <p14:creationId xmlns:p14="http://schemas.microsoft.com/office/powerpoint/2010/main" val="38117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b="1" u="sng" dirty="0">
                <a:solidFill>
                  <a:srgbClr val="FF0000"/>
                </a:solidFill>
              </a:rPr>
              <a:t>Roman </a:t>
            </a:r>
            <a:r>
              <a:rPr lang="en-US" b="1" u="sng" dirty="0" err="1">
                <a:solidFill>
                  <a:srgbClr val="FF0000"/>
                </a:solidFill>
              </a:rPr>
              <a:t>Numerals</a:t>
            </a:r>
            <a:r>
              <a:rPr lang="en-US" dirty="0" err="1"/>
              <a:t>to</a:t>
            </a:r>
            <a:r>
              <a:rPr lang="en-US" dirty="0"/>
              <a:t> the left for each </a:t>
            </a:r>
            <a:r>
              <a:rPr lang="en-US" b="1" u="sng" dirty="0">
                <a:solidFill>
                  <a:srgbClr val="FF0000"/>
                </a:solidFill>
              </a:rPr>
              <a:t>generation</a:t>
            </a:r>
            <a:r>
              <a:rPr lang="en-US" dirty="0"/>
              <a:t>.          (I, II, III, IV, V…..)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Number </a:t>
            </a:r>
            <a:r>
              <a:rPr lang="en-US" dirty="0"/>
              <a:t>all the individuals beginning with the eldest as 1 on the far right and continue even with the marriages in each generation. (1,2,3,4,5,6…..)</a:t>
            </a:r>
          </a:p>
          <a:p>
            <a:r>
              <a:rPr lang="en-US" dirty="0"/>
              <a:t>Use a Roman Number and a </a:t>
            </a:r>
            <a:r>
              <a:rPr lang="en-US" b="1" u="sng" dirty="0">
                <a:solidFill>
                  <a:srgbClr val="FF0000"/>
                </a:solidFill>
              </a:rPr>
              <a:t>number(digit)</a:t>
            </a:r>
            <a:r>
              <a:rPr lang="en-US" dirty="0"/>
              <a:t> to define the family member. The male on the top right is labeled I-1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 fontScale="90000"/>
          </a:bodyPr>
          <a:lstStyle/>
          <a:p>
            <a:r>
              <a:rPr lang="en-US" dirty="0"/>
              <a:t>Pedigree Basics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4564919"/>
            <a:ext cx="3276601" cy="2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/>
          <a:lstStyle/>
          <a:p>
            <a:r>
              <a:rPr lang="en-US" dirty="0"/>
              <a:t>You can be the detective and determine some </a:t>
            </a:r>
            <a:r>
              <a:rPr lang="en-US" b="1" u="sng" dirty="0">
                <a:solidFill>
                  <a:srgbClr val="FF0000"/>
                </a:solidFill>
              </a:rPr>
              <a:t>genetic disorders </a:t>
            </a:r>
            <a:r>
              <a:rPr lang="en-US" dirty="0"/>
              <a:t> by building a Pedigree. For example, pedigrees can be analyzed to determine the </a:t>
            </a:r>
            <a:r>
              <a:rPr lang="en-US" b="1" u="sng" dirty="0">
                <a:solidFill>
                  <a:srgbClr val="FF0000"/>
                </a:solidFill>
              </a:rPr>
              <a:t>source</a:t>
            </a:r>
            <a:r>
              <a:rPr lang="en-US" dirty="0"/>
              <a:t> of transmission for a genetic disease:  Is the trait </a:t>
            </a:r>
            <a:r>
              <a:rPr lang="en-US" b="1" u="sng" dirty="0">
                <a:solidFill>
                  <a:srgbClr val="FF0000"/>
                </a:solidFill>
              </a:rPr>
              <a:t>dominant</a:t>
            </a:r>
            <a:r>
              <a:rPr lang="en-US" dirty="0"/>
              <a:t> or </a:t>
            </a:r>
            <a:r>
              <a:rPr lang="en-US" b="1" u="sng" dirty="0">
                <a:solidFill>
                  <a:srgbClr val="FF0000"/>
                </a:solidFill>
              </a:rPr>
              <a:t>recessive</a:t>
            </a:r>
            <a:r>
              <a:rPr lang="en-US" dirty="0"/>
              <a:t>? Are the disease alleles </a:t>
            </a:r>
            <a:r>
              <a:rPr lang="en-US" b="1" u="sng" dirty="0">
                <a:solidFill>
                  <a:srgbClr val="FF0000"/>
                </a:solidFill>
              </a:rPr>
              <a:t>sex linked </a:t>
            </a:r>
            <a:r>
              <a:rPr lang="en-US" dirty="0">
                <a:solidFill>
                  <a:schemeClr val="tx1"/>
                </a:solidFill>
              </a:rPr>
              <a:t>(X or Y) </a:t>
            </a:r>
            <a:r>
              <a:rPr lang="en-US" dirty="0"/>
              <a:t>or </a:t>
            </a:r>
            <a:r>
              <a:rPr lang="en-US" b="1" u="sng" dirty="0">
                <a:solidFill>
                  <a:srgbClr val="FF0000"/>
                </a:solidFill>
              </a:rPr>
              <a:t>autosomal</a:t>
            </a:r>
            <a:r>
              <a:rPr lang="en-US" dirty="0">
                <a:solidFill>
                  <a:schemeClr val="tx1"/>
                </a:solidFill>
              </a:rPr>
              <a:t>(body cells)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 Pedigree can determine genetic disorders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4800"/>
            <a:ext cx="3390899" cy="25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751032" cy="281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30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450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Warm Up 2/26/19</vt:lpstr>
      <vt:lpstr>Warm Up</vt:lpstr>
      <vt:lpstr>Science Warm Up 2/26/19</vt:lpstr>
      <vt:lpstr>1-2-3 It’s as easy as your Pedigree!</vt:lpstr>
      <vt:lpstr>Pedigree’s</vt:lpstr>
      <vt:lpstr>Interesting Symbols</vt:lpstr>
      <vt:lpstr>Notice Everything you need to do when constructing a pedigree.</vt:lpstr>
      <vt:lpstr>Pedigree Basics</vt:lpstr>
      <vt:lpstr>A Pedigree can determine genetic disorders. </vt:lpstr>
      <vt:lpstr>You Try It</vt:lpstr>
      <vt:lpstr>Try it!</vt:lpstr>
      <vt:lpstr>Science Closure 2/26/19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1-2-3 It’s as easy as your Pedigree!</dc:title>
  <dc:creator>Marylu Kovach</dc:creator>
  <cp:lastModifiedBy>EBONY D STANFORD</cp:lastModifiedBy>
  <cp:revision>22</cp:revision>
  <dcterms:created xsi:type="dcterms:W3CDTF">2017-04-18T15:57:20Z</dcterms:created>
  <dcterms:modified xsi:type="dcterms:W3CDTF">2019-02-26T21:27:21Z</dcterms:modified>
</cp:coreProperties>
</file>